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68"/>
  </p:notesMasterIdLst>
  <p:sldIdLst>
    <p:sldId id="256" r:id="rId2"/>
    <p:sldId id="259" r:id="rId3"/>
    <p:sldId id="262" r:id="rId4"/>
    <p:sldId id="358" r:id="rId5"/>
    <p:sldId id="662" r:id="rId6"/>
    <p:sldId id="264" r:id="rId7"/>
    <p:sldId id="265" r:id="rId8"/>
    <p:sldId id="267" r:id="rId9"/>
    <p:sldId id="268" r:id="rId10"/>
    <p:sldId id="269" r:id="rId11"/>
    <p:sldId id="270" r:id="rId12"/>
    <p:sldId id="271" r:id="rId13"/>
    <p:sldId id="272" r:id="rId14"/>
    <p:sldId id="273" r:id="rId15"/>
    <p:sldId id="274" r:id="rId16"/>
    <p:sldId id="275" r:id="rId17"/>
    <p:sldId id="276" r:id="rId18"/>
    <p:sldId id="277" r:id="rId19"/>
    <p:sldId id="663" r:id="rId20"/>
    <p:sldId id="278" r:id="rId21"/>
    <p:sldId id="280" r:id="rId22"/>
    <p:sldId id="281" r:id="rId23"/>
    <p:sldId id="282" r:id="rId24"/>
    <p:sldId id="285" r:id="rId25"/>
    <p:sldId id="286" r:id="rId26"/>
    <p:sldId id="287" r:id="rId27"/>
    <p:sldId id="288" r:id="rId28"/>
    <p:sldId id="647" r:id="rId29"/>
    <p:sldId id="646" r:id="rId30"/>
    <p:sldId id="290" r:id="rId31"/>
    <p:sldId id="291" r:id="rId32"/>
    <p:sldId id="292" r:id="rId33"/>
    <p:sldId id="293" r:id="rId34"/>
    <p:sldId id="359" r:id="rId35"/>
    <p:sldId id="361" r:id="rId36"/>
    <p:sldId id="362" r:id="rId37"/>
    <p:sldId id="363" r:id="rId38"/>
    <p:sldId id="365" r:id="rId39"/>
    <p:sldId id="366" r:id="rId40"/>
    <p:sldId id="367" r:id="rId41"/>
    <p:sldId id="368" r:id="rId42"/>
    <p:sldId id="360" r:id="rId43"/>
    <p:sldId id="369" r:id="rId44"/>
    <p:sldId id="318" r:id="rId45"/>
    <p:sldId id="609" r:id="rId46"/>
    <p:sldId id="610" r:id="rId47"/>
    <p:sldId id="611" r:id="rId48"/>
    <p:sldId id="613" r:id="rId49"/>
    <p:sldId id="615" r:id="rId50"/>
    <p:sldId id="616" r:id="rId51"/>
    <p:sldId id="617" r:id="rId52"/>
    <p:sldId id="618" r:id="rId53"/>
    <p:sldId id="619" r:id="rId54"/>
    <p:sldId id="370" r:id="rId55"/>
    <p:sldId id="331" r:id="rId56"/>
    <p:sldId id="332" r:id="rId57"/>
    <p:sldId id="333" r:id="rId58"/>
    <p:sldId id="334" r:id="rId59"/>
    <p:sldId id="335" r:id="rId60"/>
    <p:sldId id="336" r:id="rId61"/>
    <p:sldId id="337" r:id="rId62"/>
    <p:sldId id="338" r:id="rId63"/>
    <p:sldId id="340" r:id="rId64"/>
    <p:sldId id="341" r:id="rId65"/>
    <p:sldId id="668" r:id="rId66"/>
    <p:sldId id="342" r:id="rId67"/>
    <p:sldId id="343" r:id="rId68"/>
    <p:sldId id="344" r:id="rId69"/>
    <p:sldId id="345" r:id="rId70"/>
    <p:sldId id="346" r:id="rId71"/>
    <p:sldId id="664" r:id="rId72"/>
    <p:sldId id="348" r:id="rId73"/>
    <p:sldId id="349" r:id="rId74"/>
    <p:sldId id="372" r:id="rId75"/>
    <p:sldId id="397" r:id="rId76"/>
    <p:sldId id="376" r:id="rId77"/>
    <p:sldId id="377" r:id="rId78"/>
    <p:sldId id="378" r:id="rId79"/>
    <p:sldId id="379" r:id="rId80"/>
    <p:sldId id="380" r:id="rId81"/>
    <p:sldId id="381" r:id="rId82"/>
    <p:sldId id="382" r:id="rId83"/>
    <p:sldId id="383" r:id="rId84"/>
    <p:sldId id="384" r:id="rId85"/>
    <p:sldId id="385" r:id="rId86"/>
    <p:sldId id="386" r:id="rId87"/>
    <p:sldId id="387" r:id="rId88"/>
    <p:sldId id="388" r:id="rId89"/>
    <p:sldId id="389" r:id="rId90"/>
    <p:sldId id="390" r:id="rId91"/>
    <p:sldId id="391" r:id="rId92"/>
    <p:sldId id="402" r:id="rId93"/>
    <p:sldId id="403" r:id="rId94"/>
    <p:sldId id="404" r:id="rId95"/>
    <p:sldId id="405" r:id="rId96"/>
    <p:sldId id="398" r:id="rId97"/>
    <p:sldId id="395" r:id="rId98"/>
    <p:sldId id="417" r:id="rId99"/>
    <p:sldId id="408" r:id="rId100"/>
    <p:sldId id="409" r:id="rId101"/>
    <p:sldId id="410" r:id="rId102"/>
    <p:sldId id="411" r:id="rId103"/>
    <p:sldId id="412" r:id="rId104"/>
    <p:sldId id="413" r:id="rId105"/>
    <p:sldId id="414" r:id="rId106"/>
    <p:sldId id="416" r:id="rId107"/>
    <p:sldId id="418" r:id="rId108"/>
    <p:sldId id="419" r:id="rId109"/>
    <p:sldId id="454" r:id="rId110"/>
    <p:sldId id="421" r:id="rId111"/>
    <p:sldId id="422" r:id="rId112"/>
    <p:sldId id="423" r:id="rId113"/>
    <p:sldId id="620" r:id="rId114"/>
    <p:sldId id="621" r:id="rId115"/>
    <p:sldId id="425" r:id="rId116"/>
    <p:sldId id="622" r:id="rId117"/>
    <p:sldId id="426" r:id="rId118"/>
    <p:sldId id="427" r:id="rId119"/>
    <p:sldId id="428" r:id="rId120"/>
    <p:sldId id="455" r:id="rId121"/>
    <p:sldId id="458" r:id="rId122"/>
    <p:sldId id="459" r:id="rId123"/>
    <p:sldId id="456" r:id="rId124"/>
    <p:sldId id="457" r:id="rId125"/>
    <p:sldId id="436" r:id="rId126"/>
    <p:sldId id="437" r:id="rId127"/>
    <p:sldId id="438" r:id="rId128"/>
    <p:sldId id="439" r:id="rId129"/>
    <p:sldId id="440" r:id="rId130"/>
    <p:sldId id="441" r:id="rId131"/>
    <p:sldId id="442" r:id="rId132"/>
    <p:sldId id="443" r:id="rId133"/>
    <p:sldId id="444" r:id="rId134"/>
    <p:sldId id="445" r:id="rId135"/>
    <p:sldId id="446" r:id="rId136"/>
    <p:sldId id="447" r:id="rId137"/>
    <p:sldId id="448" r:id="rId138"/>
    <p:sldId id="449" r:id="rId139"/>
    <p:sldId id="450" r:id="rId140"/>
    <p:sldId id="460" r:id="rId141"/>
    <p:sldId id="624" r:id="rId142"/>
    <p:sldId id="629" r:id="rId143"/>
    <p:sldId id="628" r:id="rId144"/>
    <p:sldId id="625" r:id="rId145"/>
    <p:sldId id="630" r:id="rId146"/>
    <p:sldId id="626" r:id="rId147"/>
    <p:sldId id="627" r:id="rId148"/>
    <p:sldId id="631" r:id="rId149"/>
    <p:sldId id="649" r:id="rId150"/>
    <p:sldId id="648" r:id="rId151"/>
    <p:sldId id="632" r:id="rId152"/>
    <p:sldId id="656" r:id="rId153"/>
    <p:sldId id="665" r:id="rId154"/>
    <p:sldId id="657" r:id="rId155"/>
    <p:sldId id="658" r:id="rId156"/>
    <p:sldId id="659" r:id="rId157"/>
    <p:sldId id="660" r:id="rId158"/>
    <p:sldId id="661" r:id="rId159"/>
    <p:sldId id="623" r:id="rId160"/>
    <p:sldId id="467" r:id="rId161"/>
    <p:sldId id="468" r:id="rId162"/>
    <p:sldId id="469" r:id="rId163"/>
    <p:sldId id="470" r:id="rId164"/>
    <p:sldId id="472" r:id="rId165"/>
    <p:sldId id="481" r:id="rId166"/>
    <p:sldId id="473" r:id="rId167"/>
    <p:sldId id="474" r:id="rId168"/>
    <p:sldId id="475" r:id="rId169"/>
    <p:sldId id="476" r:id="rId170"/>
    <p:sldId id="479" r:id="rId171"/>
    <p:sldId id="480" r:id="rId172"/>
    <p:sldId id="522" r:id="rId173"/>
    <p:sldId id="483" r:id="rId174"/>
    <p:sldId id="484" r:id="rId175"/>
    <p:sldId id="634" r:id="rId176"/>
    <p:sldId id="633" r:id="rId177"/>
    <p:sldId id="636" r:id="rId178"/>
    <p:sldId id="635" r:id="rId179"/>
    <p:sldId id="637" r:id="rId180"/>
    <p:sldId id="638" r:id="rId181"/>
    <p:sldId id="639" r:id="rId182"/>
    <p:sldId id="640" r:id="rId183"/>
    <p:sldId id="641" r:id="rId184"/>
    <p:sldId id="642" r:id="rId185"/>
    <p:sldId id="643" r:id="rId186"/>
    <p:sldId id="644" r:id="rId187"/>
    <p:sldId id="485" r:id="rId188"/>
    <p:sldId id="486" r:id="rId189"/>
    <p:sldId id="523" r:id="rId190"/>
    <p:sldId id="487" r:id="rId191"/>
    <p:sldId id="488" r:id="rId192"/>
    <p:sldId id="489" r:id="rId193"/>
    <p:sldId id="490" r:id="rId194"/>
    <p:sldId id="491" r:id="rId195"/>
    <p:sldId id="492" r:id="rId196"/>
    <p:sldId id="493" r:id="rId197"/>
    <p:sldId id="494" r:id="rId198"/>
    <p:sldId id="495" r:id="rId199"/>
    <p:sldId id="496" r:id="rId200"/>
    <p:sldId id="497" r:id="rId201"/>
    <p:sldId id="498" r:id="rId202"/>
    <p:sldId id="499" r:id="rId203"/>
    <p:sldId id="500" r:id="rId204"/>
    <p:sldId id="501" r:id="rId205"/>
    <p:sldId id="502" r:id="rId206"/>
    <p:sldId id="503" r:id="rId207"/>
    <p:sldId id="504" r:id="rId208"/>
    <p:sldId id="506" r:id="rId209"/>
    <p:sldId id="507" r:id="rId210"/>
    <p:sldId id="508" r:id="rId211"/>
    <p:sldId id="509" r:id="rId212"/>
    <p:sldId id="510" r:id="rId213"/>
    <p:sldId id="511" r:id="rId214"/>
    <p:sldId id="512" r:id="rId215"/>
    <p:sldId id="666" r:id="rId216"/>
    <p:sldId id="667" r:id="rId217"/>
    <p:sldId id="513" r:id="rId218"/>
    <p:sldId id="514" r:id="rId219"/>
    <p:sldId id="515" r:id="rId220"/>
    <p:sldId id="516" r:id="rId221"/>
    <p:sldId id="517" r:id="rId222"/>
    <p:sldId id="518" r:id="rId223"/>
    <p:sldId id="519" r:id="rId224"/>
    <p:sldId id="645" r:id="rId225"/>
    <p:sldId id="650" r:id="rId226"/>
    <p:sldId id="651" r:id="rId227"/>
    <p:sldId id="652" r:id="rId228"/>
    <p:sldId id="653" r:id="rId229"/>
    <p:sldId id="654" r:id="rId230"/>
    <p:sldId id="655" r:id="rId231"/>
    <p:sldId id="525" r:id="rId232"/>
    <p:sldId id="526" r:id="rId233"/>
    <p:sldId id="527" r:id="rId234"/>
    <p:sldId id="529" r:id="rId235"/>
    <p:sldId id="530" r:id="rId236"/>
    <p:sldId id="531" r:id="rId237"/>
    <p:sldId id="532" r:id="rId238"/>
    <p:sldId id="533" r:id="rId239"/>
    <p:sldId id="534" r:id="rId240"/>
    <p:sldId id="536" r:id="rId241"/>
    <p:sldId id="535" r:id="rId242"/>
    <p:sldId id="537" r:id="rId243"/>
    <p:sldId id="538" r:id="rId244"/>
    <p:sldId id="539" r:id="rId245"/>
    <p:sldId id="573" r:id="rId246"/>
    <p:sldId id="542" r:id="rId247"/>
    <p:sldId id="543" r:id="rId248"/>
    <p:sldId id="544" r:id="rId249"/>
    <p:sldId id="595" r:id="rId250"/>
    <p:sldId id="576" r:id="rId251"/>
    <p:sldId id="577" r:id="rId252"/>
    <p:sldId id="578" r:id="rId253"/>
    <p:sldId id="579" r:id="rId254"/>
    <p:sldId id="580" r:id="rId255"/>
    <p:sldId id="583" r:id="rId256"/>
    <p:sldId id="584" r:id="rId257"/>
    <p:sldId id="585" r:id="rId258"/>
    <p:sldId id="587" r:id="rId259"/>
    <p:sldId id="588" r:id="rId260"/>
    <p:sldId id="589" r:id="rId261"/>
    <p:sldId id="590" r:id="rId262"/>
    <p:sldId id="591" r:id="rId263"/>
    <p:sldId id="592" r:id="rId264"/>
    <p:sldId id="593" r:id="rId265"/>
    <p:sldId id="596" r:id="rId266"/>
    <p:sldId id="261" r:id="rId26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itchFamily="34" charset="0"/>
        <a:ea typeface="+mn-ea"/>
        <a:cs typeface="+mn-cs"/>
      </a:defRPr>
    </a:lvl5pPr>
    <a:lvl6pPr marL="2286000" algn="l" defTabSz="914400" rtl="0" eaLnBrk="1" latinLnBrk="0" hangingPunct="1">
      <a:defRPr kern="1200">
        <a:solidFill>
          <a:schemeClr val="tx1"/>
        </a:solidFill>
        <a:latin typeface="Corbel" pitchFamily="34" charset="0"/>
        <a:ea typeface="+mn-ea"/>
        <a:cs typeface="+mn-cs"/>
      </a:defRPr>
    </a:lvl6pPr>
    <a:lvl7pPr marL="2743200" algn="l" defTabSz="914400" rtl="0" eaLnBrk="1" latinLnBrk="0" hangingPunct="1">
      <a:defRPr kern="1200">
        <a:solidFill>
          <a:schemeClr val="tx1"/>
        </a:solidFill>
        <a:latin typeface="Corbel" pitchFamily="34" charset="0"/>
        <a:ea typeface="+mn-ea"/>
        <a:cs typeface="+mn-cs"/>
      </a:defRPr>
    </a:lvl7pPr>
    <a:lvl8pPr marL="3200400" algn="l" defTabSz="914400" rtl="0" eaLnBrk="1" latinLnBrk="0" hangingPunct="1">
      <a:defRPr kern="1200">
        <a:solidFill>
          <a:schemeClr val="tx1"/>
        </a:solidFill>
        <a:latin typeface="Corbel" pitchFamily="34" charset="0"/>
        <a:ea typeface="+mn-ea"/>
        <a:cs typeface="+mn-cs"/>
      </a:defRPr>
    </a:lvl8pPr>
    <a:lvl9pPr marL="3657600" algn="l" defTabSz="914400" rtl="0" eaLnBrk="1" latinLnBrk="0" hangingPunct="1">
      <a:defRPr kern="1200">
        <a:solidFill>
          <a:schemeClr val="tx1"/>
        </a:solidFill>
        <a:latin typeface="Corbe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59" autoAdjust="0"/>
    <p:restoredTop sz="90511" autoAdjust="0"/>
  </p:normalViewPr>
  <p:slideViewPr>
    <p:cSldViewPr snapToGrid="0">
      <p:cViewPr varScale="1">
        <p:scale>
          <a:sx n="100" d="100"/>
          <a:sy n="100" d="100"/>
        </p:scale>
        <p:origin x="73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viewProps" Target="view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tableStyles" Target="tableStyle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73FD8-A1A9-4162-936E-639AF821C976}" type="doc">
      <dgm:prSet loTypeId="urn:microsoft.com/office/officeart/2005/8/layout/chevron1" loCatId="process" qsTypeId="urn:microsoft.com/office/officeart/2005/8/quickstyle/simple1" qsCatId="simple" csTypeId="urn:microsoft.com/office/officeart/2005/8/colors/accent1_2" csCatId="accent1" phldr="1"/>
      <dgm:spPr/>
    </dgm:pt>
    <dgm:pt modelId="{C5D6CE25-3165-4E2F-9FBD-93BF89F53AEB}">
      <dgm:prSet phldrT="[Tekst]">
        <dgm:style>
          <a:lnRef idx="1">
            <a:schemeClr val="accent3"/>
          </a:lnRef>
          <a:fillRef idx="2">
            <a:schemeClr val="accent3"/>
          </a:fillRef>
          <a:effectRef idx="1">
            <a:schemeClr val="accent3"/>
          </a:effectRef>
          <a:fontRef idx="minor">
            <a:schemeClr val="dk1"/>
          </a:fontRef>
        </dgm:style>
      </dgm:prSet>
      <dgm:spPr/>
      <dgm:t>
        <a:bodyPr/>
        <a:lstStyle/>
        <a:p>
          <a:r>
            <a:rPr lang="pl-PL" b="1" dirty="0">
              <a:solidFill>
                <a:schemeClr val="tx2"/>
              </a:solidFill>
            </a:rPr>
            <a:t>Stereotyp</a:t>
          </a:r>
        </a:p>
      </dgm:t>
    </dgm:pt>
    <dgm:pt modelId="{07C8F456-2B10-469C-8495-24409406A1CF}" type="parTrans" cxnId="{FD7C906C-F5B7-45A0-BE28-EB889F0E983B}">
      <dgm:prSet/>
      <dgm:spPr/>
      <dgm:t>
        <a:bodyPr/>
        <a:lstStyle/>
        <a:p>
          <a:endParaRPr lang="pl-PL"/>
        </a:p>
      </dgm:t>
    </dgm:pt>
    <dgm:pt modelId="{6166FBE6-45AB-4E1F-920E-953A7B50E0DF}" type="sibTrans" cxnId="{FD7C906C-F5B7-45A0-BE28-EB889F0E983B}">
      <dgm:prSet/>
      <dgm:spPr/>
      <dgm:t>
        <a:bodyPr/>
        <a:lstStyle/>
        <a:p>
          <a:endParaRPr lang="pl-PL"/>
        </a:p>
      </dgm:t>
    </dgm:pt>
    <dgm:pt modelId="{49F43630-2685-4A9D-B09B-5C86D4AF6314}">
      <dgm:prSet phldrT="[Tekst]">
        <dgm:style>
          <a:lnRef idx="1">
            <a:schemeClr val="accent1"/>
          </a:lnRef>
          <a:fillRef idx="2">
            <a:schemeClr val="accent1"/>
          </a:fillRef>
          <a:effectRef idx="1">
            <a:schemeClr val="accent1"/>
          </a:effectRef>
          <a:fontRef idx="minor">
            <a:schemeClr val="dk1"/>
          </a:fontRef>
        </dgm:style>
      </dgm:prSet>
      <dgm:spPr/>
      <dgm:t>
        <a:bodyPr/>
        <a:lstStyle/>
        <a:p>
          <a:r>
            <a:rPr lang="pl-PL" dirty="0"/>
            <a:t>Uprzedzenie</a:t>
          </a:r>
        </a:p>
      </dgm:t>
    </dgm:pt>
    <dgm:pt modelId="{F5DD138C-1EEE-4835-864D-0AF4EC764B5F}" type="parTrans" cxnId="{71586458-4586-463A-98A6-55B7C778252C}">
      <dgm:prSet/>
      <dgm:spPr/>
      <dgm:t>
        <a:bodyPr/>
        <a:lstStyle/>
        <a:p>
          <a:endParaRPr lang="pl-PL"/>
        </a:p>
      </dgm:t>
    </dgm:pt>
    <dgm:pt modelId="{8C8718DF-658A-4E42-85CE-63A429F592E8}" type="sibTrans" cxnId="{71586458-4586-463A-98A6-55B7C778252C}">
      <dgm:prSet/>
      <dgm:spPr/>
      <dgm:t>
        <a:bodyPr/>
        <a:lstStyle/>
        <a:p>
          <a:endParaRPr lang="pl-PL"/>
        </a:p>
      </dgm:t>
    </dgm:pt>
    <dgm:pt modelId="{0BD7926C-1B19-48FB-A76E-4B6417E7BDF9}">
      <dgm:prSet phldrT="[Tekst]">
        <dgm:style>
          <a:lnRef idx="1">
            <a:schemeClr val="accent4"/>
          </a:lnRef>
          <a:fillRef idx="2">
            <a:schemeClr val="accent4"/>
          </a:fillRef>
          <a:effectRef idx="1">
            <a:schemeClr val="accent4"/>
          </a:effectRef>
          <a:fontRef idx="minor">
            <a:schemeClr val="dk1"/>
          </a:fontRef>
        </dgm:style>
      </dgm:prSet>
      <dgm:spPr>
        <a:solidFill>
          <a:srgbClr val="FF0000"/>
        </a:solidFill>
      </dgm:spPr>
      <dgm:t>
        <a:bodyPr/>
        <a:lstStyle/>
        <a:p>
          <a:r>
            <a:rPr lang="pl-PL"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Dyskryminacja</a:t>
          </a:r>
        </a:p>
      </dgm:t>
    </dgm:pt>
    <dgm:pt modelId="{B9340821-7848-4E63-A24F-3CB88417D6D0}" type="parTrans" cxnId="{001260FC-AFA0-4DF4-AA94-411505FB960C}">
      <dgm:prSet/>
      <dgm:spPr/>
      <dgm:t>
        <a:bodyPr/>
        <a:lstStyle/>
        <a:p>
          <a:endParaRPr lang="pl-PL"/>
        </a:p>
      </dgm:t>
    </dgm:pt>
    <dgm:pt modelId="{374CA318-A6C6-4C0E-BB9D-94D5727F78AF}" type="sibTrans" cxnId="{001260FC-AFA0-4DF4-AA94-411505FB960C}">
      <dgm:prSet/>
      <dgm:spPr/>
      <dgm:t>
        <a:bodyPr/>
        <a:lstStyle/>
        <a:p>
          <a:endParaRPr lang="pl-PL"/>
        </a:p>
      </dgm:t>
    </dgm:pt>
    <dgm:pt modelId="{458D916A-105B-4100-B6EA-ABC04D6015F9}" type="pres">
      <dgm:prSet presAssocID="{E4973FD8-A1A9-4162-936E-639AF821C976}" presName="Name0" presStyleCnt="0">
        <dgm:presLayoutVars>
          <dgm:dir/>
          <dgm:animLvl val="lvl"/>
          <dgm:resizeHandles val="exact"/>
        </dgm:presLayoutVars>
      </dgm:prSet>
      <dgm:spPr/>
    </dgm:pt>
    <dgm:pt modelId="{3905DFB7-5915-470D-9C08-E045C70EBC67}" type="pres">
      <dgm:prSet presAssocID="{C5D6CE25-3165-4E2F-9FBD-93BF89F53AEB}" presName="parTxOnly" presStyleLbl="node1" presStyleIdx="0" presStyleCnt="3">
        <dgm:presLayoutVars>
          <dgm:chMax val="0"/>
          <dgm:chPref val="0"/>
          <dgm:bulletEnabled val="1"/>
        </dgm:presLayoutVars>
      </dgm:prSet>
      <dgm:spPr/>
      <dgm:t>
        <a:bodyPr/>
        <a:lstStyle/>
        <a:p>
          <a:endParaRPr lang="pl-PL"/>
        </a:p>
      </dgm:t>
    </dgm:pt>
    <dgm:pt modelId="{793D858C-78C6-442C-9BDF-1F876A004EA0}" type="pres">
      <dgm:prSet presAssocID="{6166FBE6-45AB-4E1F-920E-953A7B50E0DF}" presName="parTxOnlySpace" presStyleCnt="0"/>
      <dgm:spPr/>
    </dgm:pt>
    <dgm:pt modelId="{34C73CD2-1C8B-4F92-972A-8449EF350FEC}" type="pres">
      <dgm:prSet presAssocID="{49F43630-2685-4A9D-B09B-5C86D4AF6314}" presName="parTxOnly" presStyleLbl="node1" presStyleIdx="1" presStyleCnt="3">
        <dgm:presLayoutVars>
          <dgm:chMax val="0"/>
          <dgm:chPref val="0"/>
          <dgm:bulletEnabled val="1"/>
        </dgm:presLayoutVars>
      </dgm:prSet>
      <dgm:spPr/>
      <dgm:t>
        <a:bodyPr/>
        <a:lstStyle/>
        <a:p>
          <a:endParaRPr lang="pl-PL"/>
        </a:p>
      </dgm:t>
    </dgm:pt>
    <dgm:pt modelId="{6781A908-AA1E-43FB-B209-F2C522A97EE4}" type="pres">
      <dgm:prSet presAssocID="{8C8718DF-658A-4E42-85CE-63A429F592E8}" presName="parTxOnlySpace" presStyleCnt="0"/>
      <dgm:spPr/>
    </dgm:pt>
    <dgm:pt modelId="{EC6B11F3-27FB-4ED6-9C06-BBA8CA907BBC}" type="pres">
      <dgm:prSet presAssocID="{0BD7926C-1B19-48FB-A76E-4B6417E7BDF9}" presName="parTxOnly" presStyleLbl="node1" presStyleIdx="2" presStyleCnt="3">
        <dgm:presLayoutVars>
          <dgm:chMax val="0"/>
          <dgm:chPref val="0"/>
          <dgm:bulletEnabled val="1"/>
        </dgm:presLayoutVars>
      </dgm:prSet>
      <dgm:spPr/>
      <dgm:t>
        <a:bodyPr/>
        <a:lstStyle/>
        <a:p>
          <a:endParaRPr lang="pl-PL"/>
        </a:p>
      </dgm:t>
    </dgm:pt>
  </dgm:ptLst>
  <dgm:cxnLst>
    <dgm:cxn modelId="{1CF0C242-13D9-4E59-BFE5-5CDF7E95E236}" type="presOf" srcId="{0BD7926C-1B19-48FB-A76E-4B6417E7BDF9}" destId="{EC6B11F3-27FB-4ED6-9C06-BBA8CA907BBC}" srcOrd="0" destOrd="0" presId="urn:microsoft.com/office/officeart/2005/8/layout/chevron1"/>
    <dgm:cxn modelId="{FD7C906C-F5B7-45A0-BE28-EB889F0E983B}" srcId="{E4973FD8-A1A9-4162-936E-639AF821C976}" destId="{C5D6CE25-3165-4E2F-9FBD-93BF89F53AEB}" srcOrd="0" destOrd="0" parTransId="{07C8F456-2B10-469C-8495-24409406A1CF}" sibTransId="{6166FBE6-45AB-4E1F-920E-953A7B50E0DF}"/>
    <dgm:cxn modelId="{90CE66CE-04A7-4FF5-B13A-5B7D89C4F875}" type="presOf" srcId="{C5D6CE25-3165-4E2F-9FBD-93BF89F53AEB}" destId="{3905DFB7-5915-470D-9C08-E045C70EBC67}" srcOrd="0" destOrd="0" presId="urn:microsoft.com/office/officeart/2005/8/layout/chevron1"/>
    <dgm:cxn modelId="{71586458-4586-463A-98A6-55B7C778252C}" srcId="{E4973FD8-A1A9-4162-936E-639AF821C976}" destId="{49F43630-2685-4A9D-B09B-5C86D4AF6314}" srcOrd="1" destOrd="0" parTransId="{F5DD138C-1EEE-4835-864D-0AF4EC764B5F}" sibTransId="{8C8718DF-658A-4E42-85CE-63A429F592E8}"/>
    <dgm:cxn modelId="{001260FC-AFA0-4DF4-AA94-411505FB960C}" srcId="{E4973FD8-A1A9-4162-936E-639AF821C976}" destId="{0BD7926C-1B19-48FB-A76E-4B6417E7BDF9}" srcOrd="2" destOrd="0" parTransId="{B9340821-7848-4E63-A24F-3CB88417D6D0}" sibTransId="{374CA318-A6C6-4C0E-BB9D-94D5727F78AF}"/>
    <dgm:cxn modelId="{7D316224-BA0E-453C-94F7-CC0D1D02CFBA}" type="presOf" srcId="{49F43630-2685-4A9D-B09B-5C86D4AF6314}" destId="{34C73CD2-1C8B-4F92-972A-8449EF350FEC}" srcOrd="0" destOrd="0" presId="urn:microsoft.com/office/officeart/2005/8/layout/chevron1"/>
    <dgm:cxn modelId="{D47BAB76-1A2F-49FD-94CA-D1E1129A7CF6}" type="presOf" srcId="{E4973FD8-A1A9-4162-936E-639AF821C976}" destId="{458D916A-105B-4100-B6EA-ABC04D6015F9}" srcOrd="0" destOrd="0" presId="urn:microsoft.com/office/officeart/2005/8/layout/chevron1"/>
    <dgm:cxn modelId="{54A9DFC4-5522-4954-AEFC-259B4AE48624}" type="presParOf" srcId="{458D916A-105B-4100-B6EA-ABC04D6015F9}" destId="{3905DFB7-5915-470D-9C08-E045C70EBC67}" srcOrd="0" destOrd="0" presId="urn:microsoft.com/office/officeart/2005/8/layout/chevron1"/>
    <dgm:cxn modelId="{78D5DA8C-FEF4-474E-B8EC-085B1E00FB66}" type="presParOf" srcId="{458D916A-105B-4100-B6EA-ABC04D6015F9}" destId="{793D858C-78C6-442C-9BDF-1F876A004EA0}" srcOrd="1" destOrd="0" presId="urn:microsoft.com/office/officeart/2005/8/layout/chevron1"/>
    <dgm:cxn modelId="{6928DFD2-AC39-4F26-8303-B59135E0ED75}" type="presParOf" srcId="{458D916A-105B-4100-B6EA-ABC04D6015F9}" destId="{34C73CD2-1C8B-4F92-972A-8449EF350FEC}" srcOrd="2" destOrd="0" presId="urn:microsoft.com/office/officeart/2005/8/layout/chevron1"/>
    <dgm:cxn modelId="{DC66AE1B-33E2-4B92-81F8-80AA16928C6D}" type="presParOf" srcId="{458D916A-105B-4100-B6EA-ABC04D6015F9}" destId="{6781A908-AA1E-43FB-B209-F2C522A97EE4}" srcOrd="3" destOrd="0" presId="urn:microsoft.com/office/officeart/2005/8/layout/chevron1"/>
    <dgm:cxn modelId="{4D68FED1-4A43-4B85-8E2A-9CFB7AFA0345}" type="presParOf" srcId="{458D916A-105B-4100-B6EA-ABC04D6015F9}" destId="{EC6B11F3-27FB-4ED6-9C06-BBA8CA907BB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0D515E-4496-4C86-96B4-3F745BBE2B88}" type="doc">
      <dgm:prSet loTypeId="urn:microsoft.com/office/officeart/2005/8/layout/vProcess5" loCatId="process" qsTypeId="urn:microsoft.com/office/officeart/2005/8/quickstyle/simple3" qsCatId="simple" csTypeId="urn:microsoft.com/office/officeart/2005/8/colors/accent1_2" csCatId="accent1" phldr="1"/>
      <dgm:spPr/>
    </dgm:pt>
    <dgm:pt modelId="{2CFE2EC1-243A-41E4-978C-5368134818D9}">
      <dgm:prSet phldrT="[Tekst]">
        <dgm:style>
          <a:lnRef idx="3">
            <a:schemeClr val="lt1"/>
          </a:lnRef>
          <a:fillRef idx="1">
            <a:schemeClr val="accent6"/>
          </a:fillRef>
          <a:effectRef idx="1">
            <a:schemeClr val="accent6"/>
          </a:effectRef>
          <a:fontRef idx="minor">
            <a:schemeClr val="lt1"/>
          </a:fontRef>
        </dgm:style>
      </dgm:prSet>
      <dgm:spPr/>
      <dgm:t>
        <a:bodyPr/>
        <a:lstStyle/>
        <a:p>
          <a:r>
            <a:rPr lang="pl-PL" b="1" cap="none" spc="0" dirty="0">
              <a:ln w="50800"/>
              <a:effectLst/>
            </a:rPr>
            <a:t>Promocja projektu</a:t>
          </a:r>
        </a:p>
      </dgm:t>
    </dgm:pt>
    <dgm:pt modelId="{AF1D44D5-5643-470F-8F11-EEA2E13874E5}" type="parTrans" cxnId="{96C89114-28DA-4FED-9C1A-2F44AD17DC60}">
      <dgm:prSet/>
      <dgm:spPr/>
      <dgm:t>
        <a:bodyPr/>
        <a:lstStyle/>
        <a:p>
          <a:endParaRPr lang="pl-PL"/>
        </a:p>
      </dgm:t>
    </dgm:pt>
    <dgm:pt modelId="{732C5008-949D-4840-8AD0-02B8D02CEE23}" type="sibTrans" cxnId="{96C89114-28DA-4FED-9C1A-2F44AD17DC60}">
      <dgm:prSet/>
      <dgm:spPr/>
      <dgm:t>
        <a:bodyPr/>
        <a:lstStyle/>
        <a:p>
          <a:endParaRPr lang="pl-PL"/>
        </a:p>
      </dgm:t>
    </dgm:pt>
    <dgm:pt modelId="{3466B249-8B9F-4B5B-9F03-5DF2864EBC5E}">
      <dgm:prSet phldrT="[Tekst]">
        <dgm:style>
          <a:lnRef idx="2">
            <a:schemeClr val="accent4">
              <a:shade val="50000"/>
            </a:schemeClr>
          </a:lnRef>
          <a:fillRef idx="1">
            <a:schemeClr val="accent4"/>
          </a:fillRef>
          <a:effectRef idx="0">
            <a:schemeClr val="accent4"/>
          </a:effectRef>
          <a:fontRef idx="minor">
            <a:schemeClr val="lt1"/>
          </a:fontRef>
        </dgm:style>
      </dgm:prSet>
      <dgm:spPr>
        <a:solidFill>
          <a:srgbClr val="FFC000"/>
        </a:solidFill>
      </dgm:spPr>
      <dgm:t>
        <a:bodyPr/>
        <a:lstStyle/>
        <a:p>
          <a:r>
            <a:rPr lang="pl-PL" b="1" cap="none" spc="0">
              <a:ln w="1905"/>
              <a:effectLst>
                <a:innerShdw blurRad="69850" dist="43180" dir="5400000">
                  <a:srgbClr val="000000">
                    <a:alpha val="65000"/>
                  </a:srgbClr>
                </a:innerShdw>
              </a:effectLst>
            </a:rPr>
            <a:t>Rekrutacja</a:t>
          </a:r>
          <a:endParaRPr lang="pl-PL" b="1" cap="none" spc="0" dirty="0">
            <a:ln w="1905"/>
            <a:effectLst>
              <a:innerShdw blurRad="69850" dist="43180" dir="5400000">
                <a:srgbClr val="000000">
                  <a:alpha val="65000"/>
                </a:srgbClr>
              </a:innerShdw>
            </a:effectLst>
          </a:endParaRPr>
        </a:p>
      </dgm:t>
    </dgm:pt>
    <dgm:pt modelId="{CFDAD823-12DF-4F69-B9F6-ABDEA7BDE63F}" type="parTrans" cxnId="{9760088F-4C3C-4068-AEC6-96D49A3DF3F6}">
      <dgm:prSet/>
      <dgm:spPr/>
      <dgm:t>
        <a:bodyPr/>
        <a:lstStyle/>
        <a:p>
          <a:endParaRPr lang="pl-PL"/>
        </a:p>
      </dgm:t>
    </dgm:pt>
    <dgm:pt modelId="{7285FF8C-A295-4516-8CCE-E0D754CB1DFF}" type="sibTrans" cxnId="{9760088F-4C3C-4068-AEC6-96D49A3DF3F6}">
      <dgm:prSet/>
      <dgm:spPr/>
      <dgm:t>
        <a:bodyPr/>
        <a:lstStyle/>
        <a:p>
          <a:endParaRPr lang="pl-PL"/>
        </a:p>
      </dgm:t>
    </dgm:pt>
    <dgm:pt modelId="{F5D53710-8603-4374-ADC0-9B81BE622E57}">
      <dgm:prSet phldrT="[Tekst]"/>
      <dgm:spPr/>
      <dgm:t>
        <a:bodyPr/>
        <a:lstStyle/>
        <a:p>
          <a:r>
            <a:rPr lang="pl-PL" dirty="0"/>
            <a:t>Część zasadnicza projektu</a:t>
          </a:r>
        </a:p>
      </dgm:t>
    </dgm:pt>
    <dgm:pt modelId="{B9B95BB8-A1BC-412E-A0D5-0ADD74BADC71}" type="parTrans" cxnId="{8D32A0AA-7CBA-4764-A85F-5F79DC6981CF}">
      <dgm:prSet/>
      <dgm:spPr/>
      <dgm:t>
        <a:bodyPr/>
        <a:lstStyle/>
        <a:p>
          <a:endParaRPr lang="pl-PL"/>
        </a:p>
      </dgm:t>
    </dgm:pt>
    <dgm:pt modelId="{486B4842-8AF3-4EE0-AE5F-13EE64453182}" type="sibTrans" cxnId="{8D32A0AA-7CBA-4764-A85F-5F79DC6981CF}">
      <dgm:prSet/>
      <dgm:spPr/>
      <dgm:t>
        <a:bodyPr/>
        <a:lstStyle/>
        <a:p>
          <a:endParaRPr lang="pl-PL"/>
        </a:p>
      </dgm:t>
    </dgm:pt>
    <dgm:pt modelId="{28A6A64C-6BD0-46C6-96CC-40AF54A0C398}">
      <dgm:prSet/>
      <dgm:spPr/>
      <dgm:t>
        <a:bodyPr/>
        <a:lstStyle/>
        <a:p>
          <a:r>
            <a:rPr lang="pl-PL" dirty="0"/>
            <a:t>Monitoring i ewaluacja</a:t>
          </a:r>
        </a:p>
      </dgm:t>
    </dgm:pt>
    <dgm:pt modelId="{1444C734-7F1E-4259-9918-922D80505659}" type="parTrans" cxnId="{5F2E1ED9-1BA9-4955-A15F-CC111B20B4F8}">
      <dgm:prSet/>
      <dgm:spPr/>
      <dgm:t>
        <a:bodyPr/>
        <a:lstStyle/>
        <a:p>
          <a:endParaRPr lang="pl-PL"/>
        </a:p>
      </dgm:t>
    </dgm:pt>
    <dgm:pt modelId="{E6E411A6-9216-40BB-B8AA-D20A7CA43082}" type="sibTrans" cxnId="{5F2E1ED9-1BA9-4955-A15F-CC111B20B4F8}">
      <dgm:prSet/>
      <dgm:spPr/>
      <dgm:t>
        <a:bodyPr/>
        <a:lstStyle/>
        <a:p>
          <a:endParaRPr lang="pl-PL"/>
        </a:p>
      </dgm:t>
    </dgm:pt>
    <dgm:pt modelId="{9D5B6246-E3EE-4D5A-A327-5B7CE26A0D37}">
      <dgm:prSet phldrT="[Tekst]"/>
      <dgm:spPr/>
      <dgm:t>
        <a:bodyPr/>
        <a:lstStyle/>
        <a:p>
          <a:r>
            <a:rPr lang="pl-PL" dirty="0"/>
            <a:t>Ewaluacja / zamknięcie</a:t>
          </a:r>
        </a:p>
      </dgm:t>
    </dgm:pt>
    <dgm:pt modelId="{AB876FC8-2E70-40E9-99C6-F46F17A59E6C}" type="parTrans" cxnId="{BD586D03-C4CF-4517-BDB3-C56E011A6CA3}">
      <dgm:prSet/>
      <dgm:spPr/>
      <dgm:t>
        <a:bodyPr/>
        <a:lstStyle/>
        <a:p>
          <a:endParaRPr lang="pl-PL"/>
        </a:p>
      </dgm:t>
    </dgm:pt>
    <dgm:pt modelId="{04AF8E98-478D-4493-B4B4-561554FB5DC3}" type="sibTrans" cxnId="{BD586D03-C4CF-4517-BDB3-C56E011A6CA3}">
      <dgm:prSet/>
      <dgm:spPr/>
      <dgm:t>
        <a:bodyPr/>
        <a:lstStyle/>
        <a:p>
          <a:endParaRPr lang="pl-PL"/>
        </a:p>
      </dgm:t>
    </dgm:pt>
    <dgm:pt modelId="{56EFB2E7-BC52-4280-96DC-BB690D52FF44}" type="pres">
      <dgm:prSet presAssocID="{CD0D515E-4496-4C86-96B4-3F745BBE2B88}" presName="outerComposite" presStyleCnt="0">
        <dgm:presLayoutVars>
          <dgm:chMax val="5"/>
          <dgm:dir/>
          <dgm:resizeHandles val="exact"/>
        </dgm:presLayoutVars>
      </dgm:prSet>
      <dgm:spPr/>
    </dgm:pt>
    <dgm:pt modelId="{663D6AE0-9C45-48CE-A9A9-2BEE7703F25F}" type="pres">
      <dgm:prSet presAssocID="{CD0D515E-4496-4C86-96B4-3F745BBE2B88}" presName="dummyMaxCanvas" presStyleCnt="0">
        <dgm:presLayoutVars/>
      </dgm:prSet>
      <dgm:spPr/>
    </dgm:pt>
    <dgm:pt modelId="{31347D90-5D30-4F41-8271-5ADC28C2C898}" type="pres">
      <dgm:prSet presAssocID="{CD0D515E-4496-4C86-96B4-3F745BBE2B88}" presName="FiveNodes_1" presStyleLbl="node1" presStyleIdx="0" presStyleCnt="5">
        <dgm:presLayoutVars>
          <dgm:bulletEnabled val="1"/>
        </dgm:presLayoutVars>
      </dgm:prSet>
      <dgm:spPr/>
      <dgm:t>
        <a:bodyPr/>
        <a:lstStyle/>
        <a:p>
          <a:endParaRPr lang="pl-PL"/>
        </a:p>
      </dgm:t>
    </dgm:pt>
    <dgm:pt modelId="{921CD1CE-2D28-4FF5-8992-189C65476FEB}" type="pres">
      <dgm:prSet presAssocID="{CD0D515E-4496-4C86-96B4-3F745BBE2B88}" presName="FiveNodes_2" presStyleLbl="node1" presStyleIdx="1" presStyleCnt="5">
        <dgm:presLayoutVars>
          <dgm:bulletEnabled val="1"/>
        </dgm:presLayoutVars>
      </dgm:prSet>
      <dgm:spPr/>
      <dgm:t>
        <a:bodyPr/>
        <a:lstStyle/>
        <a:p>
          <a:endParaRPr lang="pl-PL"/>
        </a:p>
      </dgm:t>
    </dgm:pt>
    <dgm:pt modelId="{D23D2074-72C4-4F30-8FF8-978266BF6C13}" type="pres">
      <dgm:prSet presAssocID="{CD0D515E-4496-4C86-96B4-3F745BBE2B88}" presName="FiveNodes_3" presStyleLbl="node1" presStyleIdx="2" presStyleCnt="5">
        <dgm:presLayoutVars>
          <dgm:bulletEnabled val="1"/>
        </dgm:presLayoutVars>
      </dgm:prSet>
      <dgm:spPr/>
      <dgm:t>
        <a:bodyPr/>
        <a:lstStyle/>
        <a:p>
          <a:endParaRPr lang="pl-PL"/>
        </a:p>
      </dgm:t>
    </dgm:pt>
    <dgm:pt modelId="{8F32A14A-F7DE-4D9D-A5B7-0FCF3CC3857F}" type="pres">
      <dgm:prSet presAssocID="{CD0D515E-4496-4C86-96B4-3F745BBE2B88}" presName="FiveNodes_4" presStyleLbl="node1" presStyleIdx="3" presStyleCnt="5">
        <dgm:presLayoutVars>
          <dgm:bulletEnabled val="1"/>
        </dgm:presLayoutVars>
      </dgm:prSet>
      <dgm:spPr/>
      <dgm:t>
        <a:bodyPr/>
        <a:lstStyle/>
        <a:p>
          <a:endParaRPr lang="pl-PL"/>
        </a:p>
      </dgm:t>
    </dgm:pt>
    <dgm:pt modelId="{E05D031E-99A2-49C2-9A12-B3BEA399332A}" type="pres">
      <dgm:prSet presAssocID="{CD0D515E-4496-4C86-96B4-3F745BBE2B88}" presName="FiveNodes_5" presStyleLbl="node1" presStyleIdx="4" presStyleCnt="5">
        <dgm:presLayoutVars>
          <dgm:bulletEnabled val="1"/>
        </dgm:presLayoutVars>
      </dgm:prSet>
      <dgm:spPr/>
      <dgm:t>
        <a:bodyPr/>
        <a:lstStyle/>
        <a:p>
          <a:endParaRPr lang="pl-PL"/>
        </a:p>
      </dgm:t>
    </dgm:pt>
    <dgm:pt modelId="{5B802374-00DE-4CA6-ABA0-60F8F162CDB1}" type="pres">
      <dgm:prSet presAssocID="{CD0D515E-4496-4C86-96B4-3F745BBE2B88}" presName="FiveConn_1-2" presStyleLbl="fgAccFollowNode1" presStyleIdx="0" presStyleCnt="4">
        <dgm:presLayoutVars>
          <dgm:bulletEnabled val="1"/>
        </dgm:presLayoutVars>
      </dgm:prSet>
      <dgm:spPr/>
      <dgm:t>
        <a:bodyPr/>
        <a:lstStyle/>
        <a:p>
          <a:endParaRPr lang="pl-PL"/>
        </a:p>
      </dgm:t>
    </dgm:pt>
    <dgm:pt modelId="{AF87A496-97F1-4905-ADA5-6A0B0F05319A}" type="pres">
      <dgm:prSet presAssocID="{CD0D515E-4496-4C86-96B4-3F745BBE2B88}" presName="FiveConn_2-3" presStyleLbl="fgAccFollowNode1" presStyleIdx="1" presStyleCnt="4">
        <dgm:presLayoutVars>
          <dgm:bulletEnabled val="1"/>
        </dgm:presLayoutVars>
      </dgm:prSet>
      <dgm:spPr/>
      <dgm:t>
        <a:bodyPr/>
        <a:lstStyle/>
        <a:p>
          <a:endParaRPr lang="pl-PL"/>
        </a:p>
      </dgm:t>
    </dgm:pt>
    <dgm:pt modelId="{1E1867BB-188B-464C-97F3-7442D5D5155A}" type="pres">
      <dgm:prSet presAssocID="{CD0D515E-4496-4C86-96B4-3F745BBE2B88}" presName="FiveConn_3-4" presStyleLbl="fgAccFollowNode1" presStyleIdx="2" presStyleCnt="4">
        <dgm:presLayoutVars>
          <dgm:bulletEnabled val="1"/>
        </dgm:presLayoutVars>
      </dgm:prSet>
      <dgm:spPr/>
      <dgm:t>
        <a:bodyPr/>
        <a:lstStyle/>
        <a:p>
          <a:endParaRPr lang="pl-PL"/>
        </a:p>
      </dgm:t>
    </dgm:pt>
    <dgm:pt modelId="{F62650CC-2212-4F41-B72C-782F8AB4F3FF}" type="pres">
      <dgm:prSet presAssocID="{CD0D515E-4496-4C86-96B4-3F745BBE2B88}" presName="FiveConn_4-5" presStyleLbl="fgAccFollowNode1" presStyleIdx="3" presStyleCnt="4">
        <dgm:presLayoutVars>
          <dgm:bulletEnabled val="1"/>
        </dgm:presLayoutVars>
      </dgm:prSet>
      <dgm:spPr/>
      <dgm:t>
        <a:bodyPr/>
        <a:lstStyle/>
        <a:p>
          <a:endParaRPr lang="pl-PL"/>
        </a:p>
      </dgm:t>
    </dgm:pt>
    <dgm:pt modelId="{8FDEC8E1-B888-4ACA-BB65-DBF994A69B44}" type="pres">
      <dgm:prSet presAssocID="{CD0D515E-4496-4C86-96B4-3F745BBE2B88}" presName="FiveNodes_1_text" presStyleLbl="node1" presStyleIdx="4" presStyleCnt="5">
        <dgm:presLayoutVars>
          <dgm:bulletEnabled val="1"/>
        </dgm:presLayoutVars>
      </dgm:prSet>
      <dgm:spPr/>
      <dgm:t>
        <a:bodyPr/>
        <a:lstStyle/>
        <a:p>
          <a:endParaRPr lang="pl-PL"/>
        </a:p>
      </dgm:t>
    </dgm:pt>
    <dgm:pt modelId="{CEE7E32D-E22A-4504-9235-945C211760D4}" type="pres">
      <dgm:prSet presAssocID="{CD0D515E-4496-4C86-96B4-3F745BBE2B88}" presName="FiveNodes_2_text" presStyleLbl="node1" presStyleIdx="4" presStyleCnt="5">
        <dgm:presLayoutVars>
          <dgm:bulletEnabled val="1"/>
        </dgm:presLayoutVars>
      </dgm:prSet>
      <dgm:spPr/>
      <dgm:t>
        <a:bodyPr/>
        <a:lstStyle/>
        <a:p>
          <a:endParaRPr lang="pl-PL"/>
        </a:p>
      </dgm:t>
    </dgm:pt>
    <dgm:pt modelId="{5DC63B4D-1E63-47AD-B307-D4C986D96BA1}" type="pres">
      <dgm:prSet presAssocID="{CD0D515E-4496-4C86-96B4-3F745BBE2B88}" presName="FiveNodes_3_text" presStyleLbl="node1" presStyleIdx="4" presStyleCnt="5">
        <dgm:presLayoutVars>
          <dgm:bulletEnabled val="1"/>
        </dgm:presLayoutVars>
      </dgm:prSet>
      <dgm:spPr/>
      <dgm:t>
        <a:bodyPr/>
        <a:lstStyle/>
        <a:p>
          <a:endParaRPr lang="pl-PL"/>
        </a:p>
      </dgm:t>
    </dgm:pt>
    <dgm:pt modelId="{F2475E0F-F894-4DDC-B4B7-20F241A12137}" type="pres">
      <dgm:prSet presAssocID="{CD0D515E-4496-4C86-96B4-3F745BBE2B88}" presName="FiveNodes_4_text" presStyleLbl="node1" presStyleIdx="4" presStyleCnt="5">
        <dgm:presLayoutVars>
          <dgm:bulletEnabled val="1"/>
        </dgm:presLayoutVars>
      </dgm:prSet>
      <dgm:spPr/>
      <dgm:t>
        <a:bodyPr/>
        <a:lstStyle/>
        <a:p>
          <a:endParaRPr lang="pl-PL"/>
        </a:p>
      </dgm:t>
    </dgm:pt>
    <dgm:pt modelId="{7EECD38C-76D5-4AFF-99E8-5A27F885A765}" type="pres">
      <dgm:prSet presAssocID="{CD0D515E-4496-4C86-96B4-3F745BBE2B88}" presName="FiveNodes_5_text" presStyleLbl="node1" presStyleIdx="4" presStyleCnt="5">
        <dgm:presLayoutVars>
          <dgm:bulletEnabled val="1"/>
        </dgm:presLayoutVars>
      </dgm:prSet>
      <dgm:spPr/>
      <dgm:t>
        <a:bodyPr/>
        <a:lstStyle/>
        <a:p>
          <a:endParaRPr lang="pl-PL"/>
        </a:p>
      </dgm:t>
    </dgm:pt>
  </dgm:ptLst>
  <dgm:cxnLst>
    <dgm:cxn modelId="{8D74C51A-0DD8-4838-BCB3-5BCC2FA0A2D6}" type="presOf" srcId="{2CFE2EC1-243A-41E4-978C-5368134818D9}" destId="{31347D90-5D30-4F41-8271-5ADC28C2C898}" srcOrd="0" destOrd="0" presId="urn:microsoft.com/office/officeart/2005/8/layout/vProcess5"/>
    <dgm:cxn modelId="{366D9CB3-E0D7-4C0C-AF78-383004D9A52F}" type="presOf" srcId="{3466B249-8B9F-4B5B-9F03-5DF2864EBC5E}" destId="{921CD1CE-2D28-4FF5-8992-189C65476FEB}" srcOrd="0" destOrd="0" presId="urn:microsoft.com/office/officeart/2005/8/layout/vProcess5"/>
    <dgm:cxn modelId="{BD586D03-C4CF-4517-BDB3-C56E011A6CA3}" srcId="{CD0D515E-4496-4C86-96B4-3F745BBE2B88}" destId="{9D5B6246-E3EE-4D5A-A327-5B7CE26A0D37}" srcOrd="4" destOrd="0" parTransId="{AB876FC8-2E70-40E9-99C6-F46F17A59E6C}" sibTransId="{04AF8E98-478D-4493-B4B4-561554FB5DC3}"/>
    <dgm:cxn modelId="{FB6D36B5-F14C-4018-B758-16A29C1CB096}" type="presOf" srcId="{28A6A64C-6BD0-46C6-96CC-40AF54A0C398}" destId="{F2475E0F-F894-4DDC-B4B7-20F241A12137}" srcOrd="1" destOrd="0" presId="urn:microsoft.com/office/officeart/2005/8/layout/vProcess5"/>
    <dgm:cxn modelId="{887BE573-F417-497B-98D7-6C1763C8D1A5}" type="presOf" srcId="{3466B249-8B9F-4B5B-9F03-5DF2864EBC5E}" destId="{CEE7E32D-E22A-4504-9235-945C211760D4}" srcOrd="1" destOrd="0" presId="urn:microsoft.com/office/officeart/2005/8/layout/vProcess5"/>
    <dgm:cxn modelId="{B4C093F4-7388-4F0A-8AFC-46E20F3AEC38}" type="presOf" srcId="{9D5B6246-E3EE-4D5A-A327-5B7CE26A0D37}" destId="{E05D031E-99A2-49C2-9A12-B3BEA399332A}" srcOrd="0" destOrd="0" presId="urn:microsoft.com/office/officeart/2005/8/layout/vProcess5"/>
    <dgm:cxn modelId="{E913E08C-6FB9-4A7A-9A87-5026121A9225}" type="presOf" srcId="{9D5B6246-E3EE-4D5A-A327-5B7CE26A0D37}" destId="{7EECD38C-76D5-4AFF-99E8-5A27F885A765}" srcOrd="1" destOrd="0" presId="urn:microsoft.com/office/officeart/2005/8/layout/vProcess5"/>
    <dgm:cxn modelId="{5F2E1ED9-1BA9-4955-A15F-CC111B20B4F8}" srcId="{CD0D515E-4496-4C86-96B4-3F745BBE2B88}" destId="{28A6A64C-6BD0-46C6-96CC-40AF54A0C398}" srcOrd="3" destOrd="0" parTransId="{1444C734-7F1E-4259-9918-922D80505659}" sibTransId="{E6E411A6-9216-40BB-B8AA-D20A7CA43082}"/>
    <dgm:cxn modelId="{742E6665-3BE0-455E-A6AE-552D7DAF1FF8}" type="presOf" srcId="{E6E411A6-9216-40BB-B8AA-D20A7CA43082}" destId="{F62650CC-2212-4F41-B72C-782F8AB4F3FF}" srcOrd="0" destOrd="0" presId="urn:microsoft.com/office/officeart/2005/8/layout/vProcess5"/>
    <dgm:cxn modelId="{96C89114-28DA-4FED-9C1A-2F44AD17DC60}" srcId="{CD0D515E-4496-4C86-96B4-3F745BBE2B88}" destId="{2CFE2EC1-243A-41E4-978C-5368134818D9}" srcOrd="0" destOrd="0" parTransId="{AF1D44D5-5643-470F-8F11-EEA2E13874E5}" sibTransId="{732C5008-949D-4840-8AD0-02B8D02CEE23}"/>
    <dgm:cxn modelId="{B024E8F1-F5C1-4287-8C8B-2ABA677E88CD}" type="presOf" srcId="{2CFE2EC1-243A-41E4-978C-5368134818D9}" destId="{8FDEC8E1-B888-4ACA-BB65-DBF994A69B44}" srcOrd="1" destOrd="0" presId="urn:microsoft.com/office/officeart/2005/8/layout/vProcess5"/>
    <dgm:cxn modelId="{EC84593A-BB00-471B-886F-4F356AB73381}" type="presOf" srcId="{28A6A64C-6BD0-46C6-96CC-40AF54A0C398}" destId="{8F32A14A-F7DE-4D9D-A5B7-0FCF3CC3857F}" srcOrd="0" destOrd="0" presId="urn:microsoft.com/office/officeart/2005/8/layout/vProcess5"/>
    <dgm:cxn modelId="{89C9D460-42BD-4CE1-8588-82ACFA58F71F}" type="presOf" srcId="{CD0D515E-4496-4C86-96B4-3F745BBE2B88}" destId="{56EFB2E7-BC52-4280-96DC-BB690D52FF44}" srcOrd="0" destOrd="0" presId="urn:microsoft.com/office/officeart/2005/8/layout/vProcess5"/>
    <dgm:cxn modelId="{ED6EA967-16CF-4C9F-9AE0-47ABD4177B72}" type="presOf" srcId="{732C5008-949D-4840-8AD0-02B8D02CEE23}" destId="{5B802374-00DE-4CA6-ABA0-60F8F162CDB1}" srcOrd="0" destOrd="0" presId="urn:microsoft.com/office/officeart/2005/8/layout/vProcess5"/>
    <dgm:cxn modelId="{0C54170A-EDF8-4F7E-A146-3BF7D4670A42}" type="presOf" srcId="{7285FF8C-A295-4516-8CCE-E0D754CB1DFF}" destId="{AF87A496-97F1-4905-ADA5-6A0B0F05319A}" srcOrd="0" destOrd="0" presId="urn:microsoft.com/office/officeart/2005/8/layout/vProcess5"/>
    <dgm:cxn modelId="{8CC05451-175E-45E4-AC2C-53ED2B976401}" type="presOf" srcId="{486B4842-8AF3-4EE0-AE5F-13EE64453182}" destId="{1E1867BB-188B-464C-97F3-7442D5D5155A}" srcOrd="0" destOrd="0" presId="urn:microsoft.com/office/officeart/2005/8/layout/vProcess5"/>
    <dgm:cxn modelId="{9760088F-4C3C-4068-AEC6-96D49A3DF3F6}" srcId="{CD0D515E-4496-4C86-96B4-3F745BBE2B88}" destId="{3466B249-8B9F-4B5B-9F03-5DF2864EBC5E}" srcOrd="1" destOrd="0" parTransId="{CFDAD823-12DF-4F69-B9F6-ABDEA7BDE63F}" sibTransId="{7285FF8C-A295-4516-8CCE-E0D754CB1DFF}"/>
    <dgm:cxn modelId="{E129D551-3A90-4DEB-87F3-F1236ED3E40E}" type="presOf" srcId="{F5D53710-8603-4374-ADC0-9B81BE622E57}" destId="{5DC63B4D-1E63-47AD-B307-D4C986D96BA1}" srcOrd="1" destOrd="0" presId="urn:microsoft.com/office/officeart/2005/8/layout/vProcess5"/>
    <dgm:cxn modelId="{8D32A0AA-7CBA-4764-A85F-5F79DC6981CF}" srcId="{CD0D515E-4496-4C86-96B4-3F745BBE2B88}" destId="{F5D53710-8603-4374-ADC0-9B81BE622E57}" srcOrd="2" destOrd="0" parTransId="{B9B95BB8-A1BC-412E-A0D5-0ADD74BADC71}" sibTransId="{486B4842-8AF3-4EE0-AE5F-13EE64453182}"/>
    <dgm:cxn modelId="{3A49626D-B1AC-4BF5-8C82-81071659DBD4}" type="presOf" srcId="{F5D53710-8603-4374-ADC0-9B81BE622E57}" destId="{D23D2074-72C4-4F30-8FF8-978266BF6C13}" srcOrd="0" destOrd="0" presId="urn:microsoft.com/office/officeart/2005/8/layout/vProcess5"/>
    <dgm:cxn modelId="{9D47CBAB-7E66-4621-9D12-650267A18974}" type="presParOf" srcId="{56EFB2E7-BC52-4280-96DC-BB690D52FF44}" destId="{663D6AE0-9C45-48CE-A9A9-2BEE7703F25F}" srcOrd="0" destOrd="0" presId="urn:microsoft.com/office/officeart/2005/8/layout/vProcess5"/>
    <dgm:cxn modelId="{B7141FEA-D44C-4B29-96C4-C3D3283183DC}" type="presParOf" srcId="{56EFB2E7-BC52-4280-96DC-BB690D52FF44}" destId="{31347D90-5D30-4F41-8271-5ADC28C2C898}" srcOrd="1" destOrd="0" presId="urn:microsoft.com/office/officeart/2005/8/layout/vProcess5"/>
    <dgm:cxn modelId="{1242960A-4953-4CD1-8B05-918659C4EB33}" type="presParOf" srcId="{56EFB2E7-BC52-4280-96DC-BB690D52FF44}" destId="{921CD1CE-2D28-4FF5-8992-189C65476FEB}" srcOrd="2" destOrd="0" presId="urn:microsoft.com/office/officeart/2005/8/layout/vProcess5"/>
    <dgm:cxn modelId="{274627BE-8CAC-44CB-8FC9-BB93F7CB22F8}" type="presParOf" srcId="{56EFB2E7-BC52-4280-96DC-BB690D52FF44}" destId="{D23D2074-72C4-4F30-8FF8-978266BF6C13}" srcOrd="3" destOrd="0" presId="urn:microsoft.com/office/officeart/2005/8/layout/vProcess5"/>
    <dgm:cxn modelId="{EBF1E74D-B0D4-45F6-AA74-2899CF8CEDCD}" type="presParOf" srcId="{56EFB2E7-BC52-4280-96DC-BB690D52FF44}" destId="{8F32A14A-F7DE-4D9D-A5B7-0FCF3CC3857F}" srcOrd="4" destOrd="0" presId="urn:microsoft.com/office/officeart/2005/8/layout/vProcess5"/>
    <dgm:cxn modelId="{BCC78854-ECFB-459A-A9BE-BD37C9D01804}" type="presParOf" srcId="{56EFB2E7-BC52-4280-96DC-BB690D52FF44}" destId="{E05D031E-99A2-49C2-9A12-B3BEA399332A}" srcOrd="5" destOrd="0" presId="urn:microsoft.com/office/officeart/2005/8/layout/vProcess5"/>
    <dgm:cxn modelId="{2FC09257-031A-4F69-9C6C-84328F976B74}" type="presParOf" srcId="{56EFB2E7-BC52-4280-96DC-BB690D52FF44}" destId="{5B802374-00DE-4CA6-ABA0-60F8F162CDB1}" srcOrd="6" destOrd="0" presId="urn:microsoft.com/office/officeart/2005/8/layout/vProcess5"/>
    <dgm:cxn modelId="{9048CC33-0533-4237-A2DA-FC3B9726B3B5}" type="presParOf" srcId="{56EFB2E7-BC52-4280-96DC-BB690D52FF44}" destId="{AF87A496-97F1-4905-ADA5-6A0B0F05319A}" srcOrd="7" destOrd="0" presId="urn:microsoft.com/office/officeart/2005/8/layout/vProcess5"/>
    <dgm:cxn modelId="{5801B713-25DC-4AEE-ACBE-DA4E082876E0}" type="presParOf" srcId="{56EFB2E7-BC52-4280-96DC-BB690D52FF44}" destId="{1E1867BB-188B-464C-97F3-7442D5D5155A}" srcOrd="8" destOrd="0" presId="urn:microsoft.com/office/officeart/2005/8/layout/vProcess5"/>
    <dgm:cxn modelId="{E324BB5F-1615-4974-8FF8-9AEBAFA1E87F}" type="presParOf" srcId="{56EFB2E7-BC52-4280-96DC-BB690D52FF44}" destId="{F62650CC-2212-4F41-B72C-782F8AB4F3FF}" srcOrd="9" destOrd="0" presId="urn:microsoft.com/office/officeart/2005/8/layout/vProcess5"/>
    <dgm:cxn modelId="{6B921D52-77B4-4113-8703-9E31E7307E12}" type="presParOf" srcId="{56EFB2E7-BC52-4280-96DC-BB690D52FF44}" destId="{8FDEC8E1-B888-4ACA-BB65-DBF994A69B44}" srcOrd="10" destOrd="0" presId="urn:microsoft.com/office/officeart/2005/8/layout/vProcess5"/>
    <dgm:cxn modelId="{9C8BB0DF-96E9-45C5-BBA6-40B8A8419494}" type="presParOf" srcId="{56EFB2E7-BC52-4280-96DC-BB690D52FF44}" destId="{CEE7E32D-E22A-4504-9235-945C211760D4}" srcOrd="11" destOrd="0" presId="urn:microsoft.com/office/officeart/2005/8/layout/vProcess5"/>
    <dgm:cxn modelId="{05027002-87CC-464D-9B50-3E5FC1936D55}" type="presParOf" srcId="{56EFB2E7-BC52-4280-96DC-BB690D52FF44}" destId="{5DC63B4D-1E63-47AD-B307-D4C986D96BA1}" srcOrd="12" destOrd="0" presId="urn:microsoft.com/office/officeart/2005/8/layout/vProcess5"/>
    <dgm:cxn modelId="{62F70F13-E6C8-4309-9846-71DF3720A958}" type="presParOf" srcId="{56EFB2E7-BC52-4280-96DC-BB690D52FF44}" destId="{F2475E0F-F894-4DDC-B4B7-20F241A12137}" srcOrd="13" destOrd="0" presId="urn:microsoft.com/office/officeart/2005/8/layout/vProcess5"/>
    <dgm:cxn modelId="{C2ADD415-5937-4240-8BFC-E65E26741AF2}" type="presParOf" srcId="{56EFB2E7-BC52-4280-96DC-BB690D52FF44}" destId="{7EECD38C-76D5-4AFF-99E8-5A27F885A76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BE82E-5A2F-450C-9345-4C15EF66E71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09346732-6195-4469-A80C-8042FD449807}">
      <dgm:prSet phldrT="[Tekst]"/>
      <dgm:spPr/>
      <dgm:t>
        <a:bodyPr/>
        <a:lstStyle/>
        <a:p>
          <a:r>
            <a:rPr lang="pl-PL" b="1" cap="none"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Mission</a:t>
          </a:r>
          <a:endParaRPr lang="pl-PL" dirty="0"/>
        </a:p>
        <a:p>
          <a:r>
            <a:rPr lang="pl-PL" dirty="0"/>
            <a:t>(Misja)</a:t>
          </a:r>
        </a:p>
      </dgm:t>
    </dgm:pt>
    <dgm:pt modelId="{9B321EDE-8C81-4942-ADBE-D874BED04C1F}" type="parTrans" cxnId="{C1BD7DEF-51F9-4C49-BF0E-F2C172CFF68E}">
      <dgm:prSet/>
      <dgm:spPr/>
      <dgm:t>
        <a:bodyPr/>
        <a:lstStyle/>
        <a:p>
          <a:endParaRPr lang="pl-PL"/>
        </a:p>
      </dgm:t>
    </dgm:pt>
    <dgm:pt modelId="{601DF3E2-FD00-4447-BCC7-5BC8973F6F73}" type="sibTrans" cxnId="{C1BD7DEF-51F9-4C49-BF0E-F2C172CFF68E}">
      <dgm:prSet/>
      <dgm:spPr/>
      <dgm:t>
        <a:bodyPr/>
        <a:lstStyle/>
        <a:p>
          <a:endParaRPr lang="pl-PL"/>
        </a:p>
      </dgm:t>
    </dgm:pt>
    <dgm:pt modelId="{B6091C17-2B37-43F3-B265-08C728C455B2}">
      <dgm:prSet phldrT="[Tekst]"/>
      <dgm:spPr/>
      <dgm:t>
        <a:bodyPr/>
        <a:lstStyle/>
        <a:p>
          <a:r>
            <a:rPr lang="pl-PL" dirty="0">
              <a:solidFill>
                <a:schemeClr val="tx1"/>
              </a:solidFill>
            </a:rPr>
            <a:t>W jaki sposób będą mierzone rezultaty działań informacyjno-promocyjnych?</a:t>
          </a:r>
        </a:p>
      </dgm:t>
    </dgm:pt>
    <dgm:pt modelId="{A9835A79-7AB8-47AC-B1A1-F8D8E8B0E429}" type="parTrans" cxnId="{4D9F3B24-63ED-46F6-82B7-9C3411A5505B}">
      <dgm:prSet/>
      <dgm:spPr/>
      <dgm:t>
        <a:bodyPr/>
        <a:lstStyle/>
        <a:p>
          <a:endParaRPr lang="pl-PL"/>
        </a:p>
      </dgm:t>
    </dgm:pt>
    <dgm:pt modelId="{2BF4B3CB-F753-45DA-9BCD-87F16E513145}" type="sibTrans" cxnId="{4D9F3B24-63ED-46F6-82B7-9C3411A5505B}">
      <dgm:prSet/>
      <dgm:spPr/>
      <dgm:t>
        <a:bodyPr/>
        <a:lstStyle/>
        <a:p>
          <a:endParaRPr lang="pl-PL"/>
        </a:p>
      </dgm:t>
    </dgm:pt>
    <dgm:pt modelId="{2AB50EA3-F4AC-4D9A-96C0-2F2E9A5C0EB5}">
      <dgm:prSet phldrT="[Tekst]"/>
      <dgm:spPr/>
      <dgm:t>
        <a:bodyPr/>
        <a:lstStyle/>
        <a:p>
          <a:r>
            <a:rPr lang="pl-PL" dirty="0">
              <a:solidFill>
                <a:schemeClr val="tx1"/>
              </a:solidFill>
            </a:rPr>
            <a:t>Kto za co odpowiada</a:t>
          </a:r>
        </a:p>
      </dgm:t>
    </dgm:pt>
    <dgm:pt modelId="{F03EABA5-8AE9-4EFB-8952-572A9EABFC08}" type="parTrans" cxnId="{04D2B3E2-123B-4CC9-8466-4E3A1BD0AC1E}">
      <dgm:prSet/>
      <dgm:spPr/>
      <dgm:t>
        <a:bodyPr/>
        <a:lstStyle/>
        <a:p>
          <a:endParaRPr lang="pl-PL"/>
        </a:p>
      </dgm:t>
    </dgm:pt>
    <dgm:pt modelId="{19C048AD-96B5-404F-AC8E-FB099461D794}" type="sibTrans" cxnId="{04D2B3E2-123B-4CC9-8466-4E3A1BD0AC1E}">
      <dgm:prSet/>
      <dgm:spPr/>
      <dgm:t>
        <a:bodyPr/>
        <a:lstStyle/>
        <a:p>
          <a:endParaRPr lang="pl-PL"/>
        </a:p>
      </dgm:t>
    </dgm:pt>
    <dgm:pt modelId="{029C62E2-0B8E-4D8C-B3B2-613638EDE468}">
      <dgm:prSet phldrT="[Tekst]"/>
      <dgm:spPr/>
      <dgm:t>
        <a:bodyPr/>
        <a:lstStyle/>
        <a:p>
          <a:r>
            <a:rPr lang="pl-PL" dirty="0">
              <a:solidFill>
                <a:schemeClr val="tx1"/>
              </a:solidFill>
            </a:rPr>
            <a:t>Kiedy i co ma być zrealizowane</a:t>
          </a:r>
        </a:p>
      </dgm:t>
    </dgm:pt>
    <dgm:pt modelId="{1AEDE771-4870-498A-AC8F-BC78199D24D7}" type="parTrans" cxnId="{A39B3945-2EA6-4385-B460-A5212763F3DD}">
      <dgm:prSet/>
      <dgm:spPr/>
      <dgm:t>
        <a:bodyPr/>
        <a:lstStyle/>
        <a:p>
          <a:endParaRPr lang="pl-PL"/>
        </a:p>
      </dgm:t>
    </dgm:pt>
    <dgm:pt modelId="{24AC605A-F35F-4D91-9649-89294008158D}" type="sibTrans" cxnId="{A39B3945-2EA6-4385-B460-A5212763F3DD}">
      <dgm:prSet/>
      <dgm:spPr/>
      <dgm:t>
        <a:bodyPr/>
        <a:lstStyle/>
        <a:p>
          <a:endParaRPr lang="pl-PL"/>
        </a:p>
      </dgm:t>
    </dgm:pt>
    <dgm:pt modelId="{C5517929-EA79-498C-81CD-D37B1EB98CDA}">
      <dgm:prSet phldrT="[Tekst]"/>
      <dgm:spPr/>
      <dgm:t>
        <a:bodyPr/>
        <a:lstStyle/>
        <a:p>
          <a:r>
            <a:rPr lang="pl-PL" b="1" cap="none"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Measurement</a:t>
          </a:r>
          <a:endParaRPr lang="pl-PL" dirty="0"/>
        </a:p>
        <a:p>
          <a:r>
            <a:rPr lang="pl-PL" dirty="0"/>
            <a:t>(Pomiar)</a:t>
          </a:r>
        </a:p>
      </dgm:t>
    </dgm:pt>
    <dgm:pt modelId="{C05CAF6D-BAB1-430C-BA35-0F18C4040717}" type="parTrans" cxnId="{6162431D-84D3-48EC-985B-92F946CC952D}">
      <dgm:prSet/>
      <dgm:spPr/>
      <dgm:t>
        <a:bodyPr/>
        <a:lstStyle/>
        <a:p>
          <a:endParaRPr lang="pl-PL"/>
        </a:p>
      </dgm:t>
    </dgm:pt>
    <dgm:pt modelId="{8A37BA2E-248A-4039-9F01-B5A339EF6723}" type="sibTrans" cxnId="{6162431D-84D3-48EC-985B-92F946CC952D}">
      <dgm:prSet/>
      <dgm:spPr/>
      <dgm:t>
        <a:bodyPr/>
        <a:lstStyle/>
        <a:p>
          <a:endParaRPr lang="pl-PL"/>
        </a:p>
      </dgm:t>
    </dgm:pt>
    <dgm:pt modelId="{DDCC1C4F-90E8-464E-A42E-D679BB83FCF2}">
      <dgm:prSet phldrT="[Tekst]"/>
      <dgm:spPr/>
      <dgm:t>
        <a:bodyPr/>
        <a:lstStyle/>
        <a:p>
          <a:r>
            <a:rPr lang="pl-PL" dirty="0">
              <a:solidFill>
                <a:schemeClr val="tx1"/>
              </a:solidFill>
            </a:rPr>
            <a:t>Jaki mamy budżet przeznaczony na działania?</a:t>
          </a:r>
        </a:p>
      </dgm:t>
    </dgm:pt>
    <dgm:pt modelId="{355C441E-C8D3-4661-B55C-C2809BDD030C}" type="parTrans" cxnId="{16ED3AC1-C962-4B19-9FBD-690D14377115}">
      <dgm:prSet/>
      <dgm:spPr/>
      <dgm:t>
        <a:bodyPr/>
        <a:lstStyle/>
        <a:p>
          <a:endParaRPr lang="pl-PL"/>
        </a:p>
      </dgm:t>
    </dgm:pt>
    <dgm:pt modelId="{27FC31F4-8789-499A-8390-1123DA616C83}" type="sibTrans" cxnId="{16ED3AC1-C962-4B19-9FBD-690D14377115}">
      <dgm:prSet/>
      <dgm:spPr/>
      <dgm:t>
        <a:bodyPr/>
        <a:lstStyle/>
        <a:p>
          <a:endParaRPr lang="pl-PL"/>
        </a:p>
      </dgm:t>
    </dgm:pt>
    <dgm:pt modelId="{37BFF736-457F-429E-A2D0-9F6E114159ED}">
      <dgm:prSet phldrT="[Tekst]"/>
      <dgm:spPr/>
      <dgm:t>
        <a:bodyPr/>
        <a:lstStyle/>
        <a:p>
          <a:r>
            <a:rPr lang="pl-PL" dirty="0">
              <a:solidFill>
                <a:schemeClr val="tx1"/>
              </a:solidFill>
            </a:rPr>
            <a:t>Jak wygląda rozkład kosztów na poszczególne działania?</a:t>
          </a:r>
        </a:p>
      </dgm:t>
    </dgm:pt>
    <dgm:pt modelId="{32F4E9C3-ED9B-46A0-9AE6-6B9FBE4FCCCA}" type="parTrans" cxnId="{8B3597D8-550A-4184-859B-E9066292D921}">
      <dgm:prSet/>
      <dgm:spPr/>
      <dgm:t>
        <a:bodyPr/>
        <a:lstStyle/>
        <a:p>
          <a:endParaRPr lang="pl-PL"/>
        </a:p>
      </dgm:t>
    </dgm:pt>
    <dgm:pt modelId="{37824633-814E-4AF9-9B2F-8CE6AE75A9C8}" type="sibTrans" cxnId="{8B3597D8-550A-4184-859B-E9066292D921}">
      <dgm:prSet/>
      <dgm:spPr/>
      <dgm:t>
        <a:bodyPr/>
        <a:lstStyle/>
        <a:p>
          <a:endParaRPr lang="pl-PL"/>
        </a:p>
      </dgm:t>
    </dgm:pt>
    <dgm:pt modelId="{4790DBC5-4390-4C54-9F40-8B22AED47AEF}">
      <dgm:prSet phldrT="[Tekst]"/>
      <dgm:spPr/>
      <dgm:t>
        <a:bodyPr/>
        <a:lstStyle/>
        <a:p>
          <a:r>
            <a:rPr lang="pl-PL"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Management</a:t>
          </a:r>
          <a:endParaRPr lang="pl-PL" dirty="0"/>
        </a:p>
        <a:p>
          <a:r>
            <a:rPr lang="pl-PL" dirty="0"/>
            <a:t>(Zarządzanie)</a:t>
          </a:r>
        </a:p>
      </dgm:t>
    </dgm:pt>
    <dgm:pt modelId="{B0EC3BAF-2CA5-44FB-892F-A5D206E2FB17}" type="parTrans" cxnId="{C35A64E1-CA2B-4917-8436-D1AE5F03D545}">
      <dgm:prSet/>
      <dgm:spPr/>
      <dgm:t>
        <a:bodyPr/>
        <a:lstStyle/>
        <a:p>
          <a:endParaRPr lang="pl-PL"/>
        </a:p>
      </dgm:t>
    </dgm:pt>
    <dgm:pt modelId="{8A7FCFB4-B714-475C-91A1-3A498F00243D}" type="sibTrans" cxnId="{C35A64E1-CA2B-4917-8436-D1AE5F03D545}">
      <dgm:prSet/>
      <dgm:spPr/>
      <dgm:t>
        <a:bodyPr/>
        <a:lstStyle/>
        <a:p>
          <a:endParaRPr lang="pl-PL"/>
        </a:p>
      </dgm:t>
    </dgm:pt>
    <dgm:pt modelId="{367C314D-03CA-4E0B-A6D5-1D252E7156A0}">
      <dgm:prSet phldrT="[Tekst]"/>
      <dgm:spPr/>
      <dgm:t>
        <a:bodyPr/>
        <a:lstStyle/>
        <a:p>
          <a:r>
            <a:rPr lang="pl-PL" dirty="0">
              <a:solidFill>
                <a:schemeClr val="tx1"/>
              </a:solidFill>
              <a:latin typeface="+mj-lt"/>
            </a:rPr>
            <a:t>Jaka informacja ma zostać przekazana?</a:t>
          </a:r>
          <a:endParaRPr lang="pl-PL" dirty="0">
            <a:solidFill>
              <a:schemeClr val="tx1"/>
            </a:solidFill>
          </a:endParaRPr>
        </a:p>
      </dgm:t>
    </dgm:pt>
    <dgm:pt modelId="{75F8D694-802F-4C19-9F44-3D641BE80EF4}" type="parTrans" cxnId="{EA178428-0570-4C18-9A6B-76396E3A779E}">
      <dgm:prSet/>
      <dgm:spPr/>
      <dgm:t>
        <a:bodyPr/>
        <a:lstStyle/>
        <a:p>
          <a:endParaRPr lang="pl-PL"/>
        </a:p>
      </dgm:t>
    </dgm:pt>
    <dgm:pt modelId="{E20A3B50-92DC-47BF-8161-66228493ED0F}" type="sibTrans" cxnId="{EA178428-0570-4C18-9A6B-76396E3A779E}">
      <dgm:prSet/>
      <dgm:spPr/>
      <dgm:t>
        <a:bodyPr/>
        <a:lstStyle/>
        <a:p>
          <a:endParaRPr lang="pl-PL"/>
        </a:p>
      </dgm:t>
    </dgm:pt>
    <dgm:pt modelId="{BB8C0B59-515E-49C3-ADBC-F8FB2DE22FD4}">
      <dgm:prSet phldrT="[Tekst]"/>
      <dgm:spPr/>
      <dgm:t>
        <a:bodyPr/>
        <a:lstStyle/>
        <a:p>
          <a:r>
            <a:rPr lang="pl-PL" dirty="0">
              <a:solidFill>
                <a:schemeClr val="tx1"/>
              </a:solidFill>
            </a:rPr>
            <a:t>Jakie będą kanały  i narzędzia dystrybucji?</a:t>
          </a:r>
        </a:p>
      </dgm:t>
    </dgm:pt>
    <dgm:pt modelId="{C5CB1034-5A4B-4771-8890-4FBC6B3E0390}" type="parTrans" cxnId="{12AEB860-6AC2-4653-9059-458D0ECDE680}">
      <dgm:prSet/>
      <dgm:spPr/>
      <dgm:t>
        <a:bodyPr/>
        <a:lstStyle/>
        <a:p>
          <a:endParaRPr lang="pl-PL"/>
        </a:p>
      </dgm:t>
    </dgm:pt>
    <dgm:pt modelId="{254485F0-EB80-4EDB-87BD-2D904C1E5190}" type="sibTrans" cxnId="{12AEB860-6AC2-4653-9059-458D0ECDE680}">
      <dgm:prSet/>
      <dgm:spPr/>
      <dgm:t>
        <a:bodyPr/>
        <a:lstStyle/>
        <a:p>
          <a:endParaRPr lang="pl-PL"/>
        </a:p>
      </dgm:t>
    </dgm:pt>
    <dgm:pt modelId="{2D2E9D0E-4082-460D-9D41-4541C4E33577}">
      <dgm:prSet phldrT="[Tekst]"/>
      <dgm:spPr/>
      <dgm:t>
        <a:bodyPr/>
        <a:lstStyle/>
        <a:p>
          <a:r>
            <a:rPr lang="pl-PL"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Money</a:t>
          </a:r>
          <a:endParaRPr lang="pl-PL" dirty="0"/>
        </a:p>
        <a:p>
          <a:r>
            <a:rPr lang="pl-PL" dirty="0"/>
            <a:t>(Pieniądze)</a:t>
          </a:r>
        </a:p>
      </dgm:t>
    </dgm:pt>
    <dgm:pt modelId="{DE429A66-C24E-4080-9966-7BBFAA781C51}" type="parTrans" cxnId="{02472FF9-F6E6-47E6-8829-827E1BFEC6BE}">
      <dgm:prSet/>
      <dgm:spPr/>
      <dgm:t>
        <a:bodyPr/>
        <a:lstStyle/>
        <a:p>
          <a:endParaRPr lang="pl-PL"/>
        </a:p>
      </dgm:t>
    </dgm:pt>
    <dgm:pt modelId="{CCE8CAFB-9ACE-4BF5-82FD-96AAED27C96D}" type="sibTrans" cxnId="{02472FF9-F6E6-47E6-8829-827E1BFEC6BE}">
      <dgm:prSet/>
      <dgm:spPr/>
      <dgm:t>
        <a:bodyPr/>
        <a:lstStyle/>
        <a:p>
          <a:endParaRPr lang="pl-PL"/>
        </a:p>
      </dgm:t>
    </dgm:pt>
    <dgm:pt modelId="{33DEE454-F86E-4993-AFAD-673CF6BDB0DC}">
      <dgm:prSet phldrT="[Tekst]"/>
      <dgm:spPr/>
      <dgm:t>
        <a:bodyPr/>
        <a:lstStyle/>
        <a:p>
          <a:r>
            <a:rPr lang="pl-PL" dirty="0">
              <a:solidFill>
                <a:schemeClr val="tx1"/>
              </a:solidFill>
            </a:rPr>
            <a:t>Do kogo będziemy adresowali przekaz?</a:t>
          </a:r>
        </a:p>
      </dgm:t>
    </dgm:pt>
    <dgm:pt modelId="{A6C2D776-6FD8-4FA5-8CD0-63E4867668F5}" type="parTrans" cxnId="{6D6EF9B1-B547-41FA-8A9C-4B3E0EA27330}">
      <dgm:prSet/>
      <dgm:spPr/>
      <dgm:t>
        <a:bodyPr/>
        <a:lstStyle/>
        <a:p>
          <a:endParaRPr lang="pl-PL"/>
        </a:p>
      </dgm:t>
    </dgm:pt>
    <dgm:pt modelId="{7407EC6F-9862-401A-B8CE-EF2000588E76}" type="sibTrans" cxnId="{6D6EF9B1-B547-41FA-8A9C-4B3E0EA27330}">
      <dgm:prSet/>
      <dgm:spPr/>
      <dgm:t>
        <a:bodyPr/>
        <a:lstStyle/>
        <a:p>
          <a:endParaRPr lang="pl-PL"/>
        </a:p>
      </dgm:t>
    </dgm:pt>
    <dgm:pt modelId="{24695E86-4C52-4637-A0E5-FDAD54096912}">
      <dgm:prSet phldrT="[Tekst]"/>
      <dgm:spPr/>
      <dgm:t>
        <a:bodyPr/>
        <a:lstStyle/>
        <a:p>
          <a:r>
            <a:rPr lang="pl-PL" dirty="0">
              <a:solidFill>
                <a:schemeClr val="tx1"/>
              </a:solidFill>
            </a:rPr>
            <a:t>Jaka jest specyfika interesariuszy akcji?</a:t>
          </a:r>
        </a:p>
      </dgm:t>
    </dgm:pt>
    <dgm:pt modelId="{8AFA660A-1443-404D-A183-91785FC0FD81}" type="parTrans" cxnId="{715477A4-F87F-4F11-8CD0-05EA041B56B2}">
      <dgm:prSet/>
      <dgm:spPr/>
      <dgm:t>
        <a:bodyPr/>
        <a:lstStyle/>
        <a:p>
          <a:endParaRPr lang="pl-PL"/>
        </a:p>
      </dgm:t>
    </dgm:pt>
    <dgm:pt modelId="{DCA59EA8-EBAF-43E4-9BE3-10ED22FFD98E}" type="sibTrans" cxnId="{715477A4-F87F-4F11-8CD0-05EA041B56B2}">
      <dgm:prSet/>
      <dgm:spPr/>
      <dgm:t>
        <a:bodyPr/>
        <a:lstStyle/>
        <a:p>
          <a:endParaRPr lang="pl-PL"/>
        </a:p>
      </dgm:t>
    </dgm:pt>
    <dgm:pt modelId="{2687ABF8-7881-404F-A604-E37F11FE09D7}">
      <dgm:prSet phldrT="[Tekst]"/>
      <dgm:spPr/>
      <dgm:t>
        <a:bodyPr/>
        <a:lstStyle/>
        <a:p>
          <a:r>
            <a:rPr lang="pl-PL" b="1" cap="none"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Message</a:t>
          </a:r>
          <a:endParaRPr lang="pl-PL" dirty="0"/>
        </a:p>
        <a:p>
          <a:r>
            <a:rPr lang="pl-PL" dirty="0"/>
            <a:t>(Przekaz)</a:t>
          </a:r>
        </a:p>
      </dgm:t>
    </dgm:pt>
    <dgm:pt modelId="{6699C32E-40ED-40AF-9E89-0210E840404B}" type="parTrans" cxnId="{06FFCD52-02F6-4549-94F9-052FDF0C1101}">
      <dgm:prSet/>
      <dgm:spPr/>
      <dgm:t>
        <a:bodyPr/>
        <a:lstStyle/>
        <a:p>
          <a:endParaRPr lang="pl-PL"/>
        </a:p>
      </dgm:t>
    </dgm:pt>
    <dgm:pt modelId="{A67DACCF-36EB-48D1-A0D9-A534CDA2F442}" type="sibTrans" cxnId="{06FFCD52-02F6-4549-94F9-052FDF0C1101}">
      <dgm:prSet/>
      <dgm:spPr/>
      <dgm:t>
        <a:bodyPr/>
        <a:lstStyle/>
        <a:p>
          <a:endParaRPr lang="pl-PL"/>
        </a:p>
      </dgm:t>
    </dgm:pt>
    <dgm:pt modelId="{B07D7A1D-3CA3-4E33-926A-D8FD6062307C}">
      <dgm:prSet phldrT="[Tekst]"/>
      <dgm:spPr/>
      <dgm:t>
        <a:bodyPr/>
        <a:lstStyle/>
        <a:p>
          <a:r>
            <a:rPr lang="pl-PL" dirty="0">
              <a:solidFill>
                <a:schemeClr val="tx1"/>
              </a:solidFill>
            </a:rPr>
            <a:t>Jaki jest cel akcji promocyjnej?</a:t>
          </a:r>
        </a:p>
      </dgm:t>
    </dgm:pt>
    <dgm:pt modelId="{80CC13DE-4765-4A3D-B1CB-F62F216D7175}" type="parTrans" cxnId="{80782E82-227A-464E-AAE5-744810EF3ED7}">
      <dgm:prSet/>
      <dgm:spPr/>
      <dgm:t>
        <a:bodyPr/>
        <a:lstStyle/>
        <a:p>
          <a:endParaRPr lang="pl-PL"/>
        </a:p>
      </dgm:t>
    </dgm:pt>
    <dgm:pt modelId="{727DDE85-1E9A-44EA-A925-92DEC25F9774}" type="sibTrans" cxnId="{80782E82-227A-464E-AAE5-744810EF3ED7}">
      <dgm:prSet/>
      <dgm:spPr/>
      <dgm:t>
        <a:bodyPr/>
        <a:lstStyle/>
        <a:p>
          <a:endParaRPr lang="pl-PL"/>
        </a:p>
      </dgm:t>
    </dgm:pt>
    <dgm:pt modelId="{7FDBFA13-5B5E-49A5-BE4A-40A7F9AC0817}">
      <dgm:prSet phldrT="[Tekst]"/>
      <dgm:spPr/>
      <dgm:t>
        <a:bodyPr/>
        <a:lstStyle/>
        <a:p>
          <a:r>
            <a:rPr lang="pl-PL" dirty="0">
              <a:solidFill>
                <a:schemeClr val="tx1"/>
              </a:solidFill>
            </a:rPr>
            <a:t>Jaki jest cel akcji informacyjnej?</a:t>
          </a:r>
        </a:p>
      </dgm:t>
    </dgm:pt>
    <dgm:pt modelId="{66181750-F831-47A2-B89C-9F772D718C71}" type="parTrans" cxnId="{6EA90FA1-4FA2-4357-A232-92B2A99E3388}">
      <dgm:prSet/>
      <dgm:spPr/>
      <dgm:t>
        <a:bodyPr/>
        <a:lstStyle/>
        <a:p>
          <a:endParaRPr lang="pl-PL"/>
        </a:p>
      </dgm:t>
    </dgm:pt>
    <dgm:pt modelId="{05B938F3-3117-4D71-BA64-F25AC00D37EB}" type="sibTrans" cxnId="{6EA90FA1-4FA2-4357-A232-92B2A99E3388}">
      <dgm:prSet/>
      <dgm:spPr/>
      <dgm:t>
        <a:bodyPr/>
        <a:lstStyle/>
        <a:p>
          <a:endParaRPr lang="pl-PL"/>
        </a:p>
      </dgm:t>
    </dgm:pt>
    <dgm:pt modelId="{0D969DEB-479F-4221-9B2F-EE35C2FF3C3F}">
      <dgm:prSet phldrT="[Tekst]"/>
      <dgm:spPr/>
      <dgm:t>
        <a:bodyPr/>
        <a:lstStyle/>
        <a:p>
          <a:r>
            <a:rPr lang="pl-PL"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Market</a:t>
          </a:r>
          <a:endParaRPr lang="pl-PL" dirty="0"/>
        </a:p>
        <a:p>
          <a:r>
            <a:rPr lang="pl-PL" dirty="0"/>
            <a:t>(Rynek)</a:t>
          </a:r>
        </a:p>
      </dgm:t>
    </dgm:pt>
    <dgm:pt modelId="{A02F197B-C42B-43DA-B699-6F7A9EC72270}" type="parTrans" cxnId="{7B849672-B5A7-4A87-B04B-7C64A0E27423}">
      <dgm:prSet/>
      <dgm:spPr/>
      <dgm:t>
        <a:bodyPr/>
        <a:lstStyle/>
        <a:p>
          <a:endParaRPr lang="pl-PL"/>
        </a:p>
      </dgm:t>
    </dgm:pt>
    <dgm:pt modelId="{99C83BA6-F223-48C7-9720-68139AF34495}" type="sibTrans" cxnId="{7B849672-B5A7-4A87-B04B-7C64A0E27423}">
      <dgm:prSet/>
      <dgm:spPr/>
      <dgm:t>
        <a:bodyPr/>
        <a:lstStyle/>
        <a:p>
          <a:endParaRPr lang="pl-PL"/>
        </a:p>
      </dgm:t>
    </dgm:pt>
    <dgm:pt modelId="{B9585C31-CD73-462C-BEB4-D23C8B770CD9}" type="pres">
      <dgm:prSet presAssocID="{99FBE82E-5A2F-450C-9345-4C15EF66E710}" presName="Name0" presStyleCnt="0">
        <dgm:presLayoutVars>
          <dgm:dir/>
          <dgm:animLvl val="lvl"/>
          <dgm:resizeHandles val="exact"/>
        </dgm:presLayoutVars>
      </dgm:prSet>
      <dgm:spPr/>
      <dgm:t>
        <a:bodyPr/>
        <a:lstStyle/>
        <a:p>
          <a:endParaRPr lang="pl-PL"/>
        </a:p>
      </dgm:t>
    </dgm:pt>
    <dgm:pt modelId="{8809B7C9-4105-4AC7-B095-BAFC67A4C675}" type="pres">
      <dgm:prSet presAssocID="{09346732-6195-4469-A80C-8042FD449807}" presName="linNode" presStyleCnt="0"/>
      <dgm:spPr/>
    </dgm:pt>
    <dgm:pt modelId="{DB7131BA-25D7-4A59-A331-0B55357ED24F}" type="pres">
      <dgm:prSet presAssocID="{09346732-6195-4469-A80C-8042FD449807}" presName="parentText" presStyleLbl="node1" presStyleIdx="0" presStyleCnt="6" custScaleX="60075">
        <dgm:presLayoutVars>
          <dgm:chMax val="1"/>
          <dgm:bulletEnabled val="1"/>
        </dgm:presLayoutVars>
      </dgm:prSet>
      <dgm:spPr/>
      <dgm:t>
        <a:bodyPr/>
        <a:lstStyle/>
        <a:p>
          <a:endParaRPr lang="pl-PL"/>
        </a:p>
      </dgm:t>
    </dgm:pt>
    <dgm:pt modelId="{B0C5A988-788A-4026-A38A-B155E41D4D99}" type="pres">
      <dgm:prSet presAssocID="{09346732-6195-4469-A80C-8042FD449807}" presName="descendantText" presStyleLbl="alignAccFollowNode1" presStyleIdx="0" presStyleCnt="6">
        <dgm:presLayoutVars>
          <dgm:bulletEnabled val="1"/>
        </dgm:presLayoutVars>
      </dgm:prSet>
      <dgm:spPr/>
      <dgm:t>
        <a:bodyPr/>
        <a:lstStyle/>
        <a:p>
          <a:endParaRPr lang="pl-PL"/>
        </a:p>
      </dgm:t>
    </dgm:pt>
    <dgm:pt modelId="{54ADF6D4-4318-4D01-BCFF-8A0AB4401D60}" type="pres">
      <dgm:prSet presAssocID="{601DF3E2-FD00-4447-BCC7-5BC8973F6F73}" presName="sp" presStyleCnt="0"/>
      <dgm:spPr/>
    </dgm:pt>
    <dgm:pt modelId="{FCF316F0-12F9-4C7C-BE97-8FE98A979B24}" type="pres">
      <dgm:prSet presAssocID="{0D969DEB-479F-4221-9B2F-EE35C2FF3C3F}" presName="linNode" presStyleCnt="0"/>
      <dgm:spPr/>
    </dgm:pt>
    <dgm:pt modelId="{9AC4B991-C541-41F2-BA78-D4CC1BCC9BEF}" type="pres">
      <dgm:prSet presAssocID="{0D969DEB-479F-4221-9B2F-EE35C2FF3C3F}" presName="parentText" presStyleLbl="node1" presStyleIdx="1" presStyleCnt="6" custScaleX="60075">
        <dgm:presLayoutVars>
          <dgm:chMax val="1"/>
          <dgm:bulletEnabled val="1"/>
        </dgm:presLayoutVars>
      </dgm:prSet>
      <dgm:spPr/>
      <dgm:t>
        <a:bodyPr/>
        <a:lstStyle/>
        <a:p>
          <a:endParaRPr lang="pl-PL"/>
        </a:p>
      </dgm:t>
    </dgm:pt>
    <dgm:pt modelId="{89575C57-42AE-4F3C-BAB9-4C62F52C48FE}" type="pres">
      <dgm:prSet presAssocID="{0D969DEB-479F-4221-9B2F-EE35C2FF3C3F}" presName="descendantText" presStyleLbl="alignAccFollowNode1" presStyleIdx="1" presStyleCnt="6">
        <dgm:presLayoutVars>
          <dgm:bulletEnabled val="1"/>
        </dgm:presLayoutVars>
      </dgm:prSet>
      <dgm:spPr/>
      <dgm:t>
        <a:bodyPr/>
        <a:lstStyle/>
        <a:p>
          <a:endParaRPr lang="pl-PL"/>
        </a:p>
      </dgm:t>
    </dgm:pt>
    <dgm:pt modelId="{19B6120F-E4B0-4C07-8C9A-4EE1978FBCD3}" type="pres">
      <dgm:prSet presAssocID="{99C83BA6-F223-48C7-9720-68139AF34495}" presName="sp" presStyleCnt="0"/>
      <dgm:spPr/>
    </dgm:pt>
    <dgm:pt modelId="{8A0C1C55-63D6-4072-BB87-592908F91C45}" type="pres">
      <dgm:prSet presAssocID="{2687ABF8-7881-404F-A604-E37F11FE09D7}" presName="linNode" presStyleCnt="0"/>
      <dgm:spPr/>
    </dgm:pt>
    <dgm:pt modelId="{BC28A65B-611D-4CDE-B86B-D6FD892A74CD}" type="pres">
      <dgm:prSet presAssocID="{2687ABF8-7881-404F-A604-E37F11FE09D7}" presName="parentText" presStyleLbl="node1" presStyleIdx="2" presStyleCnt="6" custScaleX="60075">
        <dgm:presLayoutVars>
          <dgm:chMax val="1"/>
          <dgm:bulletEnabled val="1"/>
        </dgm:presLayoutVars>
      </dgm:prSet>
      <dgm:spPr/>
      <dgm:t>
        <a:bodyPr/>
        <a:lstStyle/>
        <a:p>
          <a:endParaRPr lang="pl-PL"/>
        </a:p>
      </dgm:t>
    </dgm:pt>
    <dgm:pt modelId="{96F3AEB7-15FF-4755-A849-52A7419737A2}" type="pres">
      <dgm:prSet presAssocID="{2687ABF8-7881-404F-A604-E37F11FE09D7}" presName="descendantText" presStyleLbl="alignAccFollowNode1" presStyleIdx="2" presStyleCnt="6">
        <dgm:presLayoutVars>
          <dgm:bulletEnabled val="1"/>
        </dgm:presLayoutVars>
      </dgm:prSet>
      <dgm:spPr/>
      <dgm:t>
        <a:bodyPr/>
        <a:lstStyle/>
        <a:p>
          <a:endParaRPr lang="pl-PL"/>
        </a:p>
      </dgm:t>
    </dgm:pt>
    <dgm:pt modelId="{A9367D7E-4639-413A-BE0C-54AE4829C86A}" type="pres">
      <dgm:prSet presAssocID="{A67DACCF-36EB-48D1-A0D9-A534CDA2F442}" presName="sp" presStyleCnt="0"/>
      <dgm:spPr/>
    </dgm:pt>
    <dgm:pt modelId="{61C15C59-3F2A-4FCB-BC50-D756D35D2B0C}" type="pres">
      <dgm:prSet presAssocID="{2D2E9D0E-4082-460D-9D41-4541C4E33577}" presName="linNode" presStyleCnt="0"/>
      <dgm:spPr/>
    </dgm:pt>
    <dgm:pt modelId="{9D36A49E-DEC1-468D-B3AA-F51FCF162F6E}" type="pres">
      <dgm:prSet presAssocID="{2D2E9D0E-4082-460D-9D41-4541C4E33577}" presName="parentText" presStyleLbl="node1" presStyleIdx="3" presStyleCnt="6" custScaleX="60075">
        <dgm:presLayoutVars>
          <dgm:chMax val="1"/>
          <dgm:bulletEnabled val="1"/>
        </dgm:presLayoutVars>
      </dgm:prSet>
      <dgm:spPr/>
      <dgm:t>
        <a:bodyPr/>
        <a:lstStyle/>
        <a:p>
          <a:endParaRPr lang="pl-PL"/>
        </a:p>
      </dgm:t>
    </dgm:pt>
    <dgm:pt modelId="{00A21A9B-F944-4DC9-ADAC-54BAE2878337}" type="pres">
      <dgm:prSet presAssocID="{2D2E9D0E-4082-460D-9D41-4541C4E33577}" presName="descendantText" presStyleLbl="alignAccFollowNode1" presStyleIdx="3" presStyleCnt="6">
        <dgm:presLayoutVars>
          <dgm:bulletEnabled val="1"/>
        </dgm:presLayoutVars>
      </dgm:prSet>
      <dgm:spPr/>
      <dgm:t>
        <a:bodyPr/>
        <a:lstStyle/>
        <a:p>
          <a:endParaRPr lang="pl-PL"/>
        </a:p>
      </dgm:t>
    </dgm:pt>
    <dgm:pt modelId="{AAAAC29F-39EA-41E5-B607-B45B116E9BD1}" type="pres">
      <dgm:prSet presAssocID="{CCE8CAFB-9ACE-4BF5-82FD-96AAED27C96D}" presName="sp" presStyleCnt="0"/>
      <dgm:spPr/>
    </dgm:pt>
    <dgm:pt modelId="{68787D19-BE9D-440A-A9C5-4B8DD247C5EA}" type="pres">
      <dgm:prSet presAssocID="{4790DBC5-4390-4C54-9F40-8B22AED47AEF}" presName="linNode" presStyleCnt="0"/>
      <dgm:spPr/>
    </dgm:pt>
    <dgm:pt modelId="{F3509063-C340-4A7A-BEA8-E4258D69E424}" type="pres">
      <dgm:prSet presAssocID="{4790DBC5-4390-4C54-9F40-8B22AED47AEF}" presName="parentText" presStyleLbl="node1" presStyleIdx="4" presStyleCnt="6" custScaleX="60075">
        <dgm:presLayoutVars>
          <dgm:chMax val="1"/>
          <dgm:bulletEnabled val="1"/>
        </dgm:presLayoutVars>
      </dgm:prSet>
      <dgm:spPr/>
      <dgm:t>
        <a:bodyPr/>
        <a:lstStyle/>
        <a:p>
          <a:endParaRPr lang="pl-PL"/>
        </a:p>
      </dgm:t>
    </dgm:pt>
    <dgm:pt modelId="{DF920A82-5122-4D9A-9FD0-DE9CB34A2FDA}" type="pres">
      <dgm:prSet presAssocID="{4790DBC5-4390-4C54-9F40-8B22AED47AEF}" presName="descendantText" presStyleLbl="alignAccFollowNode1" presStyleIdx="4" presStyleCnt="6">
        <dgm:presLayoutVars>
          <dgm:bulletEnabled val="1"/>
        </dgm:presLayoutVars>
      </dgm:prSet>
      <dgm:spPr/>
      <dgm:t>
        <a:bodyPr/>
        <a:lstStyle/>
        <a:p>
          <a:endParaRPr lang="pl-PL"/>
        </a:p>
      </dgm:t>
    </dgm:pt>
    <dgm:pt modelId="{BF837AF3-A4E7-400E-86D9-4456B79658AF}" type="pres">
      <dgm:prSet presAssocID="{8A7FCFB4-B714-475C-91A1-3A498F00243D}" presName="sp" presStyleCnt="0"/>
      <dgm:spPr/>
    </dgm:pt>
    <dgm:pt modelId="{724E078B-CA30-4758-8715-60DD861CB2A4}" type="pres">
      <dgm:prSet presAssocID="{C5517929-EA79-498C-81CD-D37B1EB98CDA}" presName="linNode" presStyleCnt="0"/>
      <dgm:spPr/>
    </dgm:pt>
    <dgm:pt modelId="{E6AE8DA0-3295-4333-A987-AD12F5C05BE0}" type="pres">
      <dgm:prSet presAssocID="{C5517929-EA79-498C-81CD-D37B1EB98CDA}" presName="parentText" presStyleLbl="node1" presStyleIdx="5" presStyleCnt="6" custScaleX="60075">
        <dgm:presLayoutVars>
          <dgm:chMax val="1"/>
          <dgm:bulletEnabled val="1"/>
        </dgm:presLayoutVars>
      </dgm:prSet>
      <dgm:spPr/>
      <dgm:t>
        <a:bodyPr/>
        <a:lstStyle/>
        <a:p>
          <a:endParaRPr lang="pl-PL"/>
        </a:p>
      </dgm:t>
    </dgm:pt>
    <dgm:pt modelId="{7F26FE5F-BDF1-4669-A899-39986FFE6B6E}" type="pres">
      <dgm:prSet presAssocID="{C5517929-EA79-498C-81CD-D37B1EB98CDA}" presName="descendantText" presStyleLbl="alignAccFollowNode1" presStyleIdx="5" presStyleCnt="6">
        <dgm:presLayoutVars>
          <dgm:bulletEnabled val="1"/>
        </dgm:presLayoutVars>
      </dgm:prSet>
      <dgm:spPr/>
      <dgm:t>
        <a:bodyPr/>
        <a:lstStyle/>
        <a:p>
          <a:endParaRPr lang="pl-PL"/>
        </a:p>
      </dgm:t>
    </dgm:pt>
  </dgm:ptLst>
  <dgm:cxnLst>
    <dgm:cxn modelId="{4341E22F-BFE9-4863-A5E5-ECE8462C7F0D}" type="presOf" srcId="{24695E86-4C52-4637-A0E5-FDAD54096912}" destId="{89575C57-42AE-4F3C-BAB9-4C62F52C48FE}" srcOrd="0" destOrd="1" presId="urn:microsoft.com/office/officeart/2005/8/layout/vList5"/>
    <dgm:cxn modelId="{D71B0C46-4B20-47BD-A59D-3FB2EED3ACB2}" type="presOf" srcId="{2D2E9D0E-4082-460D-9D41-4541C4E33577}" destId="{9D36A49E-DEC1-468D-B3AA-F51FCF162F6E}" srcOrd="0" destOrd="0" presId="urn:microsoft.com/office/officeart/2005/8/layout/vList5"/>
    <dgm:cxn modelId="{6B75850C-24EA-49EE-B8A2-7EA31DB59413}" type="presOf" srcId="{B6091C17-2B37-43F3-B265-08C728C455B2}" destId="{7F26FE5F-BDF1-4669-A899-39986FFE6B6E}" srcOrd="0" destOrd="0" presId="urn:microsoft.com/office/officeart/2005/8/layout/vList5"/>
    <dgm:cxn modelId="{1392FF48-C0DD-46D2-8F75-A4D93119BE6F}" type="presOf" srcId="{99FBE82E-5A2F-450C-9345-4C15EF66E710}" destId="{B9585C31-CD73-462C-BEB4-D23C8B770CD9}" srcOrd="0" destOrd="0" presId="urn:microsoft.com/office/officeart/2005/8/layout/vList5"/>
    <dgm:cxn modelId="{9DC81B95-CE5E-4913-B66B-279DB8660A20}" type="presOf" srcId="{7FDBFA13-5B5E-49A5-BE4A-40A7F9AC0817}" destId="{B0C5A988-788A-4026-A38A-B155E41D4D99}" srcOrd="0" destOrd="1" presId="urn:microsoft.com/office/officeart/2005/8/layout/vList5"/>
    <dgm:cxn modelId="{9F3E1B16-D54D-4021-9D50-F42F7BBB5452}" type="presOf" srcId="{367C314D-03CA-4E0B-A6D5-1D252E7156A0}" destId="{96F3AEB7-15FF-4755-A849-52A7419737A2}" srcOrd="0" destOrd="0" presId="urn:microsoft.com/office/officeart/2005/8/layout/vList5"/>
    <dgm:cxn modelId="{A39B3945-2EA6-4385-B460-A5212763F3DD}" srcId="{4790DBC5-4390-4C54-9F40-8B22AED47AEF}" destId="{029C62E2-0B8E-4D8C-B3B2-613638EDE468}" srcOrd="1" destOrd="0" parTransId="{1AEDE771-4870-498A-AC8F-BC78199D24D7}" sibTransId="{24AC605A-F35F-4D91-9649-89294008158D}"/>
    <dgm:cxn modelId="{715477A4-F87F-4F11-8CD0-05EA041B56B2}" srcId="{0D969DEB-479F-4221-9B2F-EE35C2FF3C3F}" destId="{24695E86-4C52-4637-A0E5-FDAD54096912}" srcOrd="1" destOrd="0" parTransId="{8AFA660A-1443-404D-A183-91785FC0FD81}" sibTransId="{DCA59EA8-EBAF-43E4-9BE3-10ED22FFD98E}"/>
    <dgm:cxn modelId="{1FF52EC0-7B24-41AB-B82F-1268DAEC4C94}" type="presOf" srcId="{0D969DEB-479F-4221-9B2F-EE35C2FF3C3F}" destId="{9AC4B991-C541-41F2-BA78-D4CC1BCC9BEF}" srcOrd="0" destOrd="0" presId="urn:microsoft.com/office/officeart/2005/8/layout/vList5"/>
    <dgm:cxn modelId="{5B041E29-382E-48D7-8F33-81DC1BF585CC}" type="presOf" srcId="{C5517929-EA79-498C-81CD-D37B1EB98CDA}" destId="{E6AE8DA0-3295-4333-A987-AD12F5C05BE0}" srcOrd="0" destOrd="0" presId="urn:microsoft.com/office/officeart/2005/8/layout/vList5"/>
    <dgm:cxn modelId="{8B3597D8-550A-4184-859B-E9066292D921}" srcId="{2D2E9D0E-4082-460D-9D41-4541C4E33577}" destId="{37BFF736-457F-429E-A2D0-9F6E114159ED}" srcOrd="1" destOrd="0" parTransId="{32F4E9C3-ED9B-46A0-9AE6-6B9FBE4FCCCA}" sibTransId="{37824633-814E-4AF9-9B2F-8CE6AE75A9C8}"/>
    <dgm:cxn modelId="{EDF2B1E8-3C08-4399-8F8A-ED8016D1CAE9}" type="presOf" srcId="{B07D7A1D-3CA3-4E33-926A-D8FD6062307C}" destId="{B0C5A988-788A-4026-A38A-B155E41D4D99}" srcOrd="0" destOrd="0" presId="urn:microsoft.com/office/officeart/2005/8/layout/vList5"/>
    <dgm:cxn modelId="{80782E82-227A-464E-AAE5-744810EF3ED7}" srcId="{09346732-6195-4469-A80C-8042FD449807}" destId="{B07D7A1D-3CA3-4E33-926A-D8FD6062307C}" srcOrd="0" destOrd="0" parTransId="{80CC13DE-4765-4A3D-B1CB-F62F216D7175}" sibTransId="{727DDE85-1E9A-44EA-A925-92DEC25F9774}"/>
    <dgm:cxn modelId="{A8B09020-78CA-469A-9AC7-DABC6EDB539F}" type="presOf" srcId="{33DEE454-F86E-4993-AFAD-673CF6BDB0DC}" destId="{89575C57-42AE-4F3C-BAB9-4C62F52C48FE}" srcOrd="0" destOrd="0" presId="urn:microsoft.com/office/officeart/2005/8/layout/vList5"/>
    <dgm:cxn modelId="{6EA90FA1-4FA2-4357-A232-92B2A99E3388}" srcId="{09346732-6195-4469-A80C-8042FD449807}" destId="{7FDBFA13-5B5E-49A5-BE4A-40A7F9AC0817}" srcOrd="1" destOrd="0" parTransId="{66181750-F831-47A2-B89C-9F772D718C71}" sibTransId="{05B938F3-3117-4D71-BA64-F25AC00D37EB}"/>
    <dgm:cxn modelId="{6F5791E2-526C-4489-AE87-CC6CC863B770}" type="presOf" srcId="{029C62E2-0B8E-4D8C-B3B2-613638EDE468}" destId="{DF920A82-5122-4D9A-9FD0-DE9CB34A2FDA}" srcOrd="0" destOrd="1" presId="urn:microsoft.com/office/officeart/2005/8/layout/vList5"/>
    <dgm:cxn modelId="{6162431D-84D3-48EC-985B-92F946CC952D}" srcId="{99FBE82E-5A2F-450C-9345-4C15EF66E710}" destId="{C5517929-EA79-498C-81CD-D37B1EB98CDA}" srcOrd="5" destOrd="0" parTransId="{C05CAF6D-BAB1-430C-BA35-0F18C4040717}" sibTransId="{8A37BA2E-248A-4039-9F01-B5A339EF6723}"/>
    <dgm:cxn modelId="{A075FC0A-AE47-43AF-B25D-0A4BFB7792EE}" type="presOf" srcId="{2AB50EA3-F4AC-4D9A-96C0-2F2E9A5C0EB5}" destId="{DF920A82-5122-4D9A-9FD0-DE9CB34A2FDA}" srcOrd="0" destOrd="0" presId="urn:microsoft.com/office/officeart/2005/8/layout/vList5"/>
    <dgm:cxn modelId="{FDCC0EBD-A348-41E9-8826-0E2014C53C98}" type="presOf" srcId="{4790DBC5-4390-4C54-9F40-8B22AED47AEF}" destId="{F3509063-C340-4A7A-BEA8-E4258D69E424}" srcOrd="0" destOrd="0" presId="urn:microsoft.com/office/officeart/2005/8/layout/vList5"/>
    <dgm:cxn modelId="{7B849672-B5A7-4A87-B04B-7C64A0E27423}" srcId="{99FBE82E-5A2F-450C-9345-4C15EF66E710}" destId="{0D969DEB-479F-4221-9B2F-EE35C2FF3C3F}" srcOrd="1" destOrd="0" parTransId="{A02F197B-C42B-43DA-B699-6F7A9EC72270}" sibTransId="{99C83BA6-F223-48C7-9720-68139AF34495}"/>
    <dgm:cxn modelId="{2D490D3E-9120-4FAF-9386-8AA998B85C05}" type="presOf" srcId="{09346732-6195-4469-A80C-8042FD449807}" destId="{DB7131BA-25D7-4A59-A331-0B55357ED24F}" srcOrd="0" destOrd="0" presId="urn:microsoft.com/office/officeart/2005/8/layout/vList5"/>
    <dgm:cxn modelId="{02472FF9-F6E6-47E6-8829-827E1BFEC6BE}" srcId="{99FBE82E-5A2F-450C-9345-4C15EF66E710}" destId="{2D2E9D0E-4082-460D-9D41-4541C4E33577}" srcOrd="3" destOrd="0" parTransId="{DE429A66-C24E-4080-9966-7BBFAA781C51}" sibTransId="{CCE8CAFB-9ACE-4BF5-82FD-96AAED27C96D}"/>
    <dgm:cxn modelId="{EA178428-0570-4C18-9A6B-76396E3A779E}" srcId="{2687ABF8-7881-404F-A604-E37F11FE09D7}" destId="{367C314D-03CA-4E0B-A6D5-1D252E7156A0}" srcOrd="0" destOrd="0" parTransId="{75F8D694-802F-4C19-9F44-3D641BE80EF4}" sibTransId="{E20A3B50-92DC-47BF-8161-66228493ED0F}"/>
    <dgm:cxn modelId="{7F190301-106A-458E-A737-20C9629ECDC6}" type="presOf" srcId="{BB8C0B59-515E-49C3-ADBC-F8FB2DE22FD4}" destId="{96F3AEB7-15FF-4755-A849-52A7419737A2}" srcOrd="0" destOrd="1" presId="urn:microsoft.com/office/officeart/2005/8/layout/vList5"/>
    <dgm:cxn modelId="{C1BD7DEF-51F9-4C49-BF0E-F2C172CFF68E}" srcId="{99FBE82E-5A2F-450C-9345-4C15EF66E710}" destId="{09346732-6195-4469-A80C-8042FD449807}" srcOrd="0" destOrd="0" parTransId="{9B321EDE-8C81-4942-ADBE-D874BED04C1F}" sibTransId="{601DF3E2-FD00-4447-BCC7-5BC8973F6F73}"/>
    <dgm:cxn modelId="{04D2B3E2-123B-4CC9-8466-4E3A1BD0AC1E}" srcId="{4790DBC5-4390-4C54-9F40-8B22AED47AEF}" destId="{2AB50EA3-F4AC-4D9A-96C0-2F2E9A5C0EB5}" srcOrd="0" destOrd="0" parTransId="{F03EABA5-8AE9-4EFB-8952-572A9EABFC08}" sibTransId="{19C048AD-96B5-404F-AC8E-FB099461D794}"/>
    <dgm:cxn modelId="{E180679E-D600-49C5-943E-4E7D80F196B8}" type="presOf" srcId="{2687ABF8-7881-404F-A604-E37F11FE09D7}" destId="{BC28A65B-611D-4CDE-B86B-D6FD892A74CD}" srcOrd="0" destOrd="0" presId="urn:microsoft.com/office/officeart/2005/8/layout/vList5"/>
    <dgm:cxn modelId="{16ED3AC1-C962-4B19-9FBD-690D14377115}" srcId="{2D2E9D0E-4082-460D-9D41-4541C4E33577}" destId="{DDCC1C4F-90E8-464E-A42E-D679BB83FCF2}" srcOrd="0" destOrd="0" parTransId="{355C441E-C8D3-4661-B55C-C2809BDD030C}" sibTransId="{27FC31F4-8789-499A-8390-1123DA616C83}"/>
    <dgm:cxn modelId="{C35A64E1-CA2B-4917-8436-D1AE5F03D545}" srcId="{99FBE82E-5A2F-450C-9345-4C15EF66E710}" destId="{4790DBC5-4390-4C54-9F40-8B22AED47AEF}" srcOrd="4" destOrd="0" parTransId="{B0EC3BAF-2CA5-44FB-892F-A5D206E2FB17}" sibTransId="{8A7FCFB4-B714-475C-91A1-3A498F00243D}"/>
    <dgm:cxn modelId="{12AEB860-6AC2-4653-9059-458D0ECDE680}" srcId="{2687ABF8-7881-404F-A604-E37F11FE09D7}" destId="{BB8C0B59-515E-49C3-ADBC-F8FB2DE22FD4}" srcOrd="1" destOrd="0" parTransId="{C5CB1034-5A4B-4771-8890-4FBC6B3E0390}" sibTransId="{254485F0-EB80-4EDB-87BD-2D904C1E5190}"/>
    <dgm:cxn modelId="{4D9F3B24-63ED-46F6-82B7-9C3411A5505B}" srcId="{C5517929-EA79-498C-81CD-D37B1EB98CDA}" destId="{B6091C17-2B37-43F3-B265-08C728C455B2}" srcOrd="0" destOrd="0" parTransId="{A9835A79-7AB8-47AC-B1A1-F8D8E8B0E429}" sibTransId="{2BF4B3CB-F753-45DA-9BCD-87F16E513145}"/>
    <dgm:cxn modelId="{B86452BF-D9F3-4DC6-B5EE-D665E45D1BC9}" type="presOf" srcId="{37BFF736-457F-429E-A2D0-9F6E114159ED}" destId="{00A21A9B-F944-4DC9-ADAC-54BAE2878337}" srcOrd="0" destOrd="1" presId="urn:microsoft.com/office/officeart/2005/8/layout/vList5"/>
    <dgm:cxn modelId="{F66A9176-6637-49DA-BACD-E6F9356A83E4}" type="presOf" srcId="{DDCC1C4F-90E8-464E-A42E-D679BB83FCF2}" destId="{00A21A9B-F944-4DC9-ADAC-54BAE2878337}" srcOrd="0" destOrd="0" presId="urn:microsoft.com/office/officeart/2005/8/layout/vList5"/>
    <dgm:cxn modelId="{6D6EF9B1-B547-41FA-8A9C-4B3E0EA27330}" srcId="{0D969DEB-479F-4221-9B2F-EE35C2FF3C3F}" destId="{33DEE454-F86E-4993-AFAD-673CF6BDB0DC}" srcOrd="0" destOrd="0" parTransId="{A6C2D776-6FD8-4FA5-8CD0-63E4867668F5}" sibTransId="{7407EC6F-9862-401A-B8CE-EF2000588E76}"/>
    <dgm:cxn modelId="{06FFCD52-02F6-4549-94F9-052FDF0C1101}" srcId="{99FBE82E-5A2F-450C-9345-4C15EF66E710}" destId="{2687ABF8-7881-404F-A604-E37F11FE09D7}" srcOrd="2" destOrd="0" parTransId="{6699C32E-40ED-40AF-9E89-0210E840404B}" sibTransId="{A67DACCF-36EB-48D1-A0D9-A534CDA2F442}"/>
    <dgm:cxn modelId="{F57668C1-6B2C-4872-A885-15BACC452DFD}" type="presParOf" srcId="{B9585C31-CD73-462C-BEB4-D23C8B770CD9}" destId="{8809B7C9-4105-4AC7-B095-BAFC67A4C675}" srcOrd="0" destOrd="0" presId="urn:microsoft.com/office/officeart/2005/8/layout/vList5"/>
    <dgm:cxn modelId="{18C6FB7E-D9F0-4BB7-B27B-27A8ABE6A876}" type="presParOf" srcId="{8809B7C9-4105-4AC7-B095-BAFC67A4C675}" destId="{DB7131BA-25D7-4A59-A331-0B55357ED24F}" srcOrd="0" destOrd="0" presId="urn:microsoft.com/office/officeart/2005/8/layout/vList5"/>
    <dgm:cxn modelId="{D2B8A67C-C67B-446C-A18F-06A14D665DB6}" type="presParOf" srcId="{8809B7C9-4105-4AC7-B095-BAFC67A4C675}" destId="{B0C5A988-788A-4026-A38A-B155E41D4D99}" srcOrd="1" destOrd="0" presId="urn:microsoft.com/office/officeart/2005/8/layout/vList5"/>
    <dgm:cxn modelId="{9337F68C-2991-4000-AC10-A466333DAED3}" type="presParOf" srcId="{B9585C31-CD73-462C-BEB4-D23C8B770CD9}" destId="{54ADF6D4-4318-4D01-BCFF-8A0AB4401D60}" srcOrd="1" destOrd="0" presId="urn:microsoft.com/office/officeart/2005/8/layout/vList5"/>
    <dgm:cxn modelId="{3600C6D4-35C0-4794-9E31-58C9C39A223B}" type="presParOf" srcId="{B9585C31-CD73-462C-BEB4-D23C8B770CD9}" destId="{FCF316F0-12F9-4C7C-BE97-8FE98A979B24}" srcOrd="2" destOrd="0" presId="urn:microsoft.com/office/officeart/2005/8/layout/vList5"/>
    <dgm:cxn modelId="{E7E5FD86-ECBC-4BBD-A9C8-0FF6EB54B6CA}" type="presParOf" srcId="{FCF316F0-12F9-4C7C-BE97-8FE98A979B24}" destId="{9AC4B991-C541-41F2-BA78-D4CC1BCC9BEF}" srcOrd="0" destOrd="0" presId="urn:microsoft.com/office/officeart/2005/8/layout/vList5"/>
    <dgm:cxn modelId="{478463C3-734D-4B0F-AD97-362546782C33}" type="presParOf" srcId="{FCF316F0-12F9-4C7C-BE97-8FE98A979B24}" destId="{89575C57-42AE-4F3C-BAB9-4C62F52C48FE}" srcOrd="1" destOrd="0" presId="urn:microsoft.com/office/officeart/2005/8/layout/vList5"/>
    <dgm:cxn modelId="{A6C83702-3EF4-4BE5-8075-C3D772615F9E}" type="presParOf" srcId="{B9585C31-CD73-462C-BEB4-D23C8B770CD9}" destId="{19B6120F-E4B0-4C07-8C9A-4EE1978FBCD3}" srcOrd="3" destOrd="0" presId="urn:microsoft.com/office/officeart/2005/8/layout/vList5"/>
    <dgm:cxn modelId="{0108A5D4-A46E-443E-B9F9-09CE72808712}" type="presParOf" srcId="{B9585C31-CD73-462C-BEB4-D23C8B770CD9}" destId="{8A0C1C55-63D6-4072-BB87-592908F91C45}" srcOrd="4" destOrd="0" presId="urn:microsoft.com/office/officeart/2005/8/layout/vList5"/>
    <dgm:cxn modelId="{308F27AF-21FC-4558-96C1-DAB148BDFF6B}" type="presParOf" srcId="{8A0C1C55-63D6-4072-BB87-592908F91C45}" destId="{BC28A65B-611D-4CDE-B86B-D6FD892A74CD}" srcOrd="0" destOrd="0" presId="urn:microsoft.com/office/officeart/2005/8/layout/vList5"/>
    <dgm:cxn modelId="{D844EC3B-EACA-4C62-98F5-FE9F6F5F0129}" type="presParOf" srcId="{8A0C1C55-63D6-4072-BB87-592908F91C45}" destId="{96F3AEB7-15FF-4755-A849-52A7419737A2}" srcOrd="1" destOrd="0" presId="urn:microsoft.com/office/officeart/2005/8/layout/vList5"/>
    <dgm:cxn modelId="{CA907890-F0E0-49C7-BA0E-F3CFA0890CDA}" type="presParOf" srcId="{B9585C31-CD73-462C-BEB4-D23C8B770CD9}" destId="{A9367D7E-4639-413A-BE0C-54AE4829C86A}" srcOrd="5" destOrd="0" presId="urn:microsoft.com/office/officeart/2005/8/layout/vList5"/>
    <dgm:cxn modelId="{A1E4FE6B-E4C5-4383-BEA2-175839C99A3A}" type="presParOf" srcId="{B9585C31-CD73-462C-BEB4-D23C8B770CD9}" destId="{61C15C59-3F2A-4FCB-BC50-D756D35D2B0C}" srcOrd="6" destOrd="0" presId="urn:microsoft.com/office/officeart/2005/8/layout/vList5"/>
    <dgm:cxn modelId="{F3EB51BB-E978-4D90-9D3D-8E529AB0BA96}" type="presParOf" srcId="{61C15C59-3F2A-4FCB-BC50-D756D35D2B0C}" destId="{9D36A49E-DEC1-468D-B3AA-F51FCF162F6E}" srcOrd="0" destOrd="0" presId="urn:microsoft.com/office/officeart/2005/8/layout/vList5"/>
    <dgm:cxn modelId="{9E2742DA-187C-4938-AEDB-2515DD92D5C8}" type="presParOf" srcId="{61C15C59-3F2A-4FCB-BC50-D756D35D2B0C}" destId="{00A21A9B-F944-4DC9-ADAC-54BAE2878337}" srcOrd="1" destOrd="0" presId="urn:microsoft.com/office/officeart/2005/8/layout/vList5"/>
    <dgm:cxn modelId="{F2C44555-14B2-4F43-81C9-BB919FA06CCA}" type="presParOf" srcId="{B9585C31-CD73-462C-BEB4-D23C8B770CD9}" destId="{AAAAC29F-39EA-41E5-B607-B45B116E9BD1}" srcOrd="7" destOrd="0" presId="urn:microsoft.com/office/officeart/2005/8/layout/vList5"/>
    <dgm:cxn modelId="{D2867F2A-4D5B-4B27-A6B1-F2C4E9B2EEAE}" type="presParOf" srcId="{B9585C31-CD73-462C-BEB4-D23C8B770CD9}" destId="{68787D19-BE9D-440A-A9C5-4B8DD247C5EA}" srcOrd="8" destOrd="0" presId="urn:microsoft.com/office/officeart/2005/8/layout/vList5"/>
    <dgm:cxn modelId="{EAA0EA21-C543-41D3-842D-DF9F3678E557}" type="presParOf" srcId="{68787D19-BE9D-440A-A9C5-4B8DD247C5EA}" destId="{F3509063-C340-4A7A-BEA8-E4258D69E424}" srcOrd="0" destOrd="0" presId="urn:microsoft.com/office/officeart/2005/8/layout/vList5"/>
    <dgm:cxn modelId="{E7C4F536-9275-46DB-8571-56B5F415ED1F}" type="presParOf" srcId="{68787D19-BE9D-440A-A9C5-4B8DD247C5EA}" destId="{DF920A82-5122-4D9A-9FD0-DE9CB34A2FDA}" srcOrd="1" destOrd="0" presId="urn:microsoft.com/office/officeart/2005/8/layout/vList5"/>
    <dgm:cxn modelId="{EDBAF69C-D63E-4D02-9924-AAF4C2A3570B}" type="presParOf" srcId="{B9585C31-CD73-462C-BEB4-D23C8B770CD9}" destId="{BF837AF3-A4E7-400E-86D9-4456B79658AF}" srcOrd="9" destOrd="0" presId="urn:microsoft.com/office/officeart/2005/8/layout/vList5"/>
    <dgm:cxn modelId="{7088C579-66D1-45CF-B2E0-F3880B1ACC6F}" type="presParOf" srcId="{B9585C31-CD73-462C-BEB4-D23C8B770CD9}" destId="{724E078B-CA30-4758-8715-60DD861CB2A4}" srcOrd="10" destOrd="0" presId="urn:microsoft.com/office/officeart/2005/8/layout/vList5"/>
    <dgm:cxn modelId="{7AE241BC-1C14-4438-AD5A-7D0E0993FB18}" type="presParOf" srcId="{724E078B-CA30-4758-8715-60DD861CB2A4}" destId="{E6AE8DA0-3295-4333-A987-AD12F5C05BE0}" srcOrd="0" destOrd="0" presId="urn:microsoft.com/office/officeart/2005/8/layout/vList5"/>
    <dgm:cxn modelId="{B4EE5DF7-294F-47A7-BD3D-9E42F729EC36}" type="presParOf" srcId="{724E078B-CA30-4758-8715-60DD861CB2A4}" destId="{7F26FE5F-BDF1-4669-A899-39986FFE6B6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D43D71-7318-4DE3-9256-C6133902612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pl-PL"/>
        </a:p>
      </dgm:t>
    </dgm:pt>
    <dgm:pt modelId="{CB4C5623-A013-4EDC-B679-1B6130E24A55}">
      <dgm:prSet phldrT="[Tekst]"/>
      <dgm:spPr/>
      <dgm:t>
        <a:bodyPr/>
        <a:lstStyle/>
        <a:p>
          <a:r>
            <a:rPr lang="pl-PL"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Projekt</a:t>
          </a:r>
        </a:p>
      </dgm:t>
    </dgm:pt>
    <dgm:pt modelId="{67EB2C05-6229-4550-9670-D0F287675A43}" type="parTrans" cxnId="{6CAD502F-B5F6-4E9C-BD88-5BCFF26929C4}">
      <dgm:prSet/>
      <dgm:spPr/>
      <dgm:t>
        <a:bodyPr/>
        <a:lstStyle/>
        <a:p>
          <a:endParaRPr lang="pl-PL"/>
        </a:p>
      </dgm:t>
    </dgm:pt>
    <dgm:pt modelId="{4FE54E5D-F7B8-4F70-9468-4E74D5BC19D6}" type="sibTrans" cxnId="{6CAD502F-B5F6-4E9C-BD88-5BCFF26929C4}">
      <dgm:prSet/>
      <dgm:spPr/>
      <dgm:t>
        <a:bodyPr/>
        <a:lstStyle/>
        <a:p>
          <a:endParaRPr lang="pl-PL"/>
        </a:p>
      </dgm:t>
    </dgm:pt>
    <dgm:pt modelId="{EC55D766-8A22-4C43-84C4-54E90CA5BD8F}">
      <dgm:prSet phldrT="[Tekst]" custT="1"/>
      <dgm:spPr/>
      <dgm:t>
        <a:bodyPr/>
        <a:lstStyle/>
        <a:p>
          <a:r>
            <a:rPr lang="pl-PL" sz="1800" b="1" dirty="0">
              <a:solidFill>
                <a:schemeClr val="bg1"/>
              </a:solidFill>
              <a:latin typeface="Arial Narrow" pitchFamily="34" charset="0"/>
            </a:rPr>
            <a:t>potencjalni uczestnicy</a:t>
          </a:r>
        </a:p>
      </dgm:t>
    </dgm:pt>
    <dgm:pt modelId="{C8854C51-F3D2-4CBC-8FFA-F92A2ABEED52}" type="parTrans" cxnId="{AD02A5EA-9BC4-43D1-B8C5-7B730A3CC6A3}">
      <dgm:prSet/>
      <dgm:spPr/>
      <dgm:t>
        <a:bodyPr/>
        <a:lstStyle/>
        <a:p>
          <a:endParaRPr lang="pl-PL" sz="1800">
            <a:solidFill>
              <a:schemeClr val="bg1"/>
            </a:solidFill>
          </a:endParaRPr>
        </a:p>
      </dgm:t>
    </dgm:pt>
    <dgm:pt modelId="{214F0739-FB72-4983-A424-83C68F568930}" type="sibTrans" cxnId="{AD02A5EA-9BC4-43D1-B8C5-7B730A3CC6A3}">
      <dgm:prSet/>
      <dgm:spPr/>
      <dgm:t>
        <a:bodyPr/>
        <a:lstStyle/>
        <a:p>
          <a:endParaRPr lang="pl-PL"/>
        </a:p>
      </dgm:t>
    </dgm:pt>
    <dgm:pt modelId="{252A829F-64C1-4361-A5C8-02ECCB7FFEB8}">
      <dgm:prSet phldrT="[Tekst]" custT="1"/>
      <dgm:spPr/>
      <dgm:t>
        <a:bodyPr/>
        <a:lstStyle/>
        <a:p>
          <a:r>
            <a:rPr lang="pl-PL" sz="1800" b="1" dirty="0">
              <a:solidFill>
                <a:schemeClr val="bg1"/>
              </a:solidFill>
              <a:latin typeface="Arial Narrow" pitchFamily="34" charset="0"/>
            </a:rPr>
            <a:t>media</a:t>
          </a:r>
        </a:p>
      </dgm:t>
    </dgm:pt>
    <dgm:pt modelId="{BE0FD24E-9A5D-4E8D-A916-B32E100B5B88}" type="parTrans" cxnId="{BC9FCD24-4816-4289-931A-A8E47D71712E}">
      <dgm:prSet/>
      <dgm:spPr/>
      <dgm:t>
        <a:bodyPr/>
        <a:lstStyle/>
        <a:p>
          <a:endParaRPr lang="pl-PL" sz="1800">
            <a:solidFill>
              <a:schemeClr val="bg1"/>
            </a:solidFill>
          </a:endParaRPr>
        </a:p>
      </dgm:t>
    </dgm:pt>
    <dgm:pt modelId="{691606CB-E4B3-4A50-A0E8-F02AE1E0F1FB}" type="sibTrans" cxnId="{BC9FCD24-4816-4289-931A-A8E47D71712E}">
      <dgm:prSet/>
      <dgm:spPr/>
      <dgm:t>
        <a:bodyPr/>
        <a:lstStyle/>
        <a:p>
          <a:endParaRPr lang="pl-PL"/>
        </a:p>
      </dgm:t>
    </dgm:pt>
    <dgm:pt modelId="{EA3FC05F-7570-42EC-9076-BBE46CD068E7}">
      <dgm:prSet phldrT="[Tekst]" custT="1"/>
      <dgm:spPr/>
      <dgm:t>
        <a:bodyPr/>
        <a:lstStyle/>
        <a:p>
          <a:r>
            <a:rPr lang="pl-PL" sz="1800" b="1" dirty="0">
              <a:solidFill>
                <a:schemeClr val="bg1"/>
              </a:solidFill>
              <a:latin typeface="Arial Narrow" pitchFamily="34" charset="0"/>
            </a:rPr>
            <a:t>lokalni liderzy opinii </a:t>
          </a:r>
        </a:p>
      </dgm:t>
    </dgm:pt>
    <dgm:pt modelId="{11EB0921-318E-4A17-8963-EAF521A6F3B3}" type="parTrans" cxnId="{D2B87670-0742-40C8-9AB0-194BBEE3F3A1}">
      <dgm:prSet/>
      <dgm:spPr/>
      <dgm:t>
        <a:bodyPr/>
        <a:lstStyle/>
        <a:p>
          <a:endParaRPr lang="pl-PL" sz="1800">
            <a:solidFill>
              <a:schemeClr val="bg1"/>
            </a:solidFill>
          </a:endParaRPr>
        </a:p>
      </dgm:t>
    </dgm:pt>
    <dgm:pt modelId="{9470A644-CFC6-4F9C-8D56-7C3B80C4164F}" type="sibTrans" cxnId="{D2B87670-0742-40C8-9AB0-194BBEE3F3A1}">
      <dgm:prSet/>
      <dgm:spPr/>
      <dgm:t>
        <a:bodyPr/>
        <a:lstStyle/>
        <a:p>
          <a:endParaRPr lang="pl-PL"/>
        </a:p>
      </dgm:t>
    </dgm:pt>
    <dgm:pt modelId="{F03DEE4D-25CE-4F22-AEF1-7BFB0BB80410}">
      <dgm:prSet phldrT="[Tekst]" custT="1"/>
      <dgm:spPr/>
      <dgm:t>
        <a:bodyPr/>
        <a:lstStyle/>
        <a:p>
          <a:r>
            <a:rPr lang="pl-PL" sz="1800" b="1" dirty="0">
              <a:solidFill>
                <a:schemeClr val="bg1"/>
              </a:solidFill>
              <a:latin typeface="Arial Narrow" pitchFamily="34" charset="0"/>
            </a:rPr>
            <a:t>pozostali mieszkańcy nie objęci projektem</a:t>
          </a:r>
        </a:p>
      </dgm:t>
    </dgm:pt>
    <dgm:pt modelId="{987B626B-1308-42B7-9A99-230EF767F423}" type="parTrans" cxnId="{436257D1-1925-41F3-952F-88ED7868A945}">
      <dgm:prSet/>
      <dgm:spPr/>
      <dgm:t>
        <a:bodyPr/>
        <a:lstStyle/>
        <a:p>
          <a:endParaRPr lang="pl-PL" sz="1800">
            <a:solidFill>
              <a:schemeClr val="bg1"/>
            </a:solidFill>
          </a:endParaRPr>
        </a:p>
      </dgm:t>
    </dgm:pt>
    <dgm:pt modelId="{F1BC1F75-8935-4E58-AF00-7C2F5A3EA858}" type="sibTrans" cxnId="{436257D1-1925-41F3-952F-88ED7868A945}">
      <dgm:prSet/>
      <dgm:spPr/>
      <dgm:t>
        <a:bodyPr/>
        <a:lstStyle/>
        <a:p>
          <a:endParaRPr lang="pl-PL"/>
        </a:p>
      </dgm:t>
    </dgm:pt>
    <dgm:pt modelId="{540BA29D-8512-439B-A97F-423B91A1AF37}">
      <dgm:prSet phldrT="[Tekst]" phldr="1"/>
      <dgm:spPr/>
      <dgm:t>
        <a:bodyPr/>
        <a:lstStyle/>
        <a:p>
          <a:endParaRPr lang="pl-PL" sz="1800" dirty="0">
            <a:solidFill>
              <a:schemeClr val="bg1"/>
            </a:solidFill>
          </a:endParaRPr>
        </a:p>
      </dgm:t>
    </dgm:pt>
    <dgm:pt modelId="{0BD90F01-89CA-41B3-A8DE-25A90CBB32B3}" type="parTrans" cxnId="{6318922B-CE69-4CB4-AD54-CA0B0460532B}">
      <dgm:prSet/>
      <dgm:spPr/>
      <dgm:t>
        <a:bodyPr/>
        <a:lstStyle/>
        <a:p>
          <a:endParaRPr lang="pl-PL"/>
        </a:p>
      </dgm:t>
    </dgm:pt>
    <dgm:pt modelId="{E14397E3-4AE0-4828-9409-FEB76A870CA8}" type="sibTrans" cxnId="{6318922B-CE69-4CB4-AD54-CA0B0460532B}">
      <dgm:prSet/>
      <dgm:spPr/>
      <dgm:t>
        <a:bodyPr/>
        <a:lstStyle/>
        <a:p>
          <a:endParaRPr lang="pl-PL"/>
        </a:p>
      </dgm:t>
    </dgm:pt>
    <dgm:pt modelId="{7CA1B844-67AD-497B-A47F-D4CD4F1F931D}">
      <dgm:prSet phldrT="[Tekst]" custT="1"/>
      <dgm:spPr/>
      <dgm:t>
        <a:bodyPr/>
        <a:lstStyle/>
        <a:p>
          <a:r>
            <a:rPr lang="pl-PL" sz="1800" b="1" dirty="0">
              <a:solidFill>
                <a:schemeClr val="bg1"/>
              </a:solidFill>
              <a:latin typeface="Arial Narrow" pitchFamily="34" charset="0"/>
            </a:rPr>
            <a:t>instytucje i organizacje statutowo działające w obszarze realizacji projektu</a:t>
          </a:r>
        </a:p>
      </dgm:t>
    </dgm:pt>
    <dgm:pt modelId="{B2DEAA8D-801F-4F47-B53F-133D56579102}" type="parTrans" cxnId="{D4ADB8A2-289D-4657-BCCD-87A7FF724E10}">
      <dgm:prSet/>
      <dgm:spPr/>
      <dgm:t>
        <a:bodyPr/>
        <a:lstStyle/>
        <a:p>
          <a:endParaRPr lang="pl-PL" sz="1800">
            <a:solidFill>
              <a:schemeClr val="bg1"/>
            </a:solidFill>
          </a:endParaRPr>
        </a:p>
      </dgm:t>
    </dgm:pt>
    <dgm:pt modelId="{802E1946-4FBC-4219-846A-841D04139420}" type="sibTrans" cxnId="{D4ADB8A2-289D-4657-BCCD-87A7FF724E10}">
      <dgm:prSet/>
      <dgm:spPr/>
      <dgm:t>
        <a:bodyPr/>
        <a:lstStyle/>
        <a:p>
          <a:endParaRPr lang="pl-PL"/>
        </a:p>
      </dgm:t>
    </dgm:pt>
    <dgm:pt modelId="{0E0F17D6-78DA-4AE5-B490-3632907A148A}">
      <dgm:prSet phldrT="[Tekst]" custT="1"/>
      <dgm:spPr/>
      <dgm:t>
        <a:bodyPr/>
        <a:lstStyle/>
        <a:p>
          <a:r>
            <a:rPr lang="pl-PL" sz="1800" b="1" dirty="0">
              <a:solidFill>
                <a:schemeClr val="bg1"/>
              </a:solidFill>
              <a:latin typeface="Arial Narrow" pitchFamily="34" charset="0"/>
            </a:rPr>
            <a:t>samorząd gminny i powiatowy wraz ze swoimi instytucjami </a:t>
          </a:r>
        </a:p>
      </dgm:t>
    </dgm:pt>
    <dgm:pt modelId="{2B9019BA-26A9-4143-9E19-FD43272EEB8D}" type="parTrans" cxnId="{C20AC64A-25A1-499D-9783-DEFBC3DC279C}">
      <dgm:prSet/>
      <dgm:spPr/>
      <dgm:t>
        <a:bodyPr/>
        <a:lstStyle/>
        <a:p>
          <a:endParaRPr lang="pl-PL" sz="1800">
            <a:solidFill>
              <a:schemeClr val="bg1"/>
            </a:solidFill>
          </a:endParaRPr>
        </a:p>
      </dgm:t>
    </dgm:pt>
    <dgm:pt modelId="{E79CFDDA-CF01-42CE-8B47-7073D31F2F67}" type="sibTrans" cxnId="{C20AC64A-25A1-499D-9783-DEFBC3DC279C}">
      <dgm:prSet/>
      <dgm:spPr/>
      <dgm:t>
        <a:bodyPr/>
        <a:lstStyle/>
        <a:p>
          <a:endParaRPr lang="pl-PL"/>
        </a:p>
      </dgm:t>
    </dgm:pt>
    <dgm:pt modelId="{899349C7-9550-4CDA-AB67-C63D3219D1E7}" type="pres">
      <dgm:prSet presAssocID="{56D43D71-7318-4DE3-9256-C61339026121}" presName="cycle" presStyleCnt="0">
        <dgm:presLayoutVars>
          <dgm:chMax val="1"/>
          <dgm:dir/>
          <dgm:animLvl val="ctr"/>
          <dgm:resizeHandles val="exact"/>
        </dgm:presLayoutVars>
      </dgm:prSet>
      <dgm:spPr/>
      <dgm:t>
        <a:bodyPr/>
        <a:lstStyle/>
        <a:p>
          <a:endParaRPr lang="pl-PL"/>
        </a:p>
      </dgm:t>
    </dgm:pt>
    <dgm:pt modelId="{AAABAC68-1756-4853-AEE8-21C11AA80D70}" type="pres">
      <dgm:prSet presAssocID="{CB4C5623-A013-4EDC-B679-1B6130E24A55}" presName="centerShape" presStyleLbl="node0" presStyleIdx="0" presStyleCnt="1" custLinFactNeighborX="320" custLinFactNeighborY="7476"/>
      <dgm:spPr/>
      <dgm:t>
        <a:bodyPr/>
        <a:lstStyle/>
        <a:p>
          <a:endParaRPr lang="pl-PL"/>
        </a:p>
      </dgm:t>
    </dgm:pt>
    <dgm:pt modelId="{37174B3F-C644-4B46-AB0F-074AC21E8EAE}" type="pres">
      <dgm:prSet presAssocID="{C8854C51-F3D2-4CBC-8FFA-F92A2ABEED52}" presName="parTrans" presStyleLbl="bgSibTrans2D1" presStyleIdx="0" presStyleCnt="6"/>
      <dgm:spPr/>
      <dgm:t>
        <a:bodyPr/>
        <a:lstStyle/>
        <a:p>
          <a:endParaRPr lang="pl-PL"/>
        </a:p>
      </dgm:t>
    </dgm:pt>
    <dgm:pt modelId="{6A67397C-7457-4F91-8306-003A508D34C8}" type="pres">
      <dgm:prSet presAssocID="{EC55D766-8A22-4C43-84C4-54E90CA5BD8F}" presName="node" presStyleLbl="node1" presStyleIdx="0" presStyleCnt="6" custRadScaleRad="100479" custRadScaleInc="-28532">
        <dgm:presLayoutVars>
          <dgm:bulletEnabled val="1"/>
        </dgm:presLayoutVars>
      </dgm:prSet>
      <dgm:spPr/>
      <dgm:t>
        <a:bodyPr/>
        <a:lstStyle/>
        <a:p>
          <a:endParaRPr lang="pl-PL"/>
        </a:p>
      </dgm:t>
    </dgm:pt>
    <dgm:pt modelId="{375461A4-BD73-4401-88EC-4C41CC97604B}" type="pres">
      <dgm:prSet presAssocID="{B2DEAA8D-801F-4F47-B53F-133D56579102}" presName="parTrans" presStyleLbl="bgSibTrans2D1" presStyleIdx="1" presStyleCnt="6"/>
      <dgm:spPr/>
      <dgm:t>
        <a:bodyPr/>
        <a:lstStyle/>
        <a:p>
          <a:endParaRPr lang="pl-PL"/>
        </a:p>
      </dgm:t>
    </dgm:pt>
    <dgm:pt modelId="{6F7004A9-2527-4B1C-9480-7A064FAB1355}" type="pres">
      <dgm:prSet presAssocID="{7CA1B844-67AD-497B-A47F-D4CD4F1F931D}" presName="node" presStyleLbl="node1" presStyleIdx="1" presStyleCnt="6" custScaleX="129507" custScaleY="132020" custRadScaleRad="91444" custRadScaleInc="-24551">
        <dgm:presLayoutVars>
          <dgm:bulletEnabled val="1"/>
        </dgm:presLayoutVars>
      </dgm:prSet>
      <dgm:spPr/>
      <dgm:t>
        <a:bodyPr/>
        <a:lstStyle/>
        <a:p>
          <a:endParaRPr lang="pl-PL"/>
        </a:p>
      </dgm:t>
    </dgm:pt>
    <dgm:pt modelId="{2D975C0A-C88C-4BC6-BCF2-D856B8EE54FC}" type="pres">
      <dgm:prSet presAssocID="{2B9019BA-26A9-4143-9E19-FD43272EEB8D}" presName="parTrans" presStyleLbl="bgSibTrans2D1" presStyleIdx="2" presStyleCnt="6"/>
      <dgm:spPr/>
      <dgm:t>
        <a:bodyPr/>
        <a:lstStyle/>
        <a:p>
          <a:endParaRPr lang="pl-PL"/>
        </a:p>
      </dgm:t>
    </dgm:pt>
    <dgm:pt modelId="{5F28BF45-0CF3-42E8-97C9-88241254511E}" type="pres">
      <dgm:prSet presAssocID="{0E0F17D6-78DA-4AE5-B490-3632907A148A}" presName="node" presStyleLbl="node1" presStyleIdx="2" presStyleCnt="6" custRadScaleRad="84088" custRadScaleInc="-415">
        <dgm:presLayoutVars>
          <dgm:bulletEnabled val="1"/>
        </dgm:presLayoutVars>
      </dgm:prSet>
      <dgm:spPr/>
      <dgm:t>
        <a:bodyPr/>
        <a:lstStyle/>
        <a:p>
          <a:endParaRPr lang="pl-PL"/>
        </a:p>
      </dgm:t>
    </dgm:pt>
    <dgm:pt modelId="{85D2A83C-C6E2-497E-B4B9-FCB314D71838}" type="pres">
      <dgm:prSet presAssocID="{987B626B-1308-42B7-9A99-230EF767F423}" presName="parTrans" presStyleLbl="bgSibTrans2D1" presStyleIdx="3" presStyleCnt="6"/>
      <dgm:spPr/>
      <dgm:t>
        <a:bodyPr/>
        <a:lstStyle/>
        <a:p>
          <a:endParaRPr lang="pl-PL"/>
        </a:p>
      </dgm:t>
    </dgm:pt>
    <dgm:pt modelId="{B9AA52F6-F85B-4C64-A221-732F420B563B}" type="pres">
      <dgm:prSet presAssocID="{F03DEE4D-25CE-4F22-AEF1-7BFB0BB80410}" presName="node" presStyleLbl="node1" presStyleIdx="3" presStyleCnt="6" custRadScaleRad="86134" custRadScaleInc="11607">
        <dgm:presLayoutVars>
          <dgm:bulletEnabled val="1"/>
        </dgm:presLayoutVars>
      </dgm:prSet>
      <dgm:spPr/>
      <dgm:t>
        <a:bodyPr/>
        <a:lstStyle/>
        <a:p>
          <a:endParaRPr lang="pl-PL"/>
        </a:p>
      </dgm:t>
    </dgm:pt>
    <dgm:pt modelId="{B958CCF6-4FE4-4BC1-B0FA-4AA51D28C6CC}" type="pres">
      <dgm:prSet presAssocID="{BE0FD24E-9A5D-4E8D-A916-B32E100B5B88}" presName="parTrans" presStyleLbl="bgSibTrans2D1" presStyleIdx="4" presStyleCnt="6"/>
      <dgm:spPr/>
      <dgm:t>
        <a:bodyPr/>
        <a:lstStyle/>
        <a:p>
          <a:endParaRPr lang="pl-PL"/>
        </a:p>
      </dgm:t>
    </dgm:pt>
    <dgm:pt modelId="{A1B67AE6-36A1-450B-83AC-45B724329F72}" type="pres">
      <dgm:prSet presAssocID="{252A829F-64C1-4361-A5C8-02ECCB7FFEB8}" presName="node" presStyleLbl="node1" presStyleIdx="4" presStyleCnt="6" custRadScaleRad="92570" custRadScaleInc="25817">
        <dgm:presLayoutVars>
          <dgm:bulletEnabled val="1"/>
        </dgm:presLayoutVars>
      </dgm:prSet>
      <dgm:spPr/>
      <dgm:t>
        <a:bodyPr/>
        <a:lstStyle/>
        <a:p>
          <a:endParaRPr lang="pl-PL"/>
        </a:p>
      </dgm:t>
    </dgm:pt>
    <dgm:pt modelId="{46B3FE04-882A-4284-8689-265307D0792F}" type="pres">
      <dgm:prSet presAssocID="{11EB0921-318E-4A17-8963-EAF521A6F3B3}" presName="parTrans" presStyleLbl="bgSibTrans2D1" presStyleIdx="5" presStyleCnt="6"/>
      <dgm:spPr/>
      <dgm:t>
        <a:bodyPr/>
        <a:lstStyle/>
        <a:p>
          <a:endParaRPr lang="pl-PL"/>
        </a:p>
      </dgm:t>
    </dgm:pt>
    <dgm:pt modelId="{E6CA04D5-D857-4F6B-8CDD-A7517904C751}" type="pres">
      <dgm:prSet presAssocID="{EA3FC05F-7570-42EC-9076-BBE46CD068E7}" presName="node" presStyleLbl="node1" presStyleIdx="5" presStyleCnt="6" custRadScaleRad="101137" custRadScaleInc="28345">
        <dgm:presLayoutVars>
          <dgm:bulletEnabled val="1"/>
        </dgm:presLayoutVars>
      </dgm:prSet>
      <dgm:spPr/>
      <dgm:t>
        <a:bodyPr/>
        <a:lstStyle/>
        <a:p>
          <a:endParaRPr lang="pl-PL"/>
        </a:p>
      </dgm:t>
    </dgm:pt>
  </dgm:ptLst>
  <dgm:cxnLst>
    <dgm:cxn modelId="{6318922B-CE69-4CB4-AD54-CA0B0460532B}" srcId="{56D43D71-7318-4DE3-9256-C61339026121}" destId="{540BA29D-8512-439B-A97F-423B91A1AF37}" srcOrd="1" destOrd="0" parTransId="{0BD90F01-89CA-41B3-A8DE-25A90CBB32B3}" sibTransId="{E14397E3-4AE0-4828-9409-FEB76A870CA8}"/>
    <dgm:cxn modelId="{5569C50A-F0F5-4FFF-8538-DAE56C9B245E}" type="presOf" srcId="{0E0F17D6-78DA-4AE5-B490-3632907A148A}" destId="{5F28BF45-0CF3-42E8-97C9-88241254511E}" srcOrd="0" destOrd="0" presId="urn:microsoft.com/office/officeart/2005/8/layout/radial4"/>
    <dgm:cxn modelId="{BC9FCD24-4816-4289-931A-A8E47D71712E}" srcId="{CB4C5623-A013-4EDC-B679-1B6130E24A55}" destId="{252A829F-64C1-4361-A5C8-02ECCB7FFEB8}" srcOrd="4" destOrd="0" parTransId="{BE0FD24E-9A5D-4E8D-A916-B32E100B5B88}" sibTransId="{691606CB-E4B3-4A50-A0E8-F02AE1E0F1FB}"/>
    <dgm:cxn modelId="{176BF19D-02A4-4356-96AB-6BDD73239475}" type="presOf" srcId="{987B626B-1308-42B7-9A99-230EF767F423}" destId="{85D2A83C-C6E2-497E-B4B9-FCB314D71838}" srcOrd="0" destOrd="0" presId="urn:microsoft.com/office/officeart/2005/8/layout/radial4"/>
    <dgm:cxn modelId="{D2B87670-0742-40C8-9AB0-194BBEE3F3A1}" srcId="{CB4C5623-A013-4EDC-B679-1B6130E24A55}" destId="{EA3FC05F-7570-42EC-9076-BBE46CD068E7}" srcOrd="5" destOrd="0" parTransId="{11EB0921-318E-4A17-8963-EAF521A6F3B3}" sibTransId="{9470A644-CFC6-4F9C-8D56-7C3B80C4164F}"/>
    <dgm:cxn modelId="{0163A728-A7E1-4688-91A7-A919296867FE}" type="presOf" srcId="{B2DEAA8D-801F-4F47-B53F-133D56579102}" destId="{375461A4-BD73-4401-88EC-4C41CC97604B}" srcOrd="0" destOrd="0" presId="urn:microsoft.com/office/officeart/2005/8/layout/radial4"/>
    <dgm:cxn modelId="{6E83C012-13B8-4339-89CF-B3E5504F90EB}" type="presOf" srcId="{11EB0921-318E-4A17-8963-EAF521A6F3B3}" destId="{46B3FE04-882A-4284-8689-265307D0792F}" srcOrd="0" destOrd="0" presId="urn:microsoft.com/office/officeart/2005/8/layout/radial4"/>
    <dgm:cxn modelId="{877F6D72-0333-44B5-974F-22E9841A27F3}" type="presOf" srcId="{BE0FD24E-9A5D-4E8D-A916-B32E100B5B88}" destId="{B958CCF6-4FE4-4BC1-B0FA-4AA51D28C6CC}" srcOrd="0" destOrd="0" presId="urn:microsoft.com/office/officeart/2005/8/layout/radial4"/>
    <dgm:cxn modelId="{1839B67E-12EA-44DB-82C8-F45B7793683B}" type="presOf" srcId="{CB4C5623-A013-4EDC-B679-1B6130E24A55}" destId="{AAABAC68-1756-4853-AEE8-21C11AA80D70}" srcOrd="0" destOrd="0" presId="urn:microsoft.com/office/officeart/2005/8/layout/radial4"/>
    <dgm:cxn modelId="{C20AC64A-25A1-499D-9783-DEFBC3DC279C}" srcId="{CB4C5623-A013-4EDC-B679-1B6130E24A55}" destId="{0E0F17D6-78DA-4AE5-B490-3632907A148A}" srcOrd="2" destOrd="0" parTransId="{2B9019BA-26A9-4143-9E19-FD43272EEB8D}" sibTransId="{E79CFDDA-CF01-42CE-8B47-7073D31F2F67}"/>
    <dgm:cxn modelId="{6CAD502F-B5F6-4E9C-BD88-5BCFF26929C4}" srcId="{56D43D71-7318-4DE3-9256-C61339026121}" destId="{CB4C5623-A013-4EDC-B679-1B6130E24A55}" srcOrd="0" destOrd="0" parTransId="{67EB2C05-6229-4550-9670-D0F287675A43}" sibTransId="{4FE54E5D-F7B8-4F70-9468-4E74D5BC19D6}"/>
    <dgm:cxn modelId="{EFFFDE94-27A2-49D0-96CE-F8593EB01085}" type="presOf" srcId="{7CA1B844-67AD-497B-A47F-D4CD4F1F931D}" destId="{6F7004A9-2527-4B1C-9480-7A064FAB1355}" srcOrd="0" destOrd="0" presId="urn:microsoft.com/office/officeart/2005/8/layout/radial4"/>
    <dgm:cxn modelId="{436257D1-1925-41F3-952F-88ED7868A945}" srcId="{CB4C5623-A013-4EDC-B679-1B6130E24A55}" destId="{F03DEE4D-25CE-4F22-AEF1-7BFB0BB80410}" srcOrd="3" destOrd="0" parTransId="{987B626B-1308-42B7-9A99-230EF767F423}" sibTransId="{F1BC1F75-8935-4E58-AF00-7C2F5A3EA858}"/>
    <dgm:cxn modelId="{F8611B50-216D-4E16-914E-B4C31E8ED2E9}" type="presOf" srcId="{C8854C51-F3D2-4CBC-8FFA-F92A2ABEED52}" destId="{37174B3F-C644-4B46-AB0F-074AC21E8EAE}" srcOrd="0" destOrd="0" presId="urn:microsoft.com/office/officeart/2005/8/layout/radial4"/>
    <dgm:cxn modelId="{ABBE40C8-75CB-41E8-B7CC-F3D6630BA59A}" type="presOf" srcId="{F03DEE4D-25CE-4F22-AEF1-7BFB0BB80410}" destId="{B9AA52F6-F85B-4C64-A221-732F420B563B}" srcOrd="0" destOrd="0" presId="urn:microsoft.com/office/officeart/2005/8/layout/radial4"/>
    <dgm:cxn modelId="{B0B3C957-5AA1-4770-98F2-6D52C31FC275}" type="presOf" srcId="{56D43D71-7318-4DE3-9256-C61339026121}" destId="{899349C7-9550-4CDA-AB67-C63D3219D1E7}" srcOrd="0" destOrd="0" presId="urn:microsoft.com/office/officeart/2005/8/layout/radial4"/>
    <dgm:cxn modelId="{74FEF14F-F83D-487A-A0F4-F4CE1D9C6B94}" type="presOf" srcId="{EA3FC05F-7570-42EC-9076-BBE46CD068E7}" destId="{E6CA04D5-D857-4F6B-8CDD-A7517904C751}" srcOrd="0" destOrd="0" presId="urn:microsoft.com/office/officeart/2005/8/layout/radial4"/>
    <dgm:cxn modelId="{AD02A5EA-9BC4-43D1-B8C5-7B730A3CC6A3}" srcId="{CB4C5623-A013-4EDC-B679-1B6130E24A55}" destId="{EC55D766-8A22-4C43-84C4-54E90CA5BD8F}" srcOrd="0" destOrd="0" parTransId="{C8854C51-F3D2-4CBC-8FFA-F92A2ABEED52}" sibTransId="{214F0739-FB72-4983-A424-83C68F568930}"/>
    <dgm:cxn modelId="{DFE8037A-0C31-4920-B5F6-7AD54B6FFD3E}" type="presOf" srcId="{2B9019BA-26A9-4143-9E19-FD43272EEB8D}" destId="{2D975C0A-C88C-4BC6-BCF2-D856B8EE54FC}" srcOrd="0" destOrd="0" presId="urn:microsoft.com/office/officeart/2005/8/layout/radial4"/>
    <dgm:cxn modelId="{0A576E74-373E-4CCB-B49F-D831A5412694}" type="presOf" srcId="{EC55D766-8A22-4C43-84C4-54E90CA5BD8F}" destId="{6A67397C-7457-4F91-8306-003A508D34C8}" srcOrd="0" destOrd="0" presId="urn:microsoft.com/office/officeart/2005/8/layout/radial4"/>
    <dgm:cxn modelId="{D4ADB8A2-289D-4657-BCCD-87A7FF724E10}" srcId="{CB4C5623-A013-4EDC-B679-1B6130E24A55}" destId="{7CA1B844-67AD-497B-A47F-D4CD4F1F931D}" srcOrd="1" destOrd="0" parTransId="{B2DEAA8D-801F-4F47-B53F-133D56579102}" sibTransId="{802E1946-4FBC-4219-846A-841D04139420}"/>
    <dgm:cxn modelId="{30D30568-21AB-4B6E-8363-7153DEC7CFB6}" type="presOf" srcId="{252A829F-64C1-4361-A5C8-02ECCB7FFEB8}" destId="{A1B67AE6-36A1-450B-83AC-45B724329F72}" srcOrd="0" destOrd="0" presId="urn:microsoft.com/office/officeart/2005/8/layout/radial4"/>
    <dgm:cxn modelId="{4A16191A-509B-460F-904E-796FEA219938}" type="presParOf" srcId="{899349C7-9550-4CDA-AB67-C63D3219D1E7}" destId="{AAABAC68-1756-4853-AEE8-21C11AA80D70}" srcOrd="0" destOrd="0" presId="urn:microsoft.com/office/officeart/2005/8/layout/radial4"/>
    <dgm:cxn modelId="{037CF345-3C6D-4357-A03F-AB5FFF8A8488}" type="presParOf" srcId="{899349C7-9550-4CDA-AB67-C63D3219D1E7}" destId="{37174B3F-C644-4B46-AB0F-074AC21E8EAE}" srcOrd="1" destOrd="0" presId="urn:microsoft.com/office/officeart/2005/8/layout/radial4"/>
    <dgm:cxn modelId="{D0F2C814-9808-4CCD-85FF-B880654F5D82}" type="presParOf" srcId="{899349C7-9550-4CDA-AB67-C63D3219D1E7}" destId="{6A67397C-7457-4F91-8306-003A508D34C8}" srcOrd="2" destOrd="0" presId="urn:microsoft.com/office/officeart/2005/8/layout/radial4"/>
    <dgm:cxn modelId="{B2830FB5-2B6C-4F57-B35D-CD546EA01002}" type="presParOf" srcId="{899349C7-9550-4CDA-AB67-C63D3219D1E7}" destId="{375461A4-BD73-4401-88EC-4C41CC97604B}" srcOrd="3" destOrd="0" presId="urn:microsoft.com/office/officeart/2005/8/layout/radial4"/>
    <dgm:cxn modelId="{3F3604BF-2DE4-4650-823B-A0A0A925E2BD}" type="presParOf" srcId="{899349C7-9550-4CDA-AB67-C63D3219D1E7}" destId="{6F7004A9-2527-4B1C-9480-7A064FAB1355}" srcOrd="4" destOrd="0" presId="urn:microsoft.com/office/officeart/2005/8/layout/radial4"/>
    <dgm:cxn modelId="{3E8DBFB6-FC82-4445-9DD8-E8FE46E1A321}" type="presParOf" srcId="{899349C7-9550-4CDA-AB67-C63D3219D1E7}" destId="{2D975C0A-C88C-4BC6-BCF2-D856B8EE54FC}" srcOrd="5" destOrd="0" presId="urn:microsoft.com/office/officeart/2005/8/layout/radial4"/>
    <dgm:cxn modelId="{2722E996-F9BC-4E1A-81C0-AAF9EC0DA437}" type="presParOf" srcId="{899349C7-9550-4CDA-AB67-C63D3219D1E7}" destId="{5F28BF45-0CF3-42E8-97C9-88241254511E}" srcOrd="6" destOrd="0" presId="urn:microsoft.com/office/officeart/2005/8/layout/radial4"/>
    <dgm:cxn modelId="{0E7A681C-B1A4-4C29-A14E-09DCB3D14CFF}" type="presParOf" srcId="{899349C7-9550-4CDA-AB67-C63D3219D1E7}" destId="{85D2A83C-C6E2-497E-B4B9-FCB314D71838}" srcOrd="7" destOrd="0" presId="urn:microsoft.com/office/officeart/2005/8/layout/radial4"/>
    <dgm:cxn modelId="{6EF1D932-CD18-4D13-BB44-9BB93DC0A7EC}" type="presParOf" srcId="{899349C7-9550-4CDA-AB67-C63D3219D1E7}" destId="{B9AA52F6-F85B-4C64-A221-732F420B563B}" srcOrd="8" destOrd="0" presId="urn:microsoft.com/office/officeart/2005/8/layout/radial4"/>
    <dgm:cxn modelId="{0B0D8B27-508A-49B7-AC0A-87C7DD439A7F}" type="presParOf" srcId="{899349C7-9550-4CDA-AB67-C63D3219D1E7}" destId="{B958CCF6-4FE4-4BC1-B0FA-4AA51D28C6CC}" srcOrd="9" destOrd="0" presId="urn:microsoft.com/office/officeart/2005/8/layout/radial4"/>
    <dgm:cxn modelId="{7792D8AF-94C8-4606-96F8-66891145F4A6}" type="presParOf" srcId="{899349C7-9550-4CDA-AB67-C63D3219D1E7}" destId="{A1B67AE6-36A1-450B-83AC-45B724329F72}" srcOrd="10" destOrd="0" presId="urn:microsoft.com/office/officeart/2005/8/layout/radial4"/>
    <dgm:cxn modelId="{D8C8963D-69A0-4EF4-A5CE-444BB6A59712}" type="presParOf" srcId="{899349C7-9550-4CDA-AB67-C63D3219D1E7}" destId="{46B3FE04-882A-4284-8689-265307D0792F}" srcOrd="11" destOrd="0" presId="urn:microsoft.com/office/officeart/2005/8/layout/radial4"/>
    <dgm:cxn modelId="{633ED8E8-21EF-4161-BC2C-92DEE50768AD}" type="presParOf" srcId="{899349C7-9550-4CDA-AB67-C63D3219D1E7}" destId="{E6CA04D5-D857-4F6B-8CDD-A7517904C751}"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5DFB7-5915-470D-9C08-E045C70EBC67}">
      <dsp:nvSpPr>
        <dsp:cNvPr id="0" name=""/>
        <dsp:cNvSpPr/>
      </dsp:nvSpPr>
      <dsp:spPr>
        <a:xfrm>
          <a:off x="3403" y="1510939"/>
          <a:ext cx="4146601" cy="1658640"/>
        </a:xfrm>
        <a:prstGeom prst="chevron">
          <a:avLst/>
        </a:prstGeom>
        <a:solidFill>
          <a:schemeClr val="accent3">
            <a:tint val="55000"/>
            <a:satMod val="130000"/>
          </a:schemeClr>
        </a:solidFill>
        <a:ln w="100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pl-PL" sz="3000" b="1" kern="1200" dirty="0">
              <a:solidFill>
                <a:schemeClr val="tx2"/>
              </a:solidFill>
            </a:rPr>
            <a:t>Stereotyp</a:t>
          </a:r>
        </a:p>
      </dsp:txBody>
      <dsp:txXfrm>
        <a:off x="832723" y="1510939"/>
        <a:ext cx="2487961" cy="1658640"/>
      </dsp:txXfrm>
    </dsp:sp>
    <dsp:sp modelId="{34C73CD2-1C8B-4F92-972A-8449EF350FEC}">
      <dsp:nvSpPr>
        <dsp:cNvPr id="0" name=""/>
        <dsp:cNvSpPr/>
      </dsp:nvSpPr>
      <dsp:spPr>
        <a:xfrm>
          <a:off x="3735344" y="1510939"/>
          <a:ext cx="4146601" cy="1658640"/>
        </a:xfrm>
        <a:prstGeom prst="chevron">
          <a:avLst/>
        </a:prstGeom>
        <a:solidFill>
          <a:schemeClr val="accent1">
            <a:tint val="55000"/>
            <a:satMod val="130000"/>
          </a:schemeClr>
        </a:solidFill>
        <a:ln w="100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pl-PL" sz="3000" kern="1200" dirty="0"/>
            <a:t>Uprzedzenie</a:t>
          </a:r>
        </a:p>
      </dsp:txBody>
      <dsp:txXfrm>
        <a:off x="4564664" y="1510939"/>
        <a:ext cx="2487961" cy="1658640"/>
      </dsp:txXfrm>
    </dsp:sp>
    <dsp:sp modelId="{EC6B11F3-27FB-4ED6-9C06-BBA8CA907BBC}">
      <dsp:nvSpPr>
        <dsp:cNvPr id="0" name=""/>
        <dsp:cNvSpPr/>
      </dsp:nvSpPr>
      <dsp:spPr>
        <a:xfrm>
          <a:off x="7467286" y="1510939"/>
          <a:ext cx="4146601" cy="1658640"/>
        </a:xfrm>
        <a:prstGeom prst="chevron">
          <a:avLst/>
        </a:prstGeom>
        <a:solidFill>
          <a:srgbClr val="FF0000"/>
        </a:solidFill>
        <a:ln w="100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pl-PL" sz="3000" b="1" kern="1200"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Dyskryminacja</a:t>
          </a:r>
        </a:p>
      </dsp:txBody>
      <dsp:txXfrm>
        <a:off x="8296606" y="1510939"/>
        <a:ext cx="2487961" cy="1658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47D90-5D30-4F41-8271-5ADC28C2C898}">
      <dsp:nvSpPr>
        <dsp:cNvPr id="0" name=""/>
        <dsp:cNvSpPr/>
      </dsp:nvSpPr>
      <dsp:spPr>
        <a:xfrm>
          <a:off x="0" y="0"/>
          <a:ext cx="6328255" cy="911260"/>
        </a:xfrm>
        <a:prstGeom prst="roundRect">
          <a:avLst>
            <a:gd name="adj" fmla="val 10000"/>
          </a:avLst>
        </a:prstGeom>
        <a:solidFill>
          <a:schemeClr val="accent6"/>
        </a:solidFill>
        <a:ln w="53975" cap="flat" cmpd="dbl" algn="ctr">
          <a:solidFill>
            <a:schemeClr val="lt1"/>
          </a:solidFill>
          <a:prstDash val="solid"/>
        </a:ln>
        <a:effectLst/>
        <a:scene3d>
          <a:camera prst="orthographicFront"/>
          <a:lightRig rig="flat" dir="t"/>
        </a:scene3d>
        <a:sp3d/>
      </dsp:spPr>
      <dsp:style>
        <a:lnRef idx="3">
          <a:schemeClr val="lt1"/>
        </a:lnRef>
        <a:fillRef idx="1">
          <a:schemeClr val="accent6"/>
        </a:fillRef>
        <a:effectRef idx="1">
          <a:schemeClr val="accent6"/>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pl-PL" sz="3700" b="1" kern="1200" cap="none" spc="0" dirty="0">
              <a:ln w="50800"/>
              <a:effectLst/>
            </a:rPr>
            <a:t>Promocja projektu</a:t>
          </a:r>
        </a:p>
      </dsp:txBody>
      <dsp:txXfrm>
        <a:off x="26690" y="26690"/>
        <a:ext cx="5238317" cy="857880"/>
      </dsp:txXfrm>
    </dsp:sp>
    <dsp:sp modelId="{921CD1CE-2D28-4FF5-8992-189C65476FEB}">
      <dsp:nvSpPr>
        <dsp:cNvPr id="0" name=""/>
        <dsp:cNvSpPr/>
      </dsp:nvSpPr>
      <dsp:spPr>
        <a:xfrm>
          <a:off x="472564" y="1037824"/>
          <a:ext cx="6328255" cy="911260"/>
        </a:xfrm>
        <a:prstGeom prst="roundRect">
          <a:avLst>
            <a:gd name="adj" fmla="val 10000"/>
          </a:avLst>
        </a:prstGeom>
        <a:solidFill>
          <a:srgbClr val="FFC000"/>
        </a:solidFill>
        <a:ln w="19050" cap="flat" cmpd="sng" algn="ctr">
          <a:solidFill>
            <a:schemeClr val="accent4">
              <a:shade val="50000"/>
            </a:schemeClr>
          </a:solidFill>
          <a:prstDash val="solid"/>
        </a:ln>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pl-PL" sz="3700" b="1" kern="1200" cap="none" spc="0">
              <a:ln w="1905"/>
              <a:effectLst>
                <a:innerShdw blurRad="69850" dist="43180" dir="5400000">
                  <a:srgbClr val="000000">
                    <a:alpha val="65000"/>
                  </a:srgbClr>
                </a:innerShdw>
              </a:effectLst>
            </a:rPr>
            <a:t>Rekrutacja</a:t>
          </a:r>
          <a:endParaRPr lang="pl-PL" sz="3700" b="1" kern="1200" cap="none" spc="0" dirty="0">
            <a:ln w="1905"/>
            <a:effectLst>
              <a:innerShdw blurRad="69850" dist="43180" dir="5400000">
                <a:srgbClr val="000000">
                  <a:alpha val="65000"/>
                </a:srgbClr>
              </a:innerShdw>
            </a:effectLst>
          </a:endParaRPr>
        </a:p>
      </dsp:txBody>
      <dsp:txXfrm>
        <a:off x="499254" y="1064514"/>
        <a:ext cx="5209991" cy="857880"/>
      </dsp:txXfrm>
    </dsp:sp>
    <dsp:sp modelId="{D23D2074-72C4-4F30-8FF8-978266BF6C13}">
      <dsp:nvSpPr>
        <dsp:cNvPr id="0" name=""/>
        <dsp:cNvSpPr/>
      </dsp:nvSpPr>
      <dsp:spPr>
        <a:xfrm>
          <a:off x="945129" y="2075648"/>
          <a:ext cx="6328255" cy="911260"/>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pl-PL" sz="3700" kern="1200" dirty="0"/>
            <a:t>Część zasadnicza projektu</a:t>
          </a:r>
        </a:p>
      </dsp:txBody>
      <dsp:txXfrm>
        <a:off x="971819" y="2102338"/>
        <a:ext cx="5209991" cy="857880"/>
      </dsp:txXfrm>
    </dsp:sp>
    <dsp:sp modelId="{8F32A14A-F7DE-4D9D-A5B7-0FCF3CC3857F}">
      <dsp:nvSpPr>
        <dsp:cNvPr id="0" name=""/>
        <dsp:cNvSpPr/>
      </dsp:nvSpPr>
      <dsp:spPr>
        <a:xfrm>
          <a:off x="1417693" y="3113473"/>
          <a:ext cx="6328255" cy="911260"/>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pl-PL" sz="3700" kern="1200" dirty="0"/>
            <a:t>Monitoring i ewaluacja</a:t>
          </a:r>
        </a:p>
      </dsp:txBody>
      <dsp:txXfrm>
        <a:off x="1444383" y="3140163"/>
        <a:ext cx="5209991" cy="857880"/>
      </dsp:txXfrm>
    </dsp:sp>
    <dsp:sp modelId="{E05D031E-99A2-49C2-9A12-B3BEA399332A}">
      <dsp:nvSpPr>
        <dsp:cNvPr id="0" name=""/>
        <dsp:cNvSpPr/>
      </dsp:nvSpPr>
      <dsp:spPr>
        <a:xfrm>
          <a:off x="1890258" y="4151297"/>
          <a:ext cx="6328255" cy="911260"/>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pl-PL" sz="3700" kern="1200" dirty="0"/>
            <a:t>Ewaluacja / zamknięcie</a:t>
          </a:r>
        </a:p>
      </dsp:txBody>
      <dsp:txXfrm>
        <a:off x="1916948" y="4177987"/>
        <a:ext cx="5209991" cy="857880"/>
      </dsp:txXfrm>
    </dsp:sp>
    <dsp:sp modelId="{5B802374-00DE-4CA6-ABA0-60F8F162CDB1}">
      <dsp:nvSpPr>
        <dsp:cNvPr id="0" name=""/>
        <dsp:cNvSpPr/>
      </dsp:nvSpPr>
      <dsp:spPr>
        <a:xfrm>
          <a:off x="5735936" y="665726"/>
          <a:ext cx="592319" cy="592319"/>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pl-PL" sz="2700" kern="1200"/>
        </a:p>
      </dsp:txBody>
      <dsp:txXfrm>
        <a:off x="5869208" y="665726"/>
        <a:ext cx="325775" cy="445720"/>
      </dsp:txXfrm>
    </dsp:sp>
    <dsp:sp modelId="{AF87A496-97F1-4905-ADA5-6A0B0F05319A}">
      <dsp:nvSpPr>
        <dsp:cNvPr id="0" name=""/>
        <dsp:cNvSpPr/>
      </dsp:nvSpPr>
      <dsp:spPr>
        <a:xfrm>
          <a:off x="6208501" y="1703550"/>
          <a:ext cx="592319" cy="592319"/>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pl-PL" sz="2700" kern="1200"/>
        </a:p>
      </dsp:txBody>
      <dsp:txXfrm>
        <a:off x="6341773" y="1703550"/>
        <a:ext cx="325775" cy="445720"/>
      </dsp:txXfrm>
    </dsp:sp>
    <dsp:sp modelId="{1E1867BB-188B-464C-97F3-7442D5D5155A}">
      <dsp:nvSpPr>
        <dsp:cNvPr id="0" name=""/>
        <dsp:cNvSpPr/>
      </dsp:nvSpPr>
      <dsp:spPr>
        <a:xfrm>
          <a:off x="6681065" y="2726187"/>
          <a:ext cx="592319" cy="592319"/>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pl-PL" sz="2700" kern="1200"/>
        </a:p>
      </dsp:txBody>
      <dsp:txXfrm>
        <a:off x="6814337" y="2726187"/>
        <a:ext cx="325775" cy="445720"/>
      </dsp:txXfrm>
    </dsp:sp>
    <dsp:sp modelId="{F62650CC-2212-4F41-B72C-782F8AB4F3FF}">
      <dsp:nvSpPr>
        <dsp:cNvPr id="0" name=""/>
        <dsp:cNvSpPr/>
      </dsp:nvSpPr>
      <dsp:spPr>
        <a:xfrm>
          <a:off x="7153630" y="3774136"/>
          <a:ext cx="592319" cy="592319"/>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pl-PL" sz="2700" kern="1200"/>
        </a:p>
      </dsp:txBody>
      <dsp:txXfrm>
        <a:off x="7286902" y="3774136"/>
        <a:ext cx="325775" cy="445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5A988-788A-4026-A38A-B155E41D4D99}">
      <dsp:nvSpPr>
        <dsp:cNvPr id="0" name=""/>
        <dsp:cNvSpPr/>
      </dsp:nvSpPr>
      <dsp:spPr>
        <a:xfrm rot="5400000">
          <a:off x="5501380" y="-2640660"/>
          <a:ext cx="698151" cy="615700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solidFill>
                <a:schemeClr val="tx1"/>
              </a:solidFill>
            </a:rPr>
            <a:t>Jaki jest cel akcji promocyjnej?</a:t>
          </a:r>
        </a:p>
        <a:p>
          <a:pPr marL="171450" lvl="1" indent="-171450" algn="l" defTabSz="800100">
            <a:lnSpc>
              <a:spcPct val="90000"/>
            </a:lnSpc>
            <a:spcBef>
              <a:spcPct val="0"/>
            </a:spcBef>
            <a:spcAft>
              <a:spcPct val="15000"/>
            </a:spcAft>
            <a:buChar char="••"/>
          </a:pPr>
          <a:r>
            <a:rPr lang="pl-PL" sz="1800" kern="1200" dirty="0">
              <a:solidFill>
                <a:schemeClr val="tx1"/>
              </a:solidFill>
            </a:rPr>
            <a:t>Jaki jest cel akcji informacyjnej?</a:t>
          </a:r>
        </a:p>
      </dsp:txBody>
      <dsp:txXfrm rot="-5400000">
        <a:off x="2771953" y="122848"/>
        <a:ext cx="6122926" cy="629989"/>
      </dsp:txXfrm>
    </dsp:sp>
    <dsp:sp modelId="{DB7131BA-25D7-4A59-A331-0B55357ED24F}">
      <dsp:nvSpPr>
        <dsp:cNvPr id="0" name=""/>
        <dsp:cNvSpPr/>
      </dsp:nvSpPr>
      <dsp:spPr>
        <a:xfrm>
          <a:off x="691364" y="1498"/>
          <a:ext cx="2080587" cy="87268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pl-PL" sz="2100" b="1" kern="1200" cap="none"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Mission</a:t>
          </a:r>
          <a:endParaRPr lang="pl-PL" sz="2100" kern="1200" dirty="0"/>
        </a:p>
        <a:p>
          <a:pPr lvl="0" algn="ctr" defTabSz="933450">
            <a:lnSpc>
              <a:spcPct val="90000"/>
            </a:lnSpc>
            <a:spcBef>
              <a:spcPct val="0"/>
            </a:spcBef>
            <a:spcAft>
              <a:spcPct val="35000"/>
            </a:spcAft>
          </a:pPr>
          <a:r>
            <a:rPr lang="pl-PL" sz="2100" kern="1200" dirty="0"/>
            <a:t>(Misja)</a:t>
          </a:r>
        </a:p>
      </dsp:txBody>
      <dsp:txXfrm>
        <a:off x="733965" y="44099"/>
        <a:ext cx="1995385" cy="787486"/>
      </dsp:txXfrm>
    </dsp:sp>
    <dsp:sp modelId="{89575C57-42AE-4F3C-BAB9-4C62F52C48FE}">
      <dsp:nvSpPr>
        <dsp:cNvPr id="0" name=""/>
        <dsp:cNvSpPr/>
      </dsp:nvSpPr>
      <dsp:spPr>
        <a:xfrm rot="5400000">
          <a:off x="5501380" y="-1724336"/>
          <a:ext cx="698151" cy="615700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solidFill>
                <a:schemeClr val="tx1"/>
              </a:solidFill>
            </a:rPr>
            <a:t>Do kogo będziemy adresowali przekaz?</a:t>
          </a:r>
        </a:p>
        <a:p>
          <a:pPr marL="171450" lvl="1" indent="-171450" algn="l" defTabSz="800100">
            <a:lnSpc>
              <a:spcPct val="90000"/>
            </a:lnSpc>
            <a:spcBef>
              <a:spcPct val="0"/>
            </a:spcBef>
            <a:spcAft>
              <a:spcPct val="15000"/>
            </a:spcAft>
            <a:buChar char="••"/>
          </a:pPr>
          <a:r>
            <a:rPr lang="pl-PL" sz="1800" kern="1200" dirty="0">
              <a:solidFill>
                <a:schemeClr val="tx1"/>
              </a:solidFill>
            </a:rPr>
            <a:t>Jaka jest specyfika interesariuszy akcji?</a:t>
          </a:r>
        </a:p>
      </dsp:txBody>
      <dsp:txXfrm rot="-5400000">
        <a:off x="2771953" y="1039172"/>
        <a:ext cx="6122926" cy="629989"/>
      </dsp:txXfrm>
    </dsp:sp>
    <dsp:sp modelId="{9AC4B991-C541-41F2-BA78-D4CC1BCC9BEF}">
      <dsp:nvSpPr>
        <dsp:cNvPr id="0" name=""/>
        <dsp:cNvSpPr/>
      </dsp:nvSpPr>
      <dsp:spPr>
        <a:xfrm>
          <a:off x="691364" y="917822"/>
          <a:ext cx="2080587" cy="87268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pl-PL" sz="2100" b="1" kern="12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Market</a:t>
          </a:r>
          <a:endParaRPr lang="pl-PL" sz="2100" kern="1200" dirty="0"/>
        </a:p>
        <a:p>
          <a:pPr lvl="0" algn="ctr" defTabSz="933450">
            <a:lnSpc>
              <a:spcPct val="90000"/>
            </a:lnSpc>
            <a:spcBef>
              <a:spcPct val="0"/>
            </a:spcBef>
            <a:spcAft>
              <a:spcPct val="35000"/>
            </a:spcAft>
          </a:pPr>
          <a:r>
            <a:rPr lang="pl-PL" sz="2100" kern="1200" dirty="0"/>
            <a:t>(Rynek)</a:t>
          </a:r>
        </a:p>
      </dsp:txBody>
      <dsp:txXfrm>
        <a:off x="733965" y="960423"/>
        <a:ext cx="1995385" cy="787486"/>
      </dsp:txXfrm>
    </dsp:sp>
    <dsp:sp modelId="{96F3AEB7-15FF-4755-A849-52A7419737A2}">
      <dsp:nvSpPr>
        <dsp:cNvPr id="0" name=""/>
        <dsp:cNvSpPr/>
      </dsp:nvSpPr>
      <dsp:spPr>
        <a:xfrm rot="5400000">
          <a:off x="5501380" y="-808013"/>
          <a:ext cx="698151" cy="615700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solidFill>
                <a:schemeClr val="tx1"/>
              </a:solidFill>
              <a:latin typeface="+mj-lt"/>
            </a:rPr>
            <a:t>Jaka informacja ma zostać przekazana?</a:t>
          </a:r>
          <a:endParaRPr lang="pl-PL" sz="1800" kern="1200" dirty="0">
            <a:solidFill>
              <a:schemeClr val="tx1"/>
            </a:solidFill>
          </a:endParaRPr>
        </a:p>
        <a:p>
          <a:pPr marL="171450" lvl="1" indent="-171450" algn="l" defTabSz="800100">
            <a:lnSpc>
              <a:spcPct val="90000"/>
            </a:lnSpc>
            <a:spcBef>
              <a:spcPct val="0"/>
            </a:spcBef>
            <a:spcAft>
              <a:spcPct val="15000"/>
            </a:spcAft>
            <a:buChar char="••"/>
          </a:pPr>
          <a:r>
            <a:rPr lang="pl-PL" sz="1800" kern="1200" dirty="0">
              <a:solidFill>
                <a:schemeClr val="tx1"/>
              </a:solidFill>
            </a:rPr>
            <a:t>Jakie będą kanały  i narzędzia dystrybucji?</a:t>
          </a:r>
        </a:p>
      </dsp:txBody>
      <dsp:txXfrm rot="-5400000">
        <a:off x="2771953" y="1955495"/>
        <a:ext cx="6122926" cy="629989"/>
      </dsp:txXfrm>
    </dsp:sp>
    <dsp:sp modelId="{BC28A65B-611D-4CDE-B86B-D6FD892A74CD}">
      <dsp:nvSpPr>
        <dsp:cNvPr id="0" name=""/>
        <dsp:cNvSpPr/>
      </dsp:nvSpPr>
      <dsp:spPr>
        <a:xfrm>
          <a:off x="691364" y="1834145"/>
          <a:ext cx="2080587" cy="87268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pl-PL" sz="2100" b="1" kern="1200" cap="none"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Message</a:t>
          </a:r>
          <a:endParaRPr lang="pl-PL" sz="2100" kern="1200" dirty="0"/>
        </a:p>
        <a:p>
          <a:pPr lvl="0" algn="ctr" defTabSz="933450">
            <a:lnSpc>
              <a:spcPct val="90000"/>
            </a:lnSpc>
            <a:spcBef>
              <a:spcPct val="0"/>
            </a:spcBef>
            <a:spcAft>
              <a:spcPct val="35000"/>
            </a:spcAft>
          </a:pPr>
          <a:r>
            <a:rPr lang="pl-PL" sz="2100" kern="1200" dirty="0"/>
            <a:t>(Przekaz)</a:t>
          </a:r>
        </a:p>
      </dsp:txBody>
      <dsp:txXfrm>
        <a:off x="733965" y="1876746"/>
        <a:ext cx="1995385" cy="787486"/>
      </dsp:txXfrm>
    </dsp:sp>
    <dsp:sp modelId="{00A21A9B-F944-4DC9-ADAC-54BAE2878337}">
      <dsp:nvSpPr>
        <dsp:cNvPr id="0" name=""/>
        <dsp:cNvSpPr/>
      </dsp:nvSpPr>
      <dsp:spPr>
        <a:xfrm rot="5400000">
          <a:off x="5501380" y="108310"/>
          <a:ext cx="698151" cy="615700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solidFill>
                <a:schemeClr val="tx1"/>
              </a:solidFill>
            </a:rPr>
            <a:t>Jaki mamy budżet przeznaczony na działania?</a:t>
          </a:r>
        </a:p>
        <a:p>
          <a:pPr marL="171450" lvl="1" indent="-171450" algn="l" defTabSz="800100">
            <a:lnSpc>
              <a:spcPct val="90000"/>
            </a:lnSpc>
            <a:spcBef>
              <a:spcPct val="0"/>
            </a:spcBef>
            <a:spcAft>
              <a:spcPct val="15000"/>
            </a:spcAft>
            <a:buChar char="••"/>
          </a:pPr>
          <a:r>
            <a:rPr lang="pl-PL" sz="1800" kern="1200" dirty="0">
              <a:solidFill>
                <a:schemeClr val="tx1"/>
              </a:solidFill>
            </a:rPr>
            <a:t>Jak wygląda rozkład kosztów na poszczególne działania?</a:t>
          </a:r>
        </a:p>
      </dsp:txBody>
      <dsp:txXfrm rot="-5400000">
        <a:off x="2771953" y="2871819"/>
        <a:ext cx="6122926" cy="629989"/>
      </dsp:txXfrm>
    </dsp:sp>
    <dsp:sp modelId="{9D36A49E-DEC1-468D-B3AA-F51FCF162F6E}">
      <dsp:nvSpPr>
        <dsp:cNvPr id="0" name=""/>
        <dsp:cNvSpPr/>
      </dsp:nvSpPr>
      <dsp:spPr>
        <a:xfrm>
          <a:off x="691364" y="2750469"/>
          <a:ext cx="2080587" cy="87268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pl-PL" sz="2100" b="1" kern="12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Money</a:t>
          </a:r>
          <a:endParaRPr lang="pl-PL" sz="2100" kern="1200" dirty="0"/>
        </a:p>
        <a:p>
          <a:pPr lvl="0" algn="ctr" defTabSz="933450">
            <a:lnSpc>
              <a:spcPct val="90000"/>
            </a:lnSpc>
            <a:spcBef>
              <a:spcPct val="0"/>
            </a:spcBef>
            <a:spcAft>
              <a:spcPct val="35000"/>
            </a:spcAft>
          </a:pPr>
          <a:r>
            <a:rPr lang="pl-PL" sz="2100" kern="1200" dirty="0"/>
            <a:t>(Pieniądze)</a:t>
          </a:r>
        </a:p>
      </dsp:txBody>
      <dsp:txXfrm>
        <a:off x="733965" y="2793070"/>
        <a:ext cx="1995385" cy="787486"/>
      </dsp:txXfrm>
    </dsp:sp>
    <dsp:sp modelId="{DF920A82-5122-4D9A-9FD0-DE9CB34A2FDA}">
      <dsp:nvSpPr>
        <dsp:cNvPr id="0" name=""/>
        <dsp:cNvSpPr/>
      </dsp:nvSpPr>
      <dsp:spPr>
        <a:xfrm rot="5400000">
          <a:off x="5501380" y="1024633"/>
          <a:ext cx="698151" cy="615700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solidFill>
                <a:schemeClr val="tx1"/>
              </a:solidFill>
            </a:rPr>
            <a:t>Kto za co odpowiada</a:t>
          </a:r>
        </a:p>
        <a:p>
          <a:pPr marL="171450" lvl="1" indent="-171450" algn="l" defTabSz="800100">
            <a:lnSpc>
              <a:spcPct val="90000"/>
            </a:lnSpc>
            <a:spcBef>
              <a:spcPct val="0"/>
            </a:spcBef>
            <a:spcAft>
              <a:spcPct val="15000"/>
            </a:spcAft>
            <a:buChar char="••"/>
          </a:pPr>
          <a:r>
            <a:rPr lang="pl-PL" sz="1800" kern="1200" dirty="0">
              <a:solidFill>
                <a:schemeClr val="tx1"/>
              </a:solidFill>
            </a:rPr>
            <a:t>Kiedy i co ma być zrealizowane</a:t>
          </a:r>
        </a:p>
      </dsp:txBody>
      <dsp:txXfrm rot="-5400000">
        <a:off x="2771953" y="3788142"/>
        <a:ext cx="6122926" cy="629989"/>
      </dsp:txXfrm>
    </dsp:sp>
    <dsp:sp modelId="{F3509063-C340-4A7A-BEA8-E4258D69E424}">
      <dsp:nvSpPr>
        <dsp:cNvPr id="0" name=""/>
        <dsp:cNvSpPr/>
      </dsp:nvSpPr>
      <dsp:spPr>
        <a:xfrm>
          <a:off x="691364" y="3666792"/>
          <a:ext cx="2080587" cy="87268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pl-PL" sz="2100" b="1" kern="12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Management</a:t>
          </a:r>
          <a:endParaRPr lang="pl-PL" sz="2100" kern="1200" dirty="0"/>
        </a:p>
        <a:p>
          <a:pPr lvl="0" algn="ctr" defTabSz="933450">
            <a:lnSpc>
              <a:spcPct val="90000"/>
            </a:lnSpc>
            <a:spcBef>
              <a:spcPct val="0"/>
            </a:spcBef>
            <a:spcAft>
              <a:spcPct val="35000"/>
            </a:spcAft>
          </a:pPr>
          <a:r>
            <a:rPr lang="pl-PL" sz="2100" kern="1200" dirty="0"/>
            <a:t>(Zarządzanie)</a:t>
          </a:r>
        </a:p>
      </dsp:txBody>
      <dsp:txXfrm>
        <a:off x="733965" y="3709393"/>
        <a:ext cx="1995385" cy="787486"/>
      </dsp:txXfrm>
    </dsp:sp>
    <dsp:sp modelId="{7F26FE5F-BDF1-4669-A899-39986FFE6B6E}">
      <dsp:nvSpPr>
        <dsp:cNvPr id="0" name=""/>
        <dsp:cNvSpPr/>
      </dsp:nvSpPr>
      <dsp:spPr>
        <a:xfrm rot="5400000">
          <a:off x="5501380" y="1940956"/>
          <a:ext cx="698151" cy="615700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solidFill>
                <a:schemeClr val="tx1"/>
              </a:solidFill>
            </a:rPr>
            <a:t>W jaki sposób będą mierzone rezultaty działań informacyjno-promocyjnych?</a:t>
          </a:r>
        </a:p>
      </dsp:txBody>
      <dsp:txXfrm rot="-5400000">
        <a:off x="2771953" y="4704465"/>
        <a:ext cx="6122926" cy="629989"/>
      </dsp:txXfrm>
    </dsp:sp>
    <dsp:sp modelId="{E6AE8DA0-3295-4333-A987-AD12F5C05BE0}">
      <dsp:nvSpPr>
        <dsp:cNvPr id="0" name=""/>
        <dsp:cNvSpPr/>
      </dsp:nvSpPr>
      <dsp:spPr>
        <a:xfrm>
          <a:off x="691364" y="4583116"/>
          <a:ext cx="2080587" cy="87268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pl-PL" sz="2100" b="1" kern="1200" cap="none"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Measurement</a:t>
          </a:r>
          <a:endParaRPr lang="pl-PL" sz="2100" kern="1200" dirty="0"/>
        </a:p>
        <a:p>
          <a:pPr lvl="0" algn="ctr" defTabSz="933450">
            <a:lnSpc>
              <a:spcPct val="90000"/>
            </a:lnSpc>
            <a:spcBef>
              <a:spcPct val="0"/>
            </a:spcBef>
            <a:spcAft>
              <a:spcPct val="35000"/>
            </a:spcAft>
          </a:pPr>
          <a:r>
            <a:rPr lang="pl-PL" sz="2100" kern="1200" dirty="0"/>
            <a:t>(Pomiar)</a:t>
          </a:r>
        </a:p>
      </dsp:txBody>
      <dsp:txXfrm>
        <a:off x="733965" y="4625717"/>
        <a:ext cx="1995385" cy="787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BAC68-1756-4853-AEE8-21C11AA80D70}">
      <dsp:nvSpPr>
        <dsp:cNvPr id="0" name=""/>
        <dsp:cNvSpPr/>
      </dsp:nvSpPr>
      <dsp:spPr>
        <a:xfrm>
          <a:off x="3185524" y="3972170"/>
          <a:ext cx="2314832" cy="231483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pl-PL" sz="4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Projekt</a:t>
          </a:r>
        </a:p>
      </dsp:txBody>
      <dsp:txXfrm>
        <a:off x="3524523" y="4311169"/>
        <a:ext cx="1636834" cy="1636834"/>
      </dsp:txXfrm>
    </dsp:sp>
    <dsp:sp modelId="{37174B3F-C644-4B46-AB0F-074AC21E8EAE}">
      <dsp:nvSpPr>
        <dsp:cNvPr id="0" name=""/>
        <dsp:cNvSpPr/>
      </dsp:nvSpPr>
      <dsp:spPr>
        <a:xfrm rot="10799893">
          <a:off x="833530" y="4799797"/>
          <a:ext cx="2222633" cy="65972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67397C-7457-4F91-8306-003A508D34C8}">
      <dsp:nvSpPr>
        <dsp:cNvPr id="0" name=""/>
        <dsp:cNvSpPr/>
      </dsp:nvSpPr>
      <dsp:spPr>
        <a:xfrm>
          <a:off x="23339" y="4481542"/>
          <a:ext cx="1620382" cy="12963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l-PL" sz="1800" b="1" kern="1200" dirty="0">
              <a:solidFill>
                <a:schemeClr val="bg1"/>
              </a:solidFill>
              <a:latin typeface="Arial Narrow" pitchFamily="34" charset="0"/>
            </a:rPr>
            <a:t>potencjalni uczestnicy</a:t>
          </a:r>
        </a:p>
      </dsp:txBody>
      <dsp:txXfrm>
        <a:off x="61307" y="4519510"/>
        <a:ext cx="1544446" cy="1220370"/>
      </dsp:txXfrm>
    </dsp:sp>
    <dsp:sp modelId="{375461A4-BD73-4401-88EC-4C41CC97604B}">
      <dsp:nvSpPr>
        <dsp:cNvPr id="0" name=""/>
        <dsp:cNvSpPr/>
      </dsp:nvSpPr>
      <dsp:spPr>
        <a:xfrm rot="12959917">
          <a:off x="1291617" y="3390250"/>
          <a:ext cx="2222501" cy="65972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7004A9-2527-4B1C-9480-7A064FAB1355}">
      <dsp:nvSpPr>
        <dsp:cNvPr id="0" name=""/>
        <dsp:cNvSpPr/>
      </dsp:nvSpPr>
      <dsp:spPr>
        <a:xfrm>
          <a:off x="454577" y="2211267"/>
          <a:ext cx="2098508" cy="171138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l-PL" sz="1800" b="1" kern="1200" dirty="0">
              <a:solidFill>
                <a:schemeClr val="bg1"/>
              </a:solidFill>
              <a:latin typeface="Arial Narrow" pitchFamily="34" charset="0"/>
            </a:rPr>
            <a:t>instytucje i organizacje statutowo działające w obszarze realizacji projektu</a:t>
          </a:r>
        </a:p>
      </dsp:txBody>
      <dsp:txXfrm>
        <a:off x="504702" y="2261392"/>
        <a:ext cx="1998258" cy="1611133"/>
      </dsp:txXfrm>
    </dsp:sp>
    <dsp:sp modelId="{2D975C0A-C88C-4BC6-BCF2-D856B8EE54FC}">
      <dsp:nvSpPr>
        <dsp:cNvPr id="0" name=""/>
        <dsp:cNvSpPr/>
      </dsp:nvSpPr>
      <dsp:spPr>
        <a:xfrm rot="15253562">
          <a:off x="2610403" y="2517230"/>
          <a:ext cx="2175552" cy="65972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28BF45-0CF3-42E8-97C9-88241254511E}">
      <dsp:nvSpPr>
        <dsp:cNvPr id="0" name=""/>
        <dsp:cNvSpPr/>
      </dsp:nvSpPr>
      <dsp:spPr>
        <a:xfrm>
          <a:off x="2592284" y="1152128"/>
          <a:ext cx="1620382" cy="12963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l-PL" sz="1800" b="1" kern="1200" dirty="0">
              <a:solidFill>
                <a:schemeClr val="bg1"/>
              </a:solidFill>
              <a:latin typeface="Arial Narrow" pitchFamily="34" charset="0"/>
            </a:rPr>
            <a:t>samorząd gminny i powiatowy wraz ze swoimi instytucjami </a:t>
          </a:r>
        </a:p>
      </dsp:txBody>
      <dsp:txXfrm>
        <a:off x="2630252" y="1190096"/>
        <a:ext cx="1544446" cy="1220370"/>
      </dsp:txXfrm>
    </dsp:sp>
    <dsp:sp modelId="{85D2A83C-C6E2-497E-B4B9-FCB314D71838}">
      <dsp:nvSpPr>
        <dsp:cNvPr id="0" name=""/>
        <dsp:cNvSpPr/>
      </dsp:nvSpPr>
      <dsp:spPr>
        <a:xfrm rot="17280082">
          <a:off x="3972755" y="2519061"/>
          <a:ext cx="2222553" cy="65972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AA52F6-F85B-4C64-A221-732F420B563B}">
      <dsp:nvSpPr>
        <dsp:cNvPr id="0" name=""/>
        <dsp:cNvSpPr/>
      </dsp:nvSpPr>
      <dsp:spPr>
        <a:xfrm>
          <a:off x="4617270" y="1143893"/>
          <a:ext cx="1620382" cy="12963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l-PL" sz="1800" b="1" kern="1200" dirty="0">
              <a:solidFill>
                <a:schemeClr val="bg1"/>
              </a:solidFill>
              <a:latin typeface="Arial Narrow" pitchFamily="34" charset="0"/>
            </a:rPr>
            <a:t>pozostali mieszkańcy nie objęci projektem</a:t>
          </a:r>
        </a:p>
      </dsp:txBody>
      <dsp:txXfrm>
        <a:off x="4655238" y="1181861"/>
        <a:ext cx="1544446" cy="1220370"/>
      </dsp:txXfrm>
    </dsp:sp>
    <dsp:sp modelId="{B958CCF6-4FE4-4BC1-B0FA-4AA51D28C6CC}">
      <dsp:nvSpPr>
        <dsp:cNvPr id="0" name=""/>
        <dsp:cNvSpPr/>
      </dsp:nvSpPr>
      <dsp:spPr>
        <a:xfrm rot="19440093">
          <a:off x="5171764" y="3390250"/>
          <a:ext cx="2222517" cy="65972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B67AE6-36A1-450B-83AC-45B724329F72}">
      <dsp:nvSpPr>
        <dsp:cNvPr id="0" name=""/>
        <dsp:cNvSpPr/>
      </dsp:nvSpPr>
      <dsp:spPr>
        <a:xfrm>
          <a:off x="6371877" y="2418803"/>
          <a:ext cx="1620382" cy="12963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l-PL" sz="1800" b="1" kern="1200" dirty="0">
              <a:solidFill>
                <a:schemeClr val="bg1"/>
              </a:solidFill>
              <a:latin typeface="Arial Narrow" pitchFamily="34" charset="0"/>
            </a:rPr>
            <a:t>media</a:t>
          </a:r>
        </a:p>
      </dsp:txBody>
      <dsp:txXfrm>
        <a:off x="6409845" y="2456771"/>
        <a:ext cx="1544446" cy="1220370"/>
      </dsp:txXfrm>
    </dsp:sp>
    <dsp:sp modelId="{46B3FE04-882A-4284-8689-265307D0792F}">
      <dsp:nvSpPr>
        <dsp:cNvPr id="0" name=""/>
        <dsp:cNvSpPr/>
      </dsp:nvSpPr>
      <dsp:spPr>
        <a:xfrm rot="108">
          <a:off x="5628529" y="4799797"/>
          <a:ext cx="2202239" cy="65972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CA04D5-D857-4F6B-8CDD-A7517904C751}">
      <dsp:nvSpPr>
        <dsp:cNvPr id="0" name=""/>
        <dsp:cNvSpPr/>
      </dsp:nvSpPr>
      <dsp:spPr>
        <a:xfrm>
          <a:off x="7020577" y="4481542"/>
          <a:ext cx="1620382" cy="12963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l-PL" sz="1800" b="1" kern="1200" dirty="0">
              <a:solidFill>
                <a:schemeClr val="bg1"/>
              </a:solidFill>
              <a:latin typeface="Arial Narrow" pitchFamily="34" charset="0"/>
            </a:rPr>
            <a:t>lokalni liderzy opinii </a:t>
          </a:r>
        </a:p>
      </dsp:txBody>
      <dsp:txXfrm>
        <a:off x="7058545" y="4519510"/>
        <a:ext cx="1544446" cy="12203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52A9C9-4F03-4DC4-AE98-97ED44401EC8}" type="datetimeFigureOut">
              <a:rPr lang="pl-PL" smtClean="0"/>
              <a:t>15.10.2019</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0CAD5E-B2B4-4C96-A27C-DF1D7E7DAC6D}"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l.wikipedia.org/wiki/J%C4%99zyk_grecki"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pl.wikipedia.org/wiki/Fizjologia" TargetMode="External"/><Relationship Id="rId5" Type="http://schemas.openxmlformats.org/officeDocument/2006/relationships/hyperlink" Target="http://pl.wikipedia.org/wiki/Anatomia" TargetMode="External"/><Relationship Id="rId4" Type="http://schemas.openxmlformats.org/officeDocument/2006/relationships/hyperlink" Target="http://pl.wikipedia.org/wiki/Gatunek_(biologi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pl.wikipedia.org/wiki/Kwartyl"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pl.wikipedia.org/wiki/Statystyk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l.wikipedia.org/wiki/Gaszerbrum_I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i="0" kern="1200" dirty="0">
                <a:solidFill>
                  <a:schemeClr val="tx1"/>
                </a:solidFill>
                <a:effectLst/>
                <a:latin typeface="+mn-lt"/>
                <a:ea typeface="+mn-ea"/>
                <a:cs typeface="+mn-cs"/>
              </a:rPr>
              <a:t>Dymorfizm</a:t>
            </a:r>
            <a:r>
              <a:rPr lang="pl-PL" sz="1200" b="0" i="0" kern="1200" dirty="0">
                <a:solidFill>
                  <a:schemeClr val="tx1"/>
                </a:solidFill>
                <a:effectLst/>
                <a:latin typeface="+mn-lt"/>
                <a:ea typeface="+mn-ea"/>
                <a:cs typeface="+mn-cs"/>
              </a:rPr>
              <a:t> (</a:t>
            </a:r>
            <a:r>
              <a:rPr lang="pl-PL" sz="1200" b="0" i="0" u="none" strike="noStrike" kern="1200" dirty="0">
                <a:solidFill>
                  <a:schemeClr val="tx1"/>
                </a:solidFill>
                <a:effectLst/>
                <a:latin typeface="+mn-lt"/>
                <a:ea typeface="+mn-ea"/>
                <a:cs typeface="+mn-cs"/>
                <a:hlinkClick r:id="rId3" tooltip="Język grecki"/>
              </a:rPr>
              <a:t>gr.</a:t>
            </a:r>
            <a:r>
              <a:rPr lang="pl-PL" sz="1200" b="0" i="0" kern="1200" dirty="0">
                <a:solidFill>
                  <a:schemeClr val="tx1"/>
                </a:solidFill>
                <a:effectLst/>
                <a:latin typeface="+mn-lt"/>
                <a:ea typeface="+mn-ea"/>
                <a:cs typeface="+mn-cs"/>
              </a:rPr>
              <a:t> </a:t>
            </a:r>
            <a:r>
              <a:rPr lang="pl-PL" sz="1200" b="0" i="1" kern="1200" dirty="0" err="1">
                <a:solidFill>
                  <a:schemeClr val="tx1"/>
                </a:solidFill>
                <a:effectLst/>
                <a:latin typeface="+mn-lt"/>
                <a:ea typeface="+mn-ea"/>
                <a:cs typeface="+mn-cs"/>
              </a:rPr>
              <a:t>dimorphos</a:t>
            </a:r>
            <a:r>
              <a:rPr lang="pl-PL" sz="1200" b="0" i="0" kern="1200" dirty="0">
                <a:solidFill>
                  <a:schemeClr val="tx1"/>
                </a:solidFill>
                <a:effectLst/>
                <a:latin typeface="+mn-lt"/>
                <a:ea typeface="+mn-ea"/>
                <a:cs typeface="+mn-cs"/>
              </a:rPr>
              <a:t>: dwupostaciowy) – występowanie w obrębie jednego </a:t>
            </a:r>
            <a:r>
              <a:rPr lang="pl-PL" sz="1200" b="0" i="0" u="none" strike="noStrike" kern="1200" dirty="0">
                <a:solidFill>
                  <a:schemeClr val="tx1"/>
                </a:solidFill>
                <a:effectLst/>
                <a:latin typeface="+mn-lt"/>
                <a:ea typeface="+mn-ea"/>
                <a:cs typeface="+mn-cs"/>
                <a:hlinkClick r:id="rId4" tooltip="Gatunek (biologia)"/>
              </a:rPr>
              <a:t>gatunku</a:t>
            </a:r>
            <a:r>
              <a:rPr lang="pl-PL" sz="1200" b="0" i="0" kern="1200" dirty="0">
                <a:solidFill>
                  <a:schemeClr val="tx1"/>
                </a:solidFill>
                <a:effectLst/>
                <a:latin typeface="+mn-lt"/>
                <a:ea typeface="+mn-ea"/>
                <a:cs typeface="+mn-cs"/>
              </a:rPr>
              <a:t> zwierząt lub roślin dwóch różnych form, odmiennych pod względem </a:t>
            </a:r>
            <a:r>
              <a:rPr lang="pl-PL" sz="1200" b="0" i="0" kern="1200" dirty="0" err="1">
                <a:solidFill>
                  <a:schemeClr val="tx1"/>
                </a:solidFill>
                <a:effectLst/>
                <a:latin typeface="+mn-lt"/>
                <a:ea typeface="+mn-ea"/>
                <a:cs typeface="+mn-cs"/>
              </a:rPr>
              <a:t>wyglądu,</a:t>
            </a:r>
            <a:r>
              <a:rPr lang="pl-PL" sz="1200" b="0" i="0" u="none" strike="noStrike" kern="1200" dirty="0" err="1">
                <a:solidFill>
                  <a:schemeClr val="tx1"/>
                </a:solidFill>
                <a:effectLst/>
                <a:latin typeface="+mn-lt"/>
                <a:ea typeface="+mn-ea"/>
                <a:cs typeface="+mn-cs"/>
                <a:hlinkClick r:id="rId5" tooltip="Anatomia"/>
              </a:rPr>
              <a:t>budowy</a:t>
            </a:r>
            <a:r>
              <a:rPr lang="pl-PL" sz="1200" b="0" i="0" kern="1200" dirty="0">
                <a:solidFill>
                  <a:schemeClr val="tx1"/>
                </a:solidFill>
                <a:effectLst/>
                <a:latin typeface="+mn-lt"/>
                <a:ea typeface="+mn-ea"/>
                <a:cs typeface="+mn-cs"/>
              </a:rPr>
              <a:t> i </a:t>
            </a:r>
            <a:r>
              <a:rPr lang="pl-PL" sz="1200" b="0" i="0" u="none" strike="noStrike" kern="1200" dirty="0">
                <a:solidFill>
                  <a:schemeClr val="tx1"/>
                </a:solidFill>
                <a:effectLst/>
                <a:latin typeface="+mn-lt"/>
                <a:ea typeface="+mn-ea"/>
                <a:cs typeface="+mn-cs"/>
                <a:hlinkClick r:id="rId6" tooltip="Fizjologia"/>
              </a:rPr>
              <a:t>fizjologii</a:t>
            </a:r>
            <a:r>
              <a:rPr lang="pl-PL" sz="1200" b="0" i="0" kern="1200" dirty="0">
                <a:solidFill>
                  <a:schemeClr val="tx1"/>
                </a:solidFill>
                <a:effectLst/>
                <a:latin typeface="+mn-lt"/>
                <a:ea typeface="+mn-ea"/>
                <a:cs typeface="+mn-cs"/>
              </a:rPr>
              <a:t>.</a:t>
            </a:r>
            <a:endParaRPr lang="pl-PL" dirty="0"/>
          </a:p>
        </p:txBody>
      </p:sp>
      <p:sp>
        <p:nvSpPr>
          <p:cNvPr id="4" name="Symbol zastępczy numeru slajdu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4201809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D78FC6-CE17-4259-A63C-DDFC12E048FC}" type="slidenum">
              <a:rPr lang="en-US" smtClean="0"/>
              <a:pPr/>
              <a:t>38</a:t>
            </a:fld>
            <a:endParaRPr lang="en-US"/>
          </a:p>
        </p:txBody>
      </p:sp>
    </p:spTree>
    <p:extLst>
      <p:ext uri="{BB962C8B-B14F-4D97-AF65-F5344CB8AC3E}">
        <p14:creationId xmlns:p14="http://schemas.microsoft.com/office/powerpoint/2010/main" val="3870660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D78FC6-CE17-4259-A63C-DDFC12E048FC}" type="slidenum">
              <a:rPr lang="en-US" smtClean="0"/>
              <a:pPr/>
              <a:t>39</a:t>
            </a:fld>
            <a:endParaRPr lang="en-US"/>
          </a:p>
        </p:txBody>
      </p:sp>
    </p:spTree>
    <p:extLst>
      <p:ext uri="{BB962C8B-B14F-4D97-AF65-F5344CB8AC3E}">
        <p14:creationId xmlns:p14="http://schemas.microsoft.com/office/powerpoint/2010/main" val="3870660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D78FC6-CE17-4259-A63C-DDFC12E048FC}" type="slidenum">
              <a:rPr lang="en-US" smtClean="0"/>
              <a:pPr/>
              <a:t>40</a:t>
            </a:fld>
            <a:endParaRPr lang="en-US"/>
          </a:p>
        </p:txBody>
      </p:sp>
    </p:spTree>
    <p:extLst>
      <p:ext uri="{BB962C8B-B14F-4D97-AF65-F5344CB8AC3E}">
        <p14:creationId xmlns:p14="http://schemas.microsoft.com/office/powerpoint/2010/main" val="3870660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D78FC6-CE17-4259-A63C-DDFC12E048FC}" type="slidenum">
              <a:rPr lang="en-US" smtClean="0"/>
              <a:pPr/>
              <a:t>41</a:t>
            </a:fld>
            <a:endParaRPr lang="en-US"/>
          </a:p>
        </p:txBody>
      </p:sp>
    </p:spTree>
    <p:extLst>
      <p:ext uri="{BB962C8B-B14F-4D97-AF65-F5344CB8AC3E}">
        <p14:creationId xmlns:p14="http://schemas.microsoft.com/office/powerpoint/2010/main" val="3870660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i="0" kern="1200" dirty="0">
                <a:solidFill>
                  <a:schemeClr val="tx1"/>
                </a:solidFill>
                <a:effectLst/>
                <a:latin typeface="+mn-lt"/>
                <a:ea typeface="+mn-ea"/>
                <a:cs typeface="+mn-cs"/>
              </a:rPr>
              <a:t>Mediana</a:t>
            </a:r>
            <a:r>
              <a:rPr lang="pl-PL" sz="1200" b="0" i="0" kern="1200" dirty="0">
                <a:solidFill>
                  <a:schemeClr val="tx1"/>
                </a:solidFill>
                <a:effectLst/>
                <a:latin typeface="+mn-lt"/>
                <a:ea typeface="+mn-ea"/>
                <a:cs typeface="+mn-cs"/>
              </a:rPr>
              <a:t> (zwana też </a:t>
            </a:r>
            <a:r>
              <a:rPr lang="pl-PL" sz="1200" b="1" i="0" kern="1200" dirty="0">
                <a:solidFill>
                  <a:schemeClr val="tx1"/>
                </a:solidFill>
                <a:effectLst/>
                <a:latin typeface="+mn-lt"/>
                <a:ea typeface="+mn-ea"/>
                <a:cs typeface="+mn-cs"/>
              </a:rPr>
              <a:t>wartością środkową</a:t>
            </a:r>
            <a:r>
              <a:rPr lang="pl-PL" sz="1200" b="0" i="0" kern="1200" dirty="0">
                <a:solidFill>
                  <a:schemeClr val="tx1"/>
                </a:solidFill>
                <a:effectLst/>
                <a:latin typeface="+mn-lt"/>
                <a:ea typeface="+mn-ea"/>
                <a:cs typeface="+mn-cs"/>
              </a:rPr>
              <a:t>, </a:t>
            </a:r>
            <a:r>
              <a:rPr lang="pl-PL" sz="1200" b="1" i="0" kern="1200" dirty="0">
                <a:solidFill>
                  <a:schemeClr val="tx1"/>
                </a:solidFill>
                <a:effectLst/>
                <a:latin typeface="+mn-lt"/>
                <a:ea typeface="+mn-ea"/>
                <a:cs typeface="+mn-cs"/>
              </a:rPr>
              <a:t>wartością przeciętną</a:t>
            </a:r>
            <a:r>
              <a:rPr lang="pl-PL" sz="1200" b="0" i="0" kern="1200" dirty="0">
                <a:solidFill>
                  <a:schemeClr val="tx1"/>
                </a:solidFill>
                <a:effectLst/>
                <a:latin typeface="+mn-lt"/>
                <a:ea typeface="+mn-ea"/>
                <a:cs typeface="+mn-cs"/>
              </a:rPr>
              <a:t> lub </a:t>
            </a:r>
            <a:r>
              <a:rPr lang="pl-PL" sz="1200" b="1" i="0" kern="1200" dirty="0">
                <a:solidFill>
                  <a:schemeClr val="tx1"/>
                </a:solidFill>
                <a:effectLst/>
                <a:latin typeface="+mn-lt"/>
                <a:ea typeface="+mn-ea"/>
                <a:cs typeface="+mn-cs"/>
              </a:rPr>
              <a:t>drugim </a:t>
            </a:r>
            <a:r>
              <a:rPr lang="pl-PL" sz="1200" b="1" i="0" u="none" strike="noStrike" kern="1200" dirty="0" err="1">
                <a:solidFill>
                  <a:schemeClr val="tx1"/>
                </a:solidFill>
                <a:effectLst/>
                <a:latin typeface="+mn-lt"/>
                <a:ea typeface="+mn-ea"/>
                <a:cs typeface="+mn-cs"/>
                <a:hlinkClick r:id="rId3" tooltip="Kwartyl"/>
              </a:rPr>
              <a:t>kwartylem</a:t>
            </a:r>
            <a:r>
              <a:rPr lang="pl-PL" sz="1200" b="0" i="0" kern="1200" dirty="0">
                <a:solidFill>
                  <a:schemeClr val="tx1"/>
                </a:solidFill>
                <a:effectLst/>
                <a:latin typeface="+mn-lt"/>
                <a:ea typeface="+mn-ea"/>
                <a:cs typeface="+mn-cs"/>
              </a:rPr>
              <a:t>) – w </a:t>
            </a:r>
            <a:r>
              <a:rPr lang="pl-PL" sz="1200" b="0" i="0" u="none" strike="noStrike" kern="1200" dirty="0">
                <a:solidFill>
                  <a:schemeClr val="tx1"/>
                </a:solidFill>
                <a:effectLst/>
                <a:latin typeface="+mn-lt"/>
                <a:ea typeface="+mn-ea"/>
                <a:cs typeface="+mn-cs"/>
                <a:hlinkClick r:id="rId4" tooltip="Statystyka"/>
              </a:rPr>
              <a:t>statystyce</a:t>
            </a:r>
            <a:r>
              <a:rPr lang="pl-PL" sz="1200" b="0" i="0" kern="1200" dirty="0">
                <a:solidFill>
                  <a:schemeClr val="tx1"/>
                </a:solidFill>
                <a:effectLst/>
                <a:latin typeface="+mn-lt"/>
                <a:ea typeface="+mn-ea"/>
                <a:cs typeface="+mn-cs"/>
              </a:rPr>
              <a:t> wartość cechy w szeregu uporządkowanym, powyżej i poniżej której znajduje się jednakowa liczba obserwacji. </a:t>
            </a:r>
            <a:endParaRPr lang="pl-PL" dirty="0"/>
          </a:p>
        </p:txBody>
      </p:sp>
      <p:sp>
        <p:nvSpPr>
          <p:cNvPr id="4" name="Symbol zastępczy numeru slajdu 3"/>
          <p:cNvSpPr>
            <a:spLocks noGrp="1"/>
          </p:cNvSpPr>
          <p:nvPr>
            <p:ph type="sldNum" sz="quarter" idx="10"/>
          </p:nvPr>
        </p:nvSpPr>
        <p:spPr/>
        <p:txBody>
          <a:bodyPr/>
          <a:lstStyle/>
          <a:p>
            <a:fld id="{A5D78FC6-CE17-4259-A63C-DDFC12E048FC}" type="slidenum">
              <a:rPr lang="en-US" smtClean="0"/>
              <a:pPr/>
              <a:t>42</a:t>
            </a:fld>
            <a:endParaRPr lang="en-US"/>
          </a:p>
        </p:txBody>
      </p:sp>
    </p:spTree>
    <p:extLst>
      <p:ext uri="{BB962C8B-B14F-4D97-AF65-F5344CB8AC3E}">
        <p14:creationId xmlns:p14="http://schemas.microsoft.com/office/powerpoint/2010/main" val="3870660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https://businessinsider.com.pl/rozwoj-osobisty/kariera/przedsiebiorczosc-kobiet-w-polsce-raport/mmegd6d</a:t>
            </a:r>
          </a:p>
        </p:txBody>
      </p:sp>
      <p:sp>
        <p:nvSpPr>
          <p:cNvPr id="4" name="Slide Number Placeholder 3"/>
          <p:cNvSpPr>
            <a:spLocks noGrp="1"/>
          </p:cNvSpPr>
          <p:nvPr>
            <p:ph type="sldNum" sz="quarter" idx="10"/>
          </p:nvPr>
        </p:nvSpPr>
        <p:spPr/>
        <p:txBody>
          <a:bodyPr/>
          <a:lstStyle/>
          <a:p>
            <a:fld id="{2F0CAD5E-B2B4-4C96-A27C-DF1D7E7DAC6D}" type="slidenum">
              <a:rPr lang="pl-PL" smtClean="0"/>
              <a:t>106</a:t>
            </a:fld>
            <a:endParaRPr lang="pl-PL"/>
          </a:p>
        </p:txBody>
      </p:sp>
    </p:spTree>
    <p:extLst>
      <p:ext uri="{BB962C8B-B14F-4D97-AF65-F5344CB8AC3E}">
        <p14:creationId xmlns:p14="http://schemas.microsoft.com/office/powerpoint/2010/main" val="1363435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Slajd 134</a:t>
            </a:r>
            <a:r>
              <a:rPr lang="pl-PL" baseline="0" dirty="0"/>
              <a:t> z dnia 1 szkolenia.</a:t>
            </a:r>
            <a:endParaRPr lang="pl-PL" dirty="0"/>
          </a:p>
        </p:txBody>
      </p:sp>
      <p:sp>
        <p:nvSpPr>
          <p:cNvPr id="4" name="Symbol zastępczy numeru slajdu 3"/>
          <p:cNvSpPr>
            <a:spLocks noGrp="1"/>
          </p:cNvSpPr>
          <p:nvPr>
            <p:ph type="sldNum" sz="quarter" idx="10"/>
          </p:nvPr>
        </p:nvSpPr>
        <p:spPr/>
        <p:txBody>
          <a:bodyPr/>
          <a:lstStyle/>
          <a:p>
            <a:fld id="{B72EB1E9-AA0C-4D0C-BF70-6AC05F6C9452}" type="slidenum">
              <a:rPr lang="pl-PL" smtClean="0"/>
              <a:pPr/>
              <a:t>107</a:t>
            </a:fld>
            <a:endParaRPr lang="pl-PL"/>
          </a:p>
        </p:txBody>
      </p:sp>
    </p:spTree>
    <p:extLst>
      <p:ext uri="{BB962C8B-B14F-4D97-AF65-F5344CB8AC3E}">
        <p14:creationId xmlns:p14="http://schemas.microsoft.com/office/powerpoint/2010/main" val="3963575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https://www.funduszeeuropejskie.gov.pl/media/54999/Zalacznik_nr_1_do_Wytycznych_w_zakresie_rownosci_zatwiedzone_050418.pdf</a:t>
            </a:r>
          </a:p>
        </p:txBody>
      </p:sp>
      <p:sp>
        <p:nvSpPr>
          <p:cNvPr id="4" name="Slide Number Placeholder 3"/>
          <p:cNvSpPr>
            <a:spLocks noGrp="1"/>
          </p:cNvSpPr>
          <p:nvPr>
            <p:ph type="sldNum" sz="quarter" idx="10"/>
          </p:nvPr>
        </p:nvSpPr>
        <p:spPr/>
        <p:txBody>
          <a:bodyPr/>
          <a:lstStyle/>
          <a:p>
            <a:fld id="{2F0CAD5E-B2B4-4C96-A27C-DF1D7E7DAC6D}" type="slidenum">
              <a:rPr lang="pl-PL" smtClean="0"/>
              <a:t>114</a:t>
            </a:fld>
            <a:endParaRPr lang="pl-PL"/>
          </a:p>
        </p:txBody>
      </p:sp>
    </p:spTree>
    <p:extLst>
      <p:ext uri="{BB962C8B-B14F-4D97-AF65-F5344CB8AC3E}">
        <p14:creationId xmlns:p14="http://schemas.microsoft.com/office/powerpoint/2010/main" val="1090038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https://www.funduszeeuropejskie.gov.pl/media/54999/Zalacznik_nr_1_do_Wytycznych_w_zakresie_rownosci_zatwiedzone_050418.pdf</a:t>
            </a:r>
          </a:p>
        </p:txBody>
      </p:sp>
      <p:sp>
        <p:nvSpPr>
          <p:cNvPr id="4" name="Slide Number Placeholder 3"/>
          <p:cNvSpPr>
            <a:spLocks noGrp="1"/>
          </p:cNvSpPr>
          <p:nvPr>
            <p:ph type="sldNum" sz="quarter" idx="10"/>
          </p:nvPr>
        </p:nvSpPr>
        <p:spPr/>
        <p:txBody>
          <a:bodyPr/>
          <a:lstStyle/>
          <a:p>
            <a:fld id="{2F0CAD5E-B2B4-4C96-A27C-DF1D7E7DAC6D}" type="slidenum">
              <a:rPr lang="pl-PL" smtClean="0"/>
              <a:t>116</a:t>
            </a:fld>
            <a:endParaRPr lang="pl-PL"/>
          </a:p>
        </p:txBody>
      </p:sp>
    </p:spTree>
    <p:extLst>
      <p:ext uri="{BB962C8B-B14F-4D97-AF65-F5344CB8AC3E}">
        <p14:creationId xmlns:p14="http://schemas.microsoft.com/office/powerpoint/2010/main" val="43014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https://www.kongreskobiet.pl/pl-PL/news/show/raport_-_watchdog_kongresu_kobiet</a:t>
            </a:r>
            <a:br>
              <a:rPr lang="pl-PL" dirty="0"/>
            </a:br>
            <a:r>
              <a:rPr lang="pl-PL" dirty="0"/>
              <a:t>http://www.biblioteka.wse.edu.pl/wse/userfiles/file/publikacje_pdf/RPZ_w_aspekcie_polskiego_rynku_pracy.pdf</a:t>
            </a:r>
          </a:p>
          <a:p>
            <a:r>
              <a:rPr lang="pl-PL" dirty="0"/>
              <a:t>https://rownosc.info/media/uploads/monitorowanie_rownosci_w_miejscu_pracy.pdf</a:t>
            </a:r>
          </a:p>
          <a:p>
            <a:r>
              <a:rPr lang="pl-PL" dirty="0"/>
              <a:t>https://rownosc.info/media/uploads/biblioteka/badania/rola_kobiet_innowacja_tekst.pdf</a:t>
            </a:r>
          </a:p>
          <a:p>
            <a:endParaRPr lang="pl-PL" dirty="0"/>
          </a:p>
        </p:txBody>
      </p:sp>
      <p:sp>
        <p:nvSpPr>
          <p:cNvPr id="4" name="Slide Number Placeholder 3"/>
          <p:cNvSpPr>
            <a:spLocks noGrp="1"/>
          </p:cNvSpPr>
          <p:nvPr>
            <p:ph type="sldNum" sz="quarter" idx="10"/>
          </p:nvPr>
        </p:nvSpPr>
        <p:spPr/>
        <p:txBody>
          <a:bodyPr/>
          <a:lstStyle/>
          <a:p>
            <a:fld id="{2F0CAD5E-B2B4-4C96-A27C-DF1D7E7DAC6D}" type="slidenum">
              <a:rPr lang="pl-PL" smtClean="0"/>
              <a:t>164</a:t>
            </a:fld>
            <a:endParaRPr lang="pl-PL"/>
          </a:p>
        </p:txBody>
      </p:sp>
    </p:spTree>
    <p:extLst>
      <p:ext uri="{BB962C8B-B14F-4D97-AF65-F5344CB8AC3E}">
        <p14:creationId xmlns:p14="http://schemas.microsoft.com/office/powerpoint/2010/main" val="216559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0" i="0" kern="1200" dirty="0">
                <a:solidFill>
                  <a:schemeClr val="tx1"/>
                </a:solidFill>
                <a:effectLst/>
                <a:latin typeface="+mn-lt"/>
                <a:ea typeface="+mn-ea"/>
                <a:cs typeface="+mn-cs"/>
              </a:rPr>
              <a:t>Wanda Rutkiewicz</a:t>
            </a:r>
            <a:r>
              <a:rPr lang="pl-PL" sz="1200" b="0" i="0" kern="1200" baseline="0" dirty="0">
                <a:solidFill>
                  <a:schemeClr val="tx1"/>
                </a:solidFill>
                <a:effectLst/>
                <a:latin typeface="+mn-lt"/>
                <a:ea typeface="+mn-ea"/>
                <a:cs typeface="+mn-cs"/>
              </a:rPr>
              <a:t> </a:t>
            </a:r>
            <a:r>
              <a:rPr lang="pl-PL" sz="1200" b="0" i="0" kern="1200" dirty="0">
                <a:solidFill>
                  <a:schemeClr val="tx1"/>
                </a:solidFill>
                <a:effectLst/>
                <a:latin typeface="+mn-lt"/>
                <a:ea typeface="+mn-ea"/>
                <a:cs typeface="+mn-cs"/>
              </a:rPr>
              <a:t>–</a:t>
            </a:r>
            <a:r>
              <a:rPr lang="pl-PL" sz="1200" b="0" i="0" kern="1200" baseline="0" dirty="0">
                <a:solidFill>
                  <a:schemeClr val="tx1"/>
                </a:solidFill>
                <a:effectLst/>
                <a:latin typeface="+mn-lt"/>
                <a:ea typeface="+mn-ea"/>
                <a:cs typeface="+mn-cs"/>
              </a:rPr>
              <a:t> </a:t>
            </a:r>
            <a:r>
              <a:rPr lang="pl-PL" sz="1200" b="0" i="0" kern="1200" dirty="0">
                <a:solidFill>
                  <a:schemeClr val="tx1"/>
                </a:solidFill>
                <a:effectLst/>
                <a:latin typeface="+mn-lt"/>
                <a:ea typeface="+mn-ea"/>
                <a:cs typeface="+mn-cs"/>
              </a:rPr>
              <a:t>12 sierpnia 1975 – zespół kobiecy osiągnął </a:t>
            </a:r>
            <a:r>
              <a:rPr lang="pl-PL" sz="1200" b="0" i="0" u="none" strike="noStrike" kern="1200" dirty="0">
                <a:solidFill>
                  <a:schemeClr val="tx1"/>
                </a:solidFill>
                <a:effectLst/>
                <a:latin typeface="+mn-lt"/>
                <a:ea typeface="+mn-ea"/>
                <a:cs typeface="+mn-cs"/>
                <a:hlinkClick r:id="rId3" tooltip="Gaszerbrum II"/>
              </a:rPr>
              <a:t>Gaszerbrum II</a:t>
            </a:r>
            <a:r>
              <a:rPr lang="pl-PL" sz="1200" b="0" i="0" kern="1200" dirty="0">
                <a:solidFill>
                  <a:schemeClr val="tx1"/>
                </a:solidFill>
                <a:effectLst/>
                <a:latin typeface="+mn-lt"/>
                <a:ea typeface="+mn-ea"/>
                <a:cs typeface="+mn-cs"/>
              </a:rPr>
              <a:t>,</a:t>
            </a:r>
            <a:endParaRPr lang="pl-PL" dirty="0"/>
          </a:p>
        </p:txBody>
      </p:sp>
      <p:sp>
        <p:nvSpPr>
          <p:cNvPr id="4" name="Symbol zastępczy numeru slajdu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4209794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https://www.kongreskobiet.pl/pl-PL/news/show/raport_-_watchdog_kongresu_kobiet</a:t>
            </a:r>
            <a:br>
              <a:rPr lang="pl-PL" dirty="0"/>
            </a:br>
            <a:r>
              <a:rPr lang="pl-PL" dirty="0"/>
              <a:t>http://www.biblioteka.wse.edu.pl/wse/userfiles/file/publikacje_pdf/RPZ_w_aspekcie_polskiego_rynku_pracy.pdf</a:t>
            </a:r>
          </a:p>
          <a:p>
            <a:r>
              <a:rPr lang="pl-PL" dirty="0"/>
              <a:t>https://rownosc.info/media/uploads/monitorowanie_rownosci_w_miejscu_pracy.pdf</a:t>
            </a:r>
          </a:p>
          <a:p>
            <a:r>
              <a:rPr lang="pl-PL" dirty="0"/>
              <a:t>https://rownosc.info/media/uploads/biblioteka/badania/rola_kobiet_innowacja_tekst.pdf</a:t>
            </a:r>
          </a:p>
          <a:p>
            <a:endParaRPr lang="pl-PL" dirty="0"/>
          </a:p>
        </p:txBody>
      </p:sp>
      <p:sp>
        <p:nvSpPr>
          <p:cNvPr id="4" name="Slide Number Placeholder 3"/>
          <p:cNvSpPr>
            <a:spLocks noGrp="1"/>
          </p:cNvSpPr>
          <p:nvPr>
            <p:ph type="sldNum" sz="quarter" idx="10"/>
          </p:nvPr>
        </p:nvSpPr>
        <p:spPr/>
        <p:txBody>
          <a:bodyPr/>
          <a:lstStyle/>
          <a:p>
            <a:fld id="{2F0CAD5E-B2B4-4C96-A27C-DF1D7E7DAC6D}" type="slidenum">
              <a:rPr lang="pl-PL" smtClean="0"/>
              <a:t>165</a:t>
            </a:fld>
            <a:endParaRPr lang="pl-PL"/>
          </a:p>
        </p:txBody>
      </p:sp>
    </p:spTree>
    <p:extLst>
      <p:ext uri="{BB962C8B-B14F-4D97-AF65-F5344CB8AC3E}">
        <p14:creationId xmlns:p14="http://schemas.microsoft.com/office/powerpoint/2010/main" val="396129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dirty="0"/>
              <a:t>Kampania społeczna </a:t>
            </a:r>
            <a:r>
              <a:rPr lang="pl-PL" b="1" dirty="0"/>
              <a:t>„Partnerska rodzina”</a:t>
            </a:r>
            <a:r>
              <a:rPr lang="pl-PL" dirty="0"/>
              <a:t> – jej głównym  celem było </a:t>
            </a:r>
            <a:r>
              <a:rPr lang="pl-PL" b="1" dirty="0"/>
              <a:t>upowszechnienie partnerskiego modelu rodziny, a także zmotywowanie mężczyzn do większego zaangażowania w życie i obowiązki domowe oraz zachęcenie kobiet do dzielenia się obowiązkami ze swoim partnerem</a:t>
            </a:r>
            <a:r>
              <a:rPr lang="pl-PL" dirty="0"/>
              <a:t>. </a:t>
            </a:r>
          </a:p>
          <a:p>
            <a:r>
              <a:rPr lang="pl-PL" dirty="0"/>
              <a:t>Kampania była elementem projektu „Elastyczny Pracownik – Partnerska Rodzina”, realizowanego pod patronatem Wyższej Szkoły Ekonomicznej w Białymstoku  </a:t>
            </a:r>
            <a:r>
              <a:rPr lang="pl-PL" sz="900" dirty="0"/>
              <a:t>(EFS , IW EQUAL)</a:t>
            </a:r>
            <a:endParaRPr lang="pl-PL" dirty="0"/>
          </a:p>
          <a:p>
            <a:pPr eaLnBrk="1" hangingPunct="1">
              <a:spcBef>
                <a:spcPct val="0"/>
              </a:spcBef>
            </a:pPr>
            <a:r>
              <a:rPr lang="pl-PL" dirty="0">
                <a:latin typeface="Arial" charset="0"/>
              </a:rPr>
              <a:t>http://www.wse.edu.pl/s,elastyczny_pracownik__partnerska_rodzina_,193.html</a:t>
            </a:r>
          </a:p>
        </p:txBody>
      </p:sp>
      <p:sp>
        <p:nvSpPr>
          <p:cNvPr id="12595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20CC281-B39B-4AE5-8C5F-A5A282CF5D92}" type="slidenum">
              <a:rPr lang="en-US" smtClean="0"/>
              <a:pPr eaLnBrk="1" hangingPunct="1"/>
              <a:t>171</a:t>
            </a:fld>
            <a:endParaRPr lang="en-US"/>
          </a:p>
        </p:txBody>
      </p:sp>
    </p:spTree>
    <p:extLst>
      <p:ext uri="{BB962C8B-B14F-4D97-AF65-F5344CB8AC3E}">
        <p14:creationId xmlns:p14="http://schemas.microsoft.com/office/powerpoint/2010/main" val="4117989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http://info.rpo.lubelskie.pl/uniwersalne-projektowanie/</a:t>
            </a:r>
          </a:p>
        </p:txBody>
      </p:sp>
      <p:sp>
        <p:nvSpPr>
          <p:cNvPr id="4" name="Slide Number Placeholder 3"/>
          <p:cNvSpPr>
            <a:spLocks noGrp="1"/>
          </p:cNvSpPr>
          <p:nvPr>
            <p:ph type="sldNum" sz="quarter" idx="10"/>
          </p:nvPr>
        </p:nvSpPr>
        <p:spPr/>
        <p:txBody>
          <a:bodyPr/>
          <a:lstStyle/>
          <a:p>
            <a:fld id="{2F0CAD5E-B2B4-4C96-A27C-DF1D7E7DAC6D}" type="slidenum">
              <a:rPr lang="pl-PL" smtClean="0"/>
              <a:t>176</a:t>
            </a:fld>
            <a:endParaRPr lang="pl-PL"/>
          </a:p>
        </p:txBody>
      </p:sp>
    </p:spTree>
    <p:extLst>
      <p:ext uri="{BB962C8B-B14F-4D97-AF65-F5344CB8AC3E}">
        <p14:creationId xmlns:p14="http://schemas.microsoft.com/office/powerpoint/2010/main" val="2780423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http://info.rpo.lubelskie.pl/uniwersalne-projektowanie/</a:t>
            </a:r>
          </a:p>
        </p:txBody>
      </p:sp>
      <p:sp>
        <p:nvSpPr>
          <p:cNvPr id="4" name="Slide Number Placeholder 3"/>
          <p:cNvSpPr>
            <a:spLocks noGrp="1"/>
          </p:cNvSpPr>
          <p:nvPr>
            <p:ph type="sldNum" sz="quarter" idx="10"/>
          </p:nvPr>
        </p:nvSpPr>
        <p:spPr/>
        <p:txBody>
          <a:bodyPr/>
          <a:lstStyle/>
          <a:p>
            <a:fld id="{2F0CAD5E-B2B4-4C96-A27C-DF1D7E7DAC6D}" type="slidenum">
              <a:rPr lang="pl-PL" smtClean="0"/>
              <a:t>177</a:t>
            </a:fld>
            <a:endParaRPr lang="pl-PL"/>
          </a:p>
        </p:txBody>
      </p:sp>
    </p:spTree>
    <p:extLst>
      <p:ext uri="{BB962C8B-B14F-4D97-AF65-F5344CB8AC3E}">
        <p14:creationId xmlns:p14="http://schemas.microsoft.com/office/powerpoint/2010/main" val="2936575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C7F2453-43F2-4A17-9184-EC1F98C60901}" type="slidenum">
              <a:rPr lang="pl-PL" smtClean="0">
                <a:latin typeface="Arial" pitchFamily="34" charset="0"/>
                <a:ea typeface="ＭＳ Ｐゴシック" pitchFamily="34" charset="-128"/>
              </a:rPr>
              <a:pPr/>
              <a:t>187</a:t>
            </a:fld>
            <a:endParaRPr lang="pl-PL">
              <a:latin typeface="Arial" pitchFamily="34" charset="0"/>
              <a:ea typeface="ＭＳ Ｐゴシック" pitchFamily="34" charset="-128"/>
            </a:endParaRPr>
          </a:p>
        </p:txBody>
      </p:sp>
      <p:sp>
        <p:nvSpPr>
          <p:cNvPr id="29699" name="Text Box 2"/>
          <p:cNvSpPr txBox="1">
            <a:spLocks noChangeArrowheads="1"/>
          </p:cNvSpPr>
          <p:nvPr/>
        </p:nvSpPr>
        <p:spPr bwMode="auto">
          <a:xfrm>
            <a:off x="1111251" y="745415"/>
            <a:ext cx="4448175" cy="3720686"/>
          </a:xfrm>
          <a:prstGeom prst="rect">
            <a:avLst/>
          </a:prstGeom>
          <a:solidFill>
            <a:srgbClr val="FFFFFF"/>
          </a:solidFill>
          <a:ln w="9360">
            <a:solidFill>
              <a:srgbClr val="000000"/>
            </a:solidFill>
            <a:miter lim="800000"/>
            <a:headEnd/>
            <a:tailEnd/>
          </a:ln>
        </p:spPr>
        <p:txBody>
          <a:bodyPr wrap="none" lIns="90666" tIns="45333" rIns="90666" bIns="45333" anchor="ctr"/>
          <a:lstStyle/>
          <a:p>
            <a:endParaRPr lang="pl-PL">
              <a:latin typeface="Calibri" pitchFamily="34" charset="0"/>
            </a:endParaRPr>
          </a:p>
        </p:txBody>
      </p:sp>
      <p:sp>
        <p:nvSpPr>
          <p:cNvPr id="29700" name="Rectangle 3"/>
          <p:cNvSpPr>
            <a:spLocks noGrp="1" noChangeArrowheads="1"/>
          </p:cNvSpPr>
          <p:nvPr>
            <p:ph type="body"/>
          </p:nvPr>
        </p:nvSpPr>
        <p:spPr bwMode="auto">
          <a:xfrm>
            <a:off x="666750" y="4716701"/>
            <a:ext cx="5313363" cy="4467697"/>
          </a:xfrm>
          <a:noFill/>
        </p:spPr>
        <p:txBody>
          <a:bodyPr wrap="none" numCol="1" anchor="ctr" anchorCtr="0" compatLnSpc="1">
            <a:prstTxWarp prst="textNoShape">
              <a:avLst/>
            </a:prstTxWarp>
          </a:bodyPr>
          <a:lstStyle/>
          <a:p>
            <a:pPr eaLnBrk="1" hangingPunct="1">
              <a:spcBef>
                <a:spcPct val="0"/>
              </a:spcBef>
            </a:pPr>
            <a:endParaRPr lang="pl-PL">
              <a:latin typeface="Arial" pitchFamily="34" charset="0"/>
            </a:endParaRPr>
          </a:p>
        </p:txBody>
      </p:sp>
    </p:spTree>
    <p:extLst>
      <p:ext uri="{BB962C8B-B14F-4D97-AF65-F5344CB8AC3E}">
        <p14:creationId xmlns:p14="http://schemas.microsoft.com/office/powerpoint/2010/main" val="407236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4755"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a:p>
        </p:txBody>
      </p:sp>
      <p:sp>
        <p:nvSpPr>
          <p:cNvPr id="74756" name="Symbol zastępczy numeru slajdu 3"/>
          <p:cNvSpPr>
            <a:spLocks noGrp="1"/>
          </p:cNvSpPr>
          <p:nvPr>
            <p:ph type="sldNum" sz="quarter" idx="5"/>
          </p:nvPr>
        </p:nvSpPr>
        <p:spPr bwMode="auto">
          <a:noFill/>
          <a:ln>
            <a:miter lim="800000"/>
            <a:headEnd/>
            <a:tailEnd/>
          </a:ln>
        </p:spPr>
        <p:txBody>
          <a:bodyPr/>
          <a:lstStyle/>
          <a:p>
            <a:fld id="{DF1D6C94-E383-49AF-AB93-45ABF120D818}" type="slidenum">
              <a:rPr lang="pl-PL" altLang="pl-PL" smtClean="0">
                <a:solidFill>
                  <a:srgbClr val="000000"/>
                </a:solidFill>
              </a:rPr>
              <a:pPr/>
              <a:t>189</a:t>
            </a:fld>
            <a:endParaRPr lang="pl-PL" altLang="pl-PL">
              <a:solidFill>
                <a:srgbClr val="000000"/>
              </a:solidFill>
            </a:endParaRPr>
          </a:p>
        </p:txBody>
      </p:sp>
    </p:spTree>
    <p:extLst>
      <p:ext uri="{BB962C8B-B14F-4D97-AF65-F5344CB8AC3E}">
        <p14:creationId xmlns:p14="http://schemas.microsoft.com/office/powerpoint/2010/main" val="1437261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https://jezyki.studentnews.pl/s/4043/76929-Jak-pisac-zrozumiale/4063070-8-Mniej-strony-biernej-wiecej-strony-czynnej.htm</a:t>
            </a:r>
          </a:p>
        </p:txBody>
      </p:sp>
      <p:sp>
        <p:nvSpPr>
          <p:cNvPr id="4" name="Slide Number Placeholder 3"/>
          <p:cNvSpPr>
            <a:spLocks noGrp="1"/>
          </p:cNvSpPr>
          <p:nvPr>
            <p:ph type="sldNum" sz="quarter" idx="10"/>
          </p:nvPr>
        </p:nvSpPr>
        <p:spPr/>
        <p:txBody>
          <a:bodyPr/>
          <a:lstStyle/>
          <a:p>
            <a:fld id="{2F0CAD5E-B2B4-4C96-A27C-DF1D7E7DAC6D}" type="slidenum">
              <a:rPr lang="pl-PL" smtClean="0"/>
              <a:t>213</a:t>
            </a:fld>
            <a:endParaRPr lang="pl-PL"/>
          </a:p>
        </p:txBody>
      </p:sp>
    </p:spTree>
    <p:extLst>
      <p:ext uri="{BB962C8B-B14F-4D97-AF65-F5344CB8AC3E}">
        <p14:creationId xmlns:p14="http://schemas.microsoft.com/office/powerpoint/2010/main" val="2195218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C7F2453-43F2-4A17-9184-EC1F98C60901}" type="slidenum">
              <a:rPr lang="pl-PL" smtClean="0">
                <a:latin typeface="Arial" pitchFamily="34" charset="0"/>
                <a:ea typeface="ＭＳ Ｐゴシック" pitchFamily="34" charset="-128"/>
              </a:rPr>
              <a:pPr/>
              <a:t>231</a:t>
            </a:fld>
            <a:endParaRPr lang="pl-PL">
              <a:latin typeface="Arial" pitchFamily="34" charset="0"/>
              <a:ea typeface="ＭＳ Ｐゴシック" pitchFamily="34" charset="-128"/>
            </a:endParaRPr>
          </a:p>
        </p:txBody>
      </p:sp>
      <p:sp>
        <p:nvSpPr>
          <p:cNvPr id="29699" name="Text Box 2"/>
          <p:cNvSpPr txBox="1">
            <a:spLocks noChangeArrowheads="1"/>
          </p:cNvSpPr>
          <p:nvPr/>
        </p:nvSpPr>
        <p:spPr bwMode="auto">
          <a:xfrm>
            <a:off x="1111251" y="745415"/>
            <a:ext cx="4448175" cy="3720686"/>
          </a:xfrm>
          <a:prstGeom prst="rect">
            <a:avLst/>
          </a:prstGeom>
          <a:solidFill>
            <a:srgbClr val="FFFFFF"/>
          </a:solidFill>
          <a:ln w="9360">
            <a:solidFill>
              <a:srgbClr val="000000"/>
            </a:solidFill>
            <a:miter lim="800000"/>
            <a:headEnd/>
            <a:tailEnd/>
          </a:ln>
        </p:spPr>
        <p:txBody>
          <a:bodyPr wrap="none" lIns="90666" tIns="45333" rIns="90666" bIns="45333" anchor="ctr"/>
          <a:lstStyle/>
          <a:p>
            <a:endParaRPr lang="pl-PL">
              <a:latin typeface="Calibri" pitchFamily="34" charset="0"/>
            </a:endParaRPr>
          </a:p>
        </p:txBody>
      </p:sp>
      <p:sp>
        <p:nvSpPr>
          <p:cNvPr id="29700" name="Rectangle 3"/>
          <p:cNvSpPr>
            <a:spLocks noGrp="1" noChangeArrowheads="1"/>
          </p:cNvSpPr>
          <p:nvPr>
            <p:ph type="body"/>
          </p:nvPr>
        </p:nvSpPr>
        <p:spPr bwMode="auto">
          <a:xfrm>
            <a:off x="666750" y="4716701"/>
            <a:ext cx="5313363" cy="4467697"/>
          </a:xfrm>
          <a:noFill/>
        </p:spPr>
        <p:txBody>
          <a:bodyPr wrap="none" numCol="1" anchor="ctr" anchorCtr="0" compatLnSpc="1">
            <a:prstTxWarp prst="textNoShape">
              <a:avLst/>
            </a:prstTxWarp>
          </a:bodyPr>
          <a:lstStyle/>
          <a:p>
            <a:pPr eaLnBrk="1" hangingPunct="1">
              <a:spcBef>
                <a:spcPct val="0"/>
              </a:spcBef>
            </a:pPr>
            <a:endParaRPr lang="pl-PL">
              <a:latin typeface="Arial" pitchFamily="34" charset="0"/>
            </a:endParaRPr>
          </a:p>
        </p:txBody>
      </p:sp>
    </p:spTree>
    <p:extLst>
      <p:ext uri="{BB962C8B-B14F-4D97-AF65-F5344CB8AC3E}">
        <p14:creationId xmlns:p14="http://schemas.microsoft.com/office/powerpoint/2010/main" val="2325178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C7F2453-43F2-4A17-9184-EC1F98C60901}" type="slidenum">
              <a:rPr lang="pl-PL" smtClean="0">
                <a:latin typeface="Arial" pitchFamily="34" charset="0"/>
                <a:ea typeface="ＭＳ Ｐゴシック" pitchFamily="34" charset="-128"/>
              </a:rPr>
              <a:pPr/>
              <a:t>245</a:t>
            </a:fld>
            <a:endParaRPr lang="pl-PL">
              <a:latin typeface="Arial" pitchFamily="34" charset="0"/>
              <a:ea typeface="ＭＳ Ｐゴシック" pitchFamily="34" charset="-128"/>
            </a:endParaRPr>
          </a:p>
        </p:txBody>
      </p:sp>
      <p:sp>
        <p:nvSpPr>
          <p:cNvPr id="29699" name="Text Box 2"/>
          <p:cNvSpPr txBox="1">
            <a:spLocks noChangeArrowheads="1"/>
          </p:cNvSpPr>
          <p:nvPr/>
        </p:nvSpPr>
        <p:spPr bwMode="auto">
          <a:xfrm>
            <a:off x="1111251" y="745415"/>
            <a:ext cx="4448175" cy="3720686"/>
          </a:xfrm>
          <a:prstGeom prst="rect">
            <a:avLst/>
          </a:prstGeom>
          <a:solidFill>
            <a:srgbClr val="FFFFFF"/>
          </a:solidFill>
          <a:ln w="9360">
            <a:solidFill>
              <a:srgbClr val="000000"/>
            </a:solidFill>
            <a:miter lim="800000"/>
            <a:headEnd/>
            <a:tailEnd/>
          </a:ln>
        </p:spPr>
        <p:txBody>
          <a:bodyPr wrap="none" lIns="90666" tIns="45333" rIns="90666" bIns="45333" anchor="ctr"/>
          <a:lstStyle/>
          <a:p>
            <a:endParaRPr lang="pl-PL">
              <a:latin typeface="Calibri" pitchFamily="34" charset="0"/>
            </a:endParaRPr>
          </a:p>
        </p:txBody>
      </p:sp>
      <p:sp>
        <p:nvSpPr>
          <p:cNvPr id="29700" name="Rectangle 3"/>
          <p:cNvSpPr>
            <a:spLocks noGrp="1" noChangeArrowheads="1"/>
          </p:cNvSpPr>
          <p:nvPr>
            <p:ph type="body"/>
          </p:nvPr>
        </p:nvSpPr>
        <p:spPr bwMode="auto">
          <a:xfrm>
            <a:off x="666750" y="4716701"/>
            <a:ext cx="5313363" cy="4467697"/>
          </a:xfrm>
          <a:noFill/>
        </p:spPr>
        <p:txBody>
          <a:bodyPr wrap="none" numCol="1" anchor="ctr" anchorCtr="0" compatLnSpc="1">
            <a:prstTxWarp prst="textNoShape">
              <a:avLst/>
            </a:prstTxWarp>
          </a:bodyPr>
          <a:lstStyle/>
          <a:p>
            <a:pPr eaLnBrk="1" hangingPunct="1">
              <a:spcBef>
                <a:spcPct val="0"/>
              </a:spcBef>
            </a:pPr>
            <a:endParaRPr lang="pl-PL">
              <a:latin typeface="Arial" pitchFamily="34" charset="0"/>
            </a:endParaRPr>
          </a:p>
        </p:txBody>
      </p:sp>
    </p:spTree>
    <p:extLst>
      <p:ext uri="{BB962C8B-B14F-4D97-AF65-F5344CB8AC3E}">
        <p14:creationId xmlns:p14="http://schemas.microsoft.com/office/powerpoint/2010/main" val="1080049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C7F2453-43F2-4A17-9184-EC1F98C60901}" type="slidenum">
              <a:rPr lang="pl-PL" smtClean="0">
                <a:latin typeface="Arial" pitchFamily="34" charset="0"/>
                <a:ea typeface="ＭＳ Ｐゴシック" pitchFamily="34" charset="-128"/>
              </a:rPr>
              <a:pPr/>
              <a:t>249</a:t>
            </a:fld>
            <a:endParaRPr lang="pl-PL">
              <a:latin typeface="Arial" pitchFamily="34" charset="0"/>
              <a:ea typeface="ＭＳ Ｐゴシック" pitchFamily="34" charset="-128"/>
            </a:endParaRPr>
          </a:p>
        </p:txBody>
      </p:sp>
      <p:sp>
        <p:nvSpPr>
          <p:cNvPr id="29699" name="Text Box 2"/>
          <p:cNvSpPr txBox="1">
            <a:spLocks noChangeArrowheads="1"/>
          </p:cNvSpPr>
          <p:nvPr/>
        </p:nvSpPr>
        <p:spPr bwMode="auto">
          <a:xfrm>
            <a:off x="1111251" y="745415"/>
            <a:ext cx="4448175" cy="3720686"/>
          </a:xfrm>
          <a:prstGeom prst="rect">
            <a:avLst/>
          </a:prstGeom>
          <a:solidFill>
            <a:srgbClr val="FFFFFF"/>
          </a:solidFill>
          <a:ln w="9360">
            <a:solidFill>
              <a:srgbClr val="000000"/>
            </a:solidFill>
            <a:miter lim="800000"/>
            <a:headEnd/>
            <a:tailEnd/>
          </a:ln>
        </p:spPr>
        <p:txBody>
          <a:bodyPr wrap="none" lIns="90666" tIns="45333" rIns="90666" bIns="45333" anchor="ctr"/>
          <a:lstStyle/>
          <a:p>
            <a:endParaRPr lang="pl-PL">
              <a:latin typeface="Calibri" pitchFamily="34" charset="0"/>
            </a:endParaRPr>
          </a:p>
        </p:txBody>
      </p:sp>
      <p:sp>
        <p:nvSpPr>
          <p:cNvPr id="29700" name="Rectangle 3"/>
          <p:cNvSpPr>
            <a:spLocks noGrp="1" noChangeArrowheads="1"/>
          </p:cNvSpPr>
          <p:nvPr>
            <p:ph type="body"/>
          </p:nvPr>
        </p:nvSpPr>
        <p:spPr bwMode="auto">
          <a:xfrm>
            <a:off x="666750" y="4716701"/>
            <a:ext cx="5313363" cy="4467697"/>
          </a:xfrm>
          <a:noFill/>
        </p:spPr>
        <p:txBody>
          <a:bodyPr wrap="none" numCol="1" anchor="ctr" anchorCtr="0" compatLnSpc="1">
            <a:prstTxWarp prst="textNoShape">
              <a:avLst/>
            </a:prstTxWarp>
          </a:bodyPr>
          <a:lstStyle/>
          <a:p>
            <a:pPr eaLnBrk="1" hangingPunct="1">
              <a:spcBef>
                <a:spcPct val="0"/>
              </a:spcBef>
            </a:pPr>
            <a:endParaRPr lang="pl-PL">
              <a:latin typeface="Arial" pitchFamily="34" charset="0"/>
            </a:endParaRPr>
          </a:p>
        </p:txBody>
      </p:sp>
    </p:spTree>
    <p:extLst>
      <p:ext uri="{BB962C8B-B14F-4D97-AF65-F5344CB8AC3E}">
        <p14:creationId xmlns:p14="http://schemas.microsoft.com/office/powerpoint/2010/main" val="127038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http://www.national-geographic.pl/ludzie/jak-to-mozliwe-ze-w-tym-rozwinietym-kraju-kobiety-doszly-do-glosu-dopiero-w-1971-roku</a:t>
            </a:r>
          </a:p>
        </p:txBody>
      </p:sp>
      <p:sp>
        <p:nvSpPr>
          <p:cNvPr id="4" name="Symbol zastępczy numeru slajdu 3"/>
          <p:cNvSpPr>
            <a:spLocks noGrp="1"/>
          </p:cNvSpPr>
          <p:nvPr>
            <p:ph type="sldNum" sz="quarter" idx="10"/>
          </p:nvPr>
        </p:nvSpPr>
        <p:spPr/>
        <p:txBody>
          <a:bodyPr/>
          <a:lstStyle/>
          <a:p>
            <a:fld id="{2F0CAD5E-B2B4-4C96-A27C-DF1D7E7DAC6D}" type="slidenum">
              <a:rPr lang="pl-PL" smtClean="0"/>
              <a:t>18</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http://www.national-geographic.pl/ludzie/jak-to-mozliwe-ze-w-tym-rozwinietym-kraju-kobiety-doszly-do-glosu-dopiero-w-1971-roku</a:t>
            </a:r>
          </a:p>
        </p:txBody>
      </p:sp>
      <p:sp>
        <p:nvSpPr>
          <p:cNvPr id="4" name="Symbol zastępczy numeru slajdu 3"/>
          <p:cNvSpPr>
            <a:spLocks noGrp="1"/>
          </p:cNvSpPr>
          <p:nvPr>
            <p:ph type="sldNum" sz="quarter" idx="10"/>
          </p:nvPr>
        </p:nvSpPr>
        <p:spPr/>
        <p:txBody>
          <a:bodyPr/>
          <a:lstStyle/>
          <a:p>
            <a:fld id="{2F0CAD5E-B2B4-4C96-A27C-DF1D7E7DAC6D}" type="slidenum">
              <a:rPr lang="pl-PL" smtClean="0"/>
              <a:t>19</a:t>
            </a:fld>
            <a:endParaRPr lang="pl-PL"/>
          </a:p>
        </p:txBody>
      </p:sp>
    </p:spTree>
    <p:extLst>
      <p:ext uri="{BB962C8B-B14F-4D97-AF65-F5344CB8AC3E}">
        <p14:creationId xmlns:p14="http://schemas.microsoft.com/office/powerpoint/2010/main" val="3328782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Sprawozdanie </a:t>
            </a:r>
            <a:r>
              <a:rPr lang="pl-PL" sz="1200" b="1" i="0" kern="1200" dirty="0">
                <a:solidFill>
                  <a:schemeClr val="tx1"/>
                </a:solidFill>
                <a:latin typeface="+mn-lt"/>
                <a:ea typeface="+mn-ea"/>
                <a:cs typeface="+mn-cs"/>
              </a:rPr>
              <a:t>w sprawie kobiet i zmian klimatu</a:t>
            </a:r>
            <a:endParaRPr lang="pl-PL" dirty="0"/>
          </a:p>
          <a:p>
            <a:r>
              <a:rPr lang="pl-PL" dirty="0"/>
              <a:t>http://www.europarl.europa.eu/sides/getDoc.do?pubRef=-//EP//TEXT+REPORT+A7-2012-0049+0+DOC+XML+V0//PL</a:t>
            </a:r>
          </a:p>
        </p:txBody>
      </p:sp>
      <p:sp>
        <p:nvSpPr>
          <p:cNvPr id="4" name="Symbol zastępczy numeru slajdu 3"/>
          <p:cNvSpPr>
            <a:spLocks noGrp="1"/>
          </p:cNvSpPr>
          <p:nvPr>
            <p:ph type="sldNum" sz="quarter" idx="10"/>
          </p:nvPr>
        </p:nvSpPr>
        <p:spPr/>
        <p:txBody>
          <a:bodyPr/>
          <a:lstStyle/>
          <a:p>
            <a:fld id="{2F0CAD5E-B2B4-4C96-A27C-DF1D7E7DAC6D}" type="slidenum">
              <a:rPr lang="pl-PL" smtClean="0"/>
              <a:t>22</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D78FC6-CE17-4259-A63C-DDFC12E048FC}" type="slidenum">
              <a:rPr lang="en-US" smtClean="0"/>
              <a:pPr/>
              <a:t>34</a:t>
            </a:fld>
            <a:endParaRPr lang="en-US"/>
          </a:p>
        </p:txBody>
      </p:sp>
    </p:spTree>
    <p:extLst>
      <p:ext uri="{BB962C8B-B14F-4D97-AF65-F5344CB8AC3E}">
        <p14:creationId xmlns:p14="http://schemas.microsoft.com/office/powerpoint/2010/main" val="387066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D78FC6-CE17-4259-A63C-DDFC12E048FC}" type="slidenum">
              <a:rPr lang="en-US" smtClean="0"/>
              <a:pPr/>
              <a:t>35</a:t>
            </a:fld>
            <a:endParaRPr lang="en-US"/>
          </a:p>
        </p:txBody>
      </p:sp>
    </p:spTree>
    <p:extLst>
      <p:ext uri="{BB962C8B-B14F-4D97-AF65-F5344CB8AC3E}">
        <p14:creationId xmlns:p14="http://schemas.microsoft.com/office/powerpoint/2010/main" val="3870660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D78FC6-CE17-4259-A63C-DDFC12E048FC}" type="slidenum">
              <a:rPr lang="en-US" smtClean="0"/>
              <a:pPr/>
              <a:t>36</a:t>
            </a:fld>
            <a:endParaRPr lang="en-US"/>
          </a:p>
        </p:txBody>
      </p:sp>
    </p:spTree>
    <p:extLst>
      <p:ext uri="{BB962C8B-B14F-4D97-AF65-F5344CB8AC3E}">
        <p14:creationId xmlns:p14="http://schemas.microsoft.com/office/powerpoint/2010/main" val="3870660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D78FC6-CE17-4259-A63C-DDFC12E048FC}" type="slidenum">
              <a:rPr lang="en-US" smtClean="0"/>
              <a:pPr/>
              <a:t>37</a:t>
            </a:fld>
            <a:endParaRPr lang="en-US"/>
          </a:p>
        </p:txBody>
      </p:sp>
    </p:spTree>
    <p:extLst>
      <p:ext uri="{BB962C8B-B14F-4D97-AF65-F5344CB8AC3E}">
        <p14:creationId xmlns:p14="http://schemas.microsoft.com/office/powerpoint/2010/main" val="387066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4E45923-350C-4D1F-997D-D1649EE60BAE}"/>
              </a:ext>
            </a:extLst>
          </p:cNvPr>
          <p:cNvSpPr>
            <a:spLocks noChangeAspect="1"/>
          </p:cNvSpPr>
          <p:nvPr/>
        </p:nvSpPr>
        <p:spPr>
          <a:xfrm>
            <a:off x="231775" y="244475"/>
            <a:ext cx="11723688" cy="6376988"/>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a:extLst>
              <a:ext uri="{FF2B5EF4-FFF2-40B4-BE49-F238E27FC236}">
                <a16:creationId xmlns:a16="http://schemas.microsoft.com/office/drawing/2014/main" id="{5BE36FBA-0BB7-451E-8141-C1C01DED6524}"/>
              </a:ext>
            </a:extLst>
          </p:cNvPr>
          <p:cNvCxnSpPr/>
          <p:nvPr/>
        </p:nvCxnSpPr>
        <p:spPr>
          <a:xfrm>
            <a:off x="1978025" y="3733800"/>
            <a:ext cx="82296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6" name="Date Placeholder 3">
            <a:extLst>
              <a:ext uri="{FF2B5EF4-FFF2-40B4-BE49-F238E27FC236}">
                <a16:creationId xmlns:a16="http://schemas.microsoft.com/office/drawing/2014/main" id="{72C650B3-E423-4E38-A6FF-4A74F8C87759}"/>
              </a:ext>
            </a:extLst>
          </p:cNvPr>
          <p:cNvSpPr>
            <a:spLocks noGrp="1"/>
          </p:cNvSpPr>
          <p:nvPr>
            <p:ph type="dt" sz="half" idx="10"/>
          </p:nvPr>
        </p:nvSpPr>
        <p:spPr/>
        <p:txBody>
          <a:bodyPr/>
          <a:lstStyle>
            <a:lvl1pPr>
              <a:defRPr>
                <a:solidFill>
                  <a:srgbClr val="FFFFFF"/>
                </a:solidFill>
              </a:defRPr>
            </a:lvl1pPr>
          </a:lstStyle>
          <a:p>
            <a:pPr>
              <a:defRPr/>
            </a:pPr>
            <a:fld id="{386D0A4A-1AD0-4E04-A16B-C66B45368FF2}" type="datetimeFigureOut">
              <a:rPr lang="en-US"/>
              <a:pPr>
                <a:defRPr/>
              </a:pPr>
              <a:t>10/15/2019</a:t>
            </a:fld>
            <a:endParaRPr lang="en-US"/>
          </a:p>
        </p:txBody>
      </p:sp>
      <p:sp>
        <p:nvSpPr>
          <p:cNvPr id="7" name="Footer Placeholder 4">
            <a:extLst>
              <a:ext uri="{FF2B5EF4-FFF2-40B4-BE49-F238E27FC236}">
                <a16:creationId xmlns:a16="http://schemas.microsoft.com/office/drawing/2014/main" id="{C80D3C72-E3A9-424B-B4A4-F3B7261FAD4A}"/>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a:extLst>
              <a:ext uri="{FF2B5EF4-FFF2-40B4-BE49-F238E27FC236}">
                <a16:creationId xmlns:a16="http://schemas.microsoft.com/office/drawing/2014/main" id="{CD4F6F42-80C4-4E85-B71D-690DF4B30CD0}"/>
              </a:ext>
            </a:extLst>
          </p:cNvPr>
          <p:cNvSpPr>
            <a:spLocks noGrp="1"/>
          </p:cNvSpPr>
          <p:nvPr>
            <p:ph type="sldNum" sz="quarter" idx="12"/>
          </p:nvPr>
        </p:nvSpPr>
        <p:spPr/>
        <p:txBody>
          <a:bodyPr/>
          <a:lstStyle>
            <a:lvl1pPr>
              <a:defRPr>
                <a:solidFill>
                  <a:srgbClr val="FFFFFF"/>
                </a:solidFill>
              </a:defRPr>
            </a:lvl1pPr>
          </a:lstStyle>
          <a:p>
            <a:fld id="{52159EDC-26FB-4693-ADDD-97BBA52A326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a:extLst>
              <a:ext uri="{FF2B5EF4-FFF2-40B4-BE49-F238E27FC236}">
                <a16:creationId xmlns:a16="http://schemas.microsoft.com/office/drawing/2014/main" id="{F4C9263A-6FE8-4B69-A444-2437B836D32B}"/>
              </a:ext>
            </a:extLst>
          </p:cNvPr>
          <p:cNvSpPr>
            <a:spLocks noGrp="1"/>
          </p:cNvSpPr>
          <p:nvPr>
            <p:ph type="dt" sz="half" idx="10"/>
          </p:nvPr>
        </p:nvSpPr>
        <p:spPr/>
        <p:txBody>
          <a:bodyPr/>
          <a:lstStyle>
            <a:lvl1pPr>
              <a:defRPr/>
            </a:lvl1pPr>
          </a:lstStyle>
          <a:p>
            <a:pPr>
              <a:defRPr/>
            </a:pPr>
            <a:fld id="{A0B69260-637F-4CFE-BF8A-474D0E95A7EC}" type="datetimeFigureOut">
              <a:rPr lang="en-US"/>
              <a:pPr>
                <a:defRPr/>
              </a:pPr>
              <a:t>10/15/2019</a:t>
            </a:fld>
            <a:endParaRPr lang="en-US"/>
          </a:p>
        </p:txBody>
      </p:sp>
      <p:sp>
        <p:nvSpPr>
          <p:cNvPr id="5" name="Footer Placeholder 4">
            <a:extLst>
              <a:ext uri="{FF2B5EF4-FFF2-40B4-BE49-F238E27FC236}">
                <a16:creationId xmlns:a16="http://schemas.microsoft.com/office/drawing/2014/main" id="{FE5B7380-0D58-4D19-AEBA-9A03909397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C6784A-714C-44B8-A7B4-CF4E4D491AE5}"/>
              </a:ext>
            </a:extLst>
          </p:cNvPr>
          <p:cNvSpPr>
            <a:spLocks noGrp="1"/>
          </p:cNvSpPr>
          <p:nvPr>
            <p:ph type="sldNum" sz="quarter" idx="12"/>
          </p:nvPr>
        </p:nvSpPr>
        <p:spPr/>
        <p:txBody>
          <a:bodyPr/>
          <a:lstStyle>
            <a:lvl1pPr>
              <a:defRPr/>
            </a:lvl1pPr>
          </a:lstStyle>
          <a:p>
            <a:fld id="{2FFAAF73-69CA-46E7-A26D-B2067D3B17D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a:extLst>
              <a:ext uri="{FF2B5EF4-FFF2-40B4-BE49-F238E27FC236}">
                <a16:creationId xmlns:a16="http://schemas.microsoft.com/office/drawing/2014/main" id="{F4C9263A-6FE8-4B69-A444-2437B836D32B}"/>
              </a:ext>
            </a:extLst>
          </p:cNvPr>
          <p:cNvSpPr>
            <a:spLocks noGrp="1"/>
          </p:cNvSpPr>
          <p:nvPr>
            <p:ph type="dt" sz="half" idx="10"/>
          </p:nvPr>
        </p:nvSpPr>
        <p:spPr/>
        <p:txBody>
          <a:bodyPr/>
          <a:lstStyle>
            <a:lvl1pPr>
              <a:defRPr/>
            </a:lvl1pPr>
          </a:lstStyle>
          <a:p>
            <a:pPr>
              <a:defRPr/>
            </a:pPr>
            <a:fld id="{F8072850-952C-4B1D-9CAD-3DCDC7464DFE}" type="datetimeFigureOut">
              <a:rPr lang="en-US"/>
              <a:pPr>
                <a:defRPr/>
              </a:pPr>
              <a:t>10/15/2019</a:t>
            </a:fld>
            <a:endParaRPr lang="en-US"/>
          </a:p>
        </p:txBody>
      </p:sp>
      <p:sp>
        <p:nvSpPr>
          <p:cNvPr id="5" name="Footer Placeholder 4">
            <a:extLst>
              <a:ext uri="{FF2B5EF4-FFF2-40B4-BE49-F238E27FC236}">
                <a16:creationId xmlns:a16="http://schemas.microsoft.com/office/drawing/2014/main" id="{FE5B7380-0D58-4D19-AEBA-9A03909397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C6784A-714C-44B8-A7B4-CF4E4D491AE5}"/>
              </a:ext>
            </a:extLst>
          </p:cNvPr>
          <p:cNvSpPr>
            <a:spLocks noGrp="1"/>
          </p:cNvSpPr>
          <p:nvPr>
            <p:ph type="sldNum" sz="quarter" idx="12"/>
          </p:nvPr>
        </p:nvSpPr>
        <p:spPr/>
        <p:txBody>
          <a:bodyPr/>
          <a:lstStyle>
            <a:lvl1pPr>
              <a:defRPr/>
            </a:lvl1pPr>
          </a:lstStyle>
          <a:p>
            <a:fld id="{4796FD5D-105E-4DB7-BFEE-9A9C93B23F0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2">
                    <a:lumMod val="10000"/>
                  </a:schemeClr>
                </a:solidFill>
                <a:latin typeface="+mn-lt"/>
              </a:defRPr>
            </a:lvl1pPr>
          </a:lstStyle>
          <a:p>
            <a:r>
              <a:rPr lang="pl-PL" dirty="0"/>
              <a:t>Kliknij, aby edytować styl</a:t>
            </a:r>
            <a:endParaRPr lang="en-US" dirty="0"/>
          </a:p>
        </p:txBody>
      </p:sp>
      <p:sp>
        <p:nvSpPr>
          <p:cNvPr id="3" name="Content Placeholder 2"/>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5" name="Date Placeholder 3">
            <a:extLst>
              <a:ext uri="{FF2B5EF4-FFF2-40B4-BE49-F238E27FC236}">
                <a16:creationId xmlns:a16="http://schemas.microsoft.com/office/drawing/2014/main" id="{F4C9263A-6FE8-4B69-A444-2437B836D32B}"/>
              </a:ext>
            </a:extLst>
          </p:cNvPr>
          <p:cNvSpPr>
            <a:spLocks noGrp="1"/>
          </p:cNvSpPr>
          <p:nvPr>
            <p:ph type="dt" sz="half" idx="10"/>
          </p:nvPr>
        </p:nvSpPr>
        <p:spPr/>
        <p:txBody>
          <a:bodyPr/>
          <a:lstStyle>
            <a:lvl1pPr>
              <a:defRPr/>
            </a:lvl1pPr>
          </a:lstStyle>
          <a:p>
            <a:pPr>
              <a:defRPr/>
            </a:pPr>
            <a:fld id="{E0A88B18-6866-4820-8238-9F2633AD775F}" type="datetimeFigureOut">
              <a:rPr lang="en-US"/>
              <a:pPr>
                <a:defRPr/>
              </a:pPr>
              <a:t>10/15/2019</a:t>
            </a:fld>
            <a:endParaRPr lang="en-US"/>
          </a:p>
        </p:txBody>
      </p:sp>
      <p:sp>
        <p:nvSpPr>
          <p:cNvPr id="6" name="Footer Placeholder 4">
            <a:extLst>
              <a:ext uri="{FF2B5EF4-FFF2-40B4-BE49-F238E27FC236}">
                <a16:creationId xmlns:a16="http://schemas.microsoft.com/office/drawing/2014/main" id="{FE5B7380-0D58-4D19-AEBA-9A03909397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C6784A-714C-44B8-A7B4-CF4E4D491AE5}"/>
              </a:ext>
            </a:extLst>
          </p:cNvPr>
          <p:cNvSpPr>
            <a:spLocks noGrp="1"/>
          </p:cNvSpPr>
          <p:nvPr>
            <p:ph type="sldNum" sz="quarter" idx="12"/>
          </p:nvPr>
        </p:nvSpPr>
        <p:spPr/>
        <p:txBody>
          <a:bodyPr/>
          <a:lstStyle>
            <a:lvl1pPr>
              <a:defRPr/>
            </a:lvl1pPr>
          </a:lstStyle>
          <a:p>
            <a:fld id="{00BFD609-36A1-49EC-9E79-348F84995BE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B097D0DC-3172-421F-8D9A-D477FEF994CC}"/>
              </a:ext>
            </a:extLst>
          </p:cNvPr>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pl-PL"/>
              <a:t>Kliknij, aby edytować styl</a:t>
            </a:r>
            <a:endParaRPr lang="en-US" dirty="0"/>
          </a:p>
        </p:txBody>
      </p:sp>
      <p:sp>
        <p:nvSpPr>
          <p:cNvPr id="3" name="Text Placeholder 2"/>
          <p:cNvSpPr>
            <a:spLocks noGrp="1"/>
          </p:cNvSpPr>
          <p:nvPr>
            <p:ph type="body" idx="1"/>
          </p:nvPr>
        </p:nvSpPr>
        <p:spPr>
          <a:xfrm>
            <a:off x="1709928" y="4154520"/>
            <a:ext cx="8769096" cy="1363806"/>
          </a:xfrm>
        </p:spPr>
        <p:txBody>
          <a:bodyPr>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5" name="Date Placeholder 3">
            <a:extLst>
              <a:ext uri="{FF2B5EF4-FFF2-40B4-BE49-F238E27FC236}">
                <a16:creationId xmlns:a16="http://schemas.microsoft.com/office/drawing/2014/main" id="{A852423C-86CC-4EF6-B2E0-ED7748C54233}"/>
              </a:ext>
            </a:extLst>
          </p:cNvPr>
          <p:cNvSpPr>
            <a:spLocks noGrp="1"/>
          </p:cNvSpPr>
          <p:nvPr>
            <p:ph type="dt" sz="half" idx="10"/>
          </p:nvPr>
        </p:nvSpPr>
        <p:spPr/>
        <p:txBody>
          <a:bodyPr/>
          <a:lstStyle>
            <a:lvl1pPr>
              <a:defRPr/>
            </a:lvl1pPr>
          </a:lstStyle>
          <a:p>
            <a:pPr>
              <a:defRPr/>
            </a:pPr>
            <a:fld id="{437E5341-B743-4AE1-A2AF-D62E78922FCE}" type="datetimeFigureOut">
              <a:rPr lang="en-US"/>
              <a:pPr>
                <a:defRPr/>
              </a:pPr>
              <a:t>10/15/2019</a:t>
            </a:fld>
            <a:endParaRPr lang="en-US"/>
          </a:p>
        </p:txBody>
      </p:sp>
      <p:sp>
        <p:nvSpPr>
          <p:cNvPr id="6" name="Footer Placeholder 4">
            <a:extLst>
              <a:ext uri="{FF2B5EF4-FFF2-40B4-BE49-F238E27FC236}">
                <a16:creationId xmlns:a16="http://schemas.microsoft.com/office/drawing/2014/main" id="{8816BA5B-B1AE-4CFE-826D-2B44CC69DA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C9FC2C-1149-47DC-9EEE-0E85B83B0A7E}"/>
              </a:ext>
            </a:extLst>
          </p:cNvPr>
          <p:cNvSpPr>
            <a:spLocks noGrp="1"/>
          </p:cNvSpPr>
          <p:nvPr>
            <p:ph type="sldNum" sz="quarter" idx="12"/>
          </p:nvPr>
        </p:nvSpPr>
        <p:spPr/>
        <p:txBody>
          <a:bodyPr/>
          <a:lstStyle>
            <a:lvl1pPr>
              <a:defRPr/>
            </a:lvl1pPr>
          </a:lstStyle>
          <a:p>
            <a:fld id="{9E4E9B2B-CAF8-44D0-AABC-ABF56179106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3">
            <a:extLst>
              <a:ext uri="{FF2B5EF4-FFF2-40B4-BE49-F238E27FC236}">
                <a16:creationId xmlns:a16="http://schemas.microsoft.com/office/drawing/2014/main" id="{F4C9263A-6FE8-4B69-A444-2437B836D32B}"/>
              </a:ext>
            </a:extLst>
          </p:cNvPr>
          <p:cNvSpPr>
            <a:spLocks noGrp="1"/>
          </p:cNvSpPr>
          <p:nvPr>
            <p:ph type="dt" sz="half" idx="10"/>
          </p:nvPr>
        </p:nvSpPr>
        <p:spPr/>
        <p:txBody>
          <a:bodyPr/>
          <a:lstStyle>
            <a:lvl1pPr>
              <a:defRPr/>
            </a:lvl1pPr>
          </a:lstStyle>
          <a:p>
            <a:pPr>
              <a:defRPr/>
            </a:pPr>
            <a:fld id="{617A1FFD-2EFF-43BD-857B-B6922C5D0831}" type="datetimeFigureOut">
              <a:rPr lang="en-US"/>
              <a:pPr>
                <a:defRPr/>
              </a:pPr>
              <a:t>10/15/2019</a:t>
            </a:fld>
            <a:endParaRPr lang="en-US"/>
          </a:p>
        </p:txBody>
      </p:sp>
      <p:sp>
        <p:nvSpPr>
          <p:cNvPr id="6" name="Footer Placeholder 4">
            <a:extLst>
              <a:ext uri="{FF2B5EF4-FFF2-40B4-BE49-F238E27FC236}">
                <a16:creationId xmlns:a16="http://schemas.microsoft.com/office/drawing/2014/main" id="{FE5B7380-0D58-4D19-AEBA-9A03909397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C6784A-714C-44B8-A7B4-CF4E4D491AE5}"/>
              </a:ext>
            </a:extLst>
          </p:cNvPr>
          <p:cNvSpPr>
            <a:spLocks noGrp="1"/>
          </p:cNvSpPr>
          <p:nvPr>
            <p:ph type="sldNum" sz="quarter" idx="12"/>
          </p:nvPr>
        </p:nvSpPr>
        <p:spPr/>
        <p:txBody>
          <a:bodyPr/>
          <a:lstStyle>
            <a:lvl1pPr>
              <a:defRPr/>
            </a:lvl1pPr>
          </a:lstStyle>
          <a:p>
            <a:fld id="{43D2B6CB-DF5D-4356-AC7D-BC78142814E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a:extLst>
              <a:ext uri="{FF2B5EF4-FFF2-40B4-BE49-F238E27FC236}">
                <a16:creationId xmlns:a16="http://schemas.microsoft.com/office/drawing/2014/main" id="{F4C9263A-6FE8-4B69-A444-2437B836D32B}"/>
              </a:ext>
            </a:extLst>
          </p:cNvPr>
          <p:cNvSpPr>
            <a:spLocks noGrp="1"/>
          </p:cNvSpPr>
          <p:nvPr>
            <p:ph type="dt" sz="half" idx="10"/>
          </p:nvPr>
        </p:nvSpPr>
        <p:spPr/>
        <p:txBody>
          <a:bodyPr/>
          <a:lstStyle>
            <a:lvl1pPr>
              <a:defRPr/>
            </a:lvl1pPr>
          </a:lstStyle>
          <a:p>
            <a:pPr>
              <a:defRPr/>
            </a:pPr>
            <a:fld id="{E45A7A61-B3A7-4413-B8BA-C99EC217F7ED}" type="datetimeFigureOut">
              <a:rPr lang="en-US"/>
              <a:pPr>
                <a:defRPr/>
              </a:pPr>
              <a:t>10/15/2019</a:t>
            </a:fld>
            <a:endParaRPr lang="en-US"/>
          </a:p>
        </p:txBody>
      </p:sp>
      <p:sp>
        <p:nvSpPr>
          <p:cNvPr id="8" name="Footer Placeholder 4">
            <a:extLst>
              <a:ext uri="{FF2B5EF4-FFF2-40B4-BE49-F238E27FC236}">
                <a16:creationId xmlns:a16="http://schemas.microsoft.com/office/drawing/2014/main" id="{FE5B7380-0D58-4D19-AEBA-9A03909397C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EC6784A-714C-44B8-A7B4-CF4E4D491AE5}"/>
              </a:ext>
            </a:extLst>
          </p:cNvPr>
          <p:cNvSpPr>
            <a:spLocks noGrp="1"/>
          </p:cNvSpPr>
          <p:nvPr>
            <p:ph type="sldNum" sz="quarter" idx="12"/>
          </p:nvPr>
        </p:nvSpPr>
        <p:spPr/>
        <p:txBody>
          <a:bodyPr/>
          <a:lstStyle>
            <a:lvl1pPr>
              <a:defRPr/>
            </a:lvl1pPr>
          </a:lstStyle>
          <a:p>
            <a:fld id="{C9EA0EE5-AC9F-4BB5-943F-64A4F271AB0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a:extLst>
              <a:ext uri="{FF2B5EF4-FFF2-40B4-BE49-F238E27FC236}">
                <a16:creationId xmlns:a16="http://schemas.microsoft.com/office/drawing/2014/main" id="{F4C9263A-6FE8-4B69-A444-2437B836D32B}"/>
              </a:ext>
            </a:extLst>
          </p:cNvPr>
          <p:cNvSpPr>
            <a:spLocks noGrp="1"/>
          </p:cNvSpPr>
          <p:nvPr>
            <p:ph type="dt" sz="half" idx="10"/>
          </p:nvPr>
        </p:nvSpPr>
        <p:spPr/>
        <p:txBody>
          <a:bodyPr/>
          <a:lstStyle>
            <a:lvl1pPr>
              <a:defRPr/>
            </a:lvl1pPr>
          </a:lstStyle>
          <a:p>
            <a:pPr>
              <a:defRPr/>
            </a:pPr>
            <a:fld id="{BBD87E2C-7F5D-4F34-8B05-C406D7F2A783}" type="datetimeFigureOut">
              <a:rPr lang="en-US"/>
              <a:pPr>
                <a:defRPr/>
              </a:pPr>
              <a:t>10/15/2019</a:t>
            </a:fld>
            <a:endParaRPr lang="en-US"/>
          </a:p>
        </p:txBody>
      </p:sp>
      <p:sp>
        <p:nvSpPr>
          <p:cNvPr id="4" name="Footer Placeholder 4">
            <a:extLst>
              <a:ext uri="{FF2B5EF4-FFF2-40B4-BE49-F238E27FC236}">
                <a16:creationId xmlns:a16="http://schemas.microsoft.com/office/drawing/2014/main" id="{FE5B7380-0D58-4D19-AEBA-9A03909397C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EC6784A-714C-44B8-A7B4-CF4E4D491AE5}"/>
              </a:ext>
            </a:extLst>
          </p:cNvPr>
          <p:cNvSpPr>
            <a:spLocks noGrp="1"/>
          </p:cNvSpPr>
          <p:nvPr>
            <p:ph type="sldNum" sz="quarter" idx="12"/>
          </p:nvPr>
        </p:nvSpPr>
        <p:spPr/>
        <p:txBody>
          <a:bodyPr/>
          <a:lstStyle>
            <a:lvl1pPr>
              <a:defRPr/>
            </a:lvl1pPr>
          </a:lstStyle>
          <a:p>
            <a:fld id="{27F9140F-8A13-4BB1-A034-794F6D4F823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4C9263A-6FE8-4B69-A444-2437B836D32B}"/>
              </a:ext>
            </a:extLst>
          </p:cNvPr>
          <p:cNvSpPr>
            <a:spLocks noGrp="1"/>
          </p:cNvSpPr>
          <p:nvPr>
            <p:ph type="dt" sz="half" idx="10"/>
          </p:nvPr>
        </p:nvSpPr>
        <p:spPr/>
        <p:txBody>
          <a:bodyPr/>
          <a:lstStyle>
            <a:lvl1pPr>
              <a:defRPr/>
            </a:lvl1pPr>
          </a:lstStyle>
          <a:p>
            <a:pPr>
              <a:defRPr/>
            </a:pPr>
            <a:fld id="{F7DDD6E9-0E1A-4E52-8C40-925E7826004C}" type="datetimeFigureOut">
              <a:rPr lang="en-US"/>
              <a:pPr>
                <a:defRPr/>
              </a:pPr>
              <a:t>10/15/2019</a:t>
            </a:fld>
            <a:endParaRPr lang="en-US"/>
          </a:p>
        </p:txBody>
      </p:sp>
      <p:sp>
        <p:nvSpPr>
          <p:cNvPr id="3" name="Footer Placeholder 4">
            <a:extLst>
              <a:ext uri="{FF2B5EF4-FFF2-40B4-BE49-F238E27FC236}">
                <a16:creationId xmlns:a16="http://schemas.microsoft.com/office/drawing/2014/main" id="{FE5B7380-0D58-4D19-AEBA-9A03909397C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EC6784A-714C-44B8-A7B4-CF4E4D491AE5}"/>
              </a:ext>
            </a:extLst>
          </p:cNvPr>
          <p:cNvSpPr>
            <a:spLocks noGrp="1"/>
          </p:cNvSpPr>
          <p:nvPr>
            <p:ph type="sldNum" sz="quarter" idx="12"/>
          </p:nvPr>
        </p:nvSpPr>
        <p:spPr/>
        <p:txBody>
          <a:bodyPr/>
          <a:lstStyle>
            <a:lvl1pPr>
              <a:defRPr/>
            </a:lvl1pPr>
          </a:lstStyle>
          <a:p>
            <a:fld id="{FF3B09FA-A92F-411E-805B-6837EFDA6E5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3">
            <a:extLst>
              <a:ext uri="{FF2B5EF4-FFF2-40B4-BE49-F238E27FC236}">
                <a16:creationId xmlns:a16="http://schemas.microsoft.com/office/drawing/2014/main" id="{F4C9263A-6FE8-4B69-A444-2437B836D32B}"/>
              </a:ext>
            </a:extLst>
          </p:cNvPr>
          <p:cNvSpPr>
            <a:spLocks noGrp="1"/>
          </p:cNvSpPr>
          <p:nvPr>
            <p:ph type="dt" sz="half" idx="10"/>
          </p:nvPr>
        </p:nvSpPr>
        <p:spPr/>
        <p:txBody>
          <a:bodyPr/>
          <a:lstStyle>
            <a:lvl1pPr>
              <a:defRPr/>
            </a:lvl1pPr>
          </a:lstStyle>
          <a:p>
            <a:pPr>
              <a:defRPr/>
            </a:pPr>
            <a:fld id="{556CEFBC-F03A-465A-9A4F-B0E4928730E3}" type="datetimeFigureOut">
              <a:rPr lang="en-US"/>
              <a:pPr>
                <a:defRPr/>
              </a:pPr>
              <a:t>10/15/2019</a:t>
            </a:fld>
            <a:endParaRPr lang="en-US"/>
          </a:p>
        </p:txBody>
      </p:sp>
      <p:sp>
        <p:nvSpPr>
          <p:cNvPr id="6" name="Footer Placeholder 4">
            <a:extLst>
              <a:ext uri="{FF2B5EF4-FFF2-40B4-BE49-F238E27FC236}">
                <a16:creationId xmlns:a16="http://schemas.microsoft.com/office/drawing/2014/main" id="{FE5B7380-0D58-4D19-AEBA-9A03909397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C6784A-714C-44B8-A7B4-CF4E4D491AE5}"/>
              </a:ext>
            </a:extLst>
          </p:cNvPr>
          <p:cNvSpPr>
            <a:spLocks noGrp="1"/>
          </p:cNvSpPr>
          <p:nvPr>
            <p:ph type="sldNum" sz="quarter" idx="12"/>
          </p:nvPr>
        </p:nvSpPr>
        <p:spPr/>
        <p:txBody>
          <a:bodyPr/>
          <a:lstStyle>
            <a:lvl1pPr>
              <a:defRPr/>
            </a:lvl1pPr>
          </a:lstStyle>
          <a:p>
            <a:fld id="{9E2C6BFF-5C7C-4228-8CA4-0F988BC568B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3">
            <a:extLst>
              <a:ext uri="{FF2B5EF4-FFF2-40B4-BE49-F238E27FC236}">
                <a16:creationId xmlns:a16="http://schemas.microsoft.com/office/drawing/2014/main" id="{F4C9263A-6FE8-4B69-A444-2437B836D32B}"/>
              </a:ext>
            </a:extLst>
          </p:cNvPr>
          <p:cNvSpPr>
            <a:spLocks noGrp="1"/>
          </p:cNvSpPr>
          <p:nvPr>
            <p:ph type="dt" sz="half" idx="10"/>
          </p:nvPr>
        </p:nvSpPr>
        <p:spPr/>
        <p:txBody>
          <a:bodyPr/>
          <a:lstStyle>
            <a:lvl1pPr>
              <a:defRPr/>
            </a:lvl1pPr>
          </a:lstStyle>
          <a:p>
            <a:pPr>
              <a:defRPr/>
            </a:pPr>
            <a:fld id="{C6E0E3CC-C363-4893-B2B4-349A368A3E55}" type="datetimeFigureOut">
              <a:rPr lang="en-US"/>
              <a:pPr>
                <a:defRPr/>
              </a:pPr>
              <a:t>10/15/2019</a:t>
            </a:fld>
            <a:endParaRPr lang="en-US"/>
          </a:p>
        </p:txBody>
      </p:sp>
      <p:sp>
        <p:nvSpPr>
          <p:cNvPr id="6" name="Footer Placeholder 4">
            <a:extLst>
              <a:ext uri="{FF2B5EF4-FFF2-40B4-BE49-F238E27FC236}">
                <a16:creationId xmlns:a16="http://schemas.microsoft.com/office/drawing/2014/main" id="{FE5B7380-0D58-4D19-AEBA-9A03909397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C6784A-714C-44B8-A7B4-CF4E4D491AE5}"/>
              </a:ext>
            </a:extLst>
          </p:cNvPr>
          <p:cNvSpPr>
            <a:spLocks noGrp="1"/>
          </p:cNvSpPr>
          <p:nvPr>
            <p:ph type="sldNum" sz="quarter" idx="12"/>
          </p:nvPr>
        </p:nvSpPr>
        <p:spPr/>
        <p:txBody>
          <a:bodyPr/>
          <a:lstStyle>
            <a:lvl1pPr>
              <a:defRPr/>
            </a:lvl1pPr>
          </a:lstStyle>
          <a:p>
            <a:fld id="{01E2166C-57FF-4B5D-BED4-E1F1F0BBCC0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D333BC-A181-4F6D-9578-E53D6461E605}"/>
              </a:ext>
            </a:extLst>
          </p:cNvPr>
          <p:cNvSpPr>
            <a:spLocks noChangeAspect="1"/>
          </p:cNvSpPr>
          <p:nvPr/>
        </p:nvSpPr>
        <p:spPr>
          <a:xfrm>
            <a:off x="231775" y="244475"/>
            <a:ext cx="11723688" cy="63769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p:cNvSpPr>
            <a:spLocks noGrp="1"/>
          </p:cNvSpPr>
          <p:nvPr>
            <p:ph type="title"/>
          </p:nvPr>
        </p:nvSpPr>
        <p:spPr bwMode="auto">
          <a:xfrm>
            <a:off x="1143000" y="609600"/>
            <a:ext cx="9875838" cy="1355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a:t>
            </a:r>
            <a:endParaRPr lang="en-US" altLang="pl-PL"/>
          </a:p>
        </p:txBody>
      </p:sp>
      <p:sp>
        <p:nvSpPr>
          <p:cNvPr id="1028" name="Text Placeholder 2"/>
          <p:cNvSpPr>
            <a:spLocks noGrp="1"/>
          </p:cNvSpPr>
          <p:nvPr>
            <p:ph type="body" idx="1"/>
          </p:nvPr>
        </p:nvSpPr>
        <p:spPr bwMode="auto">
          <a:xfrm>
            <a:off x="1143000" y="2057400"/>
            <a:ext cx="9872663"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a:extLst>
              <a:ext uri="{FF2B5EF4-FFF2-40B4-BE49-F238E27FC236}">
                <a16:creationId xmlns:a16="http://schemas.microsoft.com/office/drawing/2014/main" id="{F4C9263A-6FE8-4B69-A444-2437B836D32B}"/>
              </a:ext>
            </a:extLst>
          </p:cNvPr>
          <p:cNvSpPr>
            <a:spLocks noGrp="1"/>
          </p:cNvSpPr>
          <p:nvPr>
            <p:ph type="dt" sz="half" idx="2"/>
          </p:nvPr>
        </p:nvSpPr>
        <p:spPr>
          <a:xfrm>
            <a:off x="1143000" y="6224588"/>
            <a:ext cx="2328863"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accent1"/>
                </a:solidFill>
                <a:latin typeface="+mn-lt"/>
              </a:defRPr>
            </a:lvl1pPr>
          </a:lstStyle>
          <a:p>
            <a:pPr>
              <a:defRPr/>
            </a:pPr>
            <a:fld id="{64198A02-A06A-4053-A316-C6C8069B850A}" type="datetimeFigureOut">
              <a:rPr lang="en-US"/>
              <a:pPr>
                <a:defRPr/>
              </a:pPr>
              <a:t>10/15/2019</a:t>
            </a:fld>
            <a:endParaRPr lang="en-US"/>
          </a:p>
        </p:txBody>
      </p:sp>
      <p:sp>
        <p:nvSpPr>
          <p:cNvPr id="5" name="Footer Placeholder 4">
            <a:extLst>
              <a:ext uri="{FF2B5EF4-FFF2-40B4-BE49-F238E27FC236}">
                <a16:creationId xmlns:a16="http://schemas.microsoft.com/office/drawing/2014/main" id="{FE5B7380-0D58-4D19-AEBA-9A03909397C1}"/>
              </a:ext>
            </a:extLst>
          </p:cNvPr>
          <p:cNvSpPr>
            <a:spLocks noGrp="1"/>
          </p:cNvSpPr>
          <p:nvPr>
            <p:ph type="ftr" sz="quarter" idx="3"/>
          </p:nvPr>
        </p:nvSpPr>
        <p:spPr>
          <a:xfrm>
            <a:off x="3949700" y="6224588"/>
            <a:ext cx="4716463"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accent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EC6784A-714C-44B8-A7B4-CF4E4D491AE5}"/>
              </a:ext>
            </a:extLst>
          </p:cNvPr>
          <p:cNvSpPr>
            <a:spLocks noGrp="1"/>
          </p:cNvSpPr>
          <p:nvPr>
            <p:ph type="sldNum" sz="quarter" idx="4"/>
          </p:nvPr>
        </p:nvSpPr>
        <p:spPr>
          <a:xfrm>
            <a:off x="9329738" y="6224588"/>
            <a:ext cx="17065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accent1"/>
                </a:solidFill>
                <a:latin typeface="Calibri" pitchFamily="34" charset="0"/>
              </a:defRPr>
            </a:lvl1pPr>
          </a:lstStyle>
          <a:p>
            <a:fld id="{D6B7951F-2295-42B2-9BE9-073B335A6CE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0" fontAlgn="base" hangingPunct="0">
        <a:lnSpc>
          <a:spcPct val="90000"/>
        </a:lnSpc>
        <a:spcBef>
          <a:spcPct val="0"/>
        </a:spcBef>
        <a:spcAft>
          <a:spcPct val="0"/>
        </a:spcAft>
        <a:defRPr sz="44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accent1"/>
          </a:solidFill>
          <a:latin typeface="Calibri Light" pitchFamily="34" charset="0"/>
        </a:defRPr>
      </a:lvl2pPr>
      <a:lvl3pPr algn="l" rtl="0" eaLnBrk="0" fontAlgn="base" hangingPunct="0">
        <a:lnSpc>
          <a:spcPct val="90000"/>
        </a:lnSpc>
        <a:spcBef>
          <a:spcPct val="0"/>
        </a:spcBef>
        <a:spcAft>
          <a:spcPct val="0"/>
        </a:spcAft>
        <a:defRPr sz="4400">
          <a:solidFill>
            <a:schemeClr val="accent1"/>
          </a:solidFill>
          <a:latin typeface="Calibri Light" pitchFamily="34" charset="0"/>
        </a:defRPr>
      </a:lvl3pPr>
      <a:lvl4pPr algn="l" rtl="0" eaLnBrk="0" fontAlgn="base" hangingPunct="0">
        <a:lnSpc>
          <a:spcPct val="90000"/>
        </a:lnSpc>
        <a:spcBef>
          <a:spcPct val="0"/>
        </a:spcBef>
        <a:spcAft>
          <a:spcPct val="0"/>
        </a:spcAft>
        <a:defRPr sz="4400">
          <a:solidFill>
            <a:schemeClr val="accent1"/>
          </a:solidFill>
          <a:latin typeface="Calibri Light" pitchFamily="34" charset="0"/>
        </a:defRPr>
      </a:lvl4pPr>
      <a:lvl5pPr algn="l" rtl="0" eaLnBrk="0" fontAlgn="base" hangingPunct="0">
        <a:lnSpc>
          <a:spcPct val="90000"/>
        </a:lnSpc>
        <a:spcBef>
          <a:spcPct val="0"/>
        </a:spcBef>
        <a:spcAft>
          <a:spcPct val="0"/>
        </a:spcAft>
        <a:defRPr sz="4400">
          <a:solidFill>
            <a:schemeClr val="accent1"/>
          </a:solidFill>
          <a:latin typeface="Calibri Light" pitchFamily="34" charset="0"/>
        </a:defRPr>
      </a:lvl5pPr>
      <a:lvl6pPr marL="457200" algn="l" rtl="0" fontAlgn="base">
        <a:lnSpc>
          <a:spcPct val="90000"/>
        </a:lnSpc>
        <a:spcBef>
          <a:spcPct val="0"/>
        </a:spcBef>
        <a:spcAft>
          <a:spcPct val="0"/>
        </a:spcAft>
        <a:defRPr sz="4400">
          <a:solidFill>
            <a:schemeClr val="accent1"/>
          </a:solidFill>
          <a:latin typeface="Corbel" charset="0"/>
        </a:defRPr>
      </a:lvl6pPr>
      <a:lvl7pPr marL="914400" algn="l" rtl="0" fontAlgn="base">
        <a:lnSpc>
          <a:spcPct val="90000"/>
        </a:lnSpc>
        <a:spcBef>
          <a:spcPct val="0"/>
        </a:spcBef>
        <a:spcAft>
          <a:spcPct val="0"/>
        </a:spcAft>
        <a:defRPr sz="4400">
          <a:solidFill>
            <a:schemeClr val="accent1"/>
          </a:solidFill>
          <a:latin typeface="Corbel" charset="0"/>
        </a:defRPr>
      </a:lvl7pPr>
      <a:lvl8pPr marL="1371600" algn="l" rtl="0" fontAlgn="base">
        <a:lnSpc>
          <a:spcPct val="90000"/>
        </a:lnSpc>
        <a:spcBef>
          <a:spcPct val="0"/>
        </a:spcBef>
        <a:spcAft>
          <a:spcPct val="0"/>
        </a:spcAft>
        <a:defRPr sz="4400">
          <a:solidFill>
            <a:schemeClr val="accent1"/>
          </a:solidFill>
          <a:latin typeface="Corbel" charset="0"/>
        </a:defRPr>
      </a:lvl8pPr>
      <a:lvl9pPr marL="1828800" algn="l" rtl="0" fontAlgn="base">
        <a:lnSpc>
          <a:spcPct val="90000"/>
        </a:lnSpc>
        <a:spcBef>
          <a:spcPct val="0"/>
        </a:spcBef>
        <a:spcAft>
          <a:spcPct val="0"/>
        </a:spcAft>
        <a:defRPr sz="4400">
          <a:solidFill>
            <a:schemeClr val="accent1"/>
          </a:solidFill>
          <a:latin typeface="Corbel" charset="0"/>
        </a:defRPr>
      </a:lvl9pPr>
    </p:titleStyle>
    <p:bodyStyle>
      <a:lvl1pPr marL="228600" indent="-182563" algn="l" rtl="0" eaLnBrk="0" fontAlgn="base" hangingPunct="0">
        <a:lnSpc>
          <a:spcPct val="90000"/>
        </a:lnSpc>
        <a:spcBef>
          <a:spcPts val="1400"/>
        </a:spcBef>
        <a:spcAft>
          <a:spcPct val="0"/>
        </a:spcAft>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563" algn="l" rtl="0" eaLnBrk="0" fontAlgn="base" hangingPunct="0">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0250" indent="-182563" algn="l" rtl="0" eaLnBrk="0" fontAlgn="base" hangingPunct="0">
        <a:lnSpc>
          <a:spcPct val="90000"/>
        </a:lnSpc>
        <a:spcBef>
          <a:spcPts val="200"/>
        </a:spcBef>
        <a:spcAft>
          <a:spcPts val="400"/>
        </a:spcAft>
        <a:buClr>
          <a:schemeClr val="accent1"/>
        </a:buClr>
        <a:buSzPct val="80000"/>
        <a:buFont typeface="Corbel" pitchFamily="34" charset="0"/>
        <a:buChar char="•"/>
        <a:defRPr kern="1200">
          <a:solidFill>
            <a:schemeClr val="accent1"/>
          </a:solidFill>
          <a:latin typeface="+mn-lt"/>
          <a:ea typeface="+mn-ea"/>
          <a:cs typeface="+mn-cs"/>
        </a:defRPr>
      </a:lvl3pPr>
      <a:lvl4pPr marL="1004888" indent="-182563" algn="l" rtl="0" eaLnBrk="0" fontAlgn="base" hangingPunct="0">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79525" indent="-182563" algn="l" rtl="0" eaLnBrk="0" fontAlgn="base" hangingPunct="0">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hyperlink" Target="http://www.stat.gov.pl/bdr_n/app/strona.indeks" TargetMode="Externa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57EEAE-C09C-4509-B889-ED3B2BB11D59}"/>
              </a:ext>
            </a:extLst>
          </p:cNvPr>
          <p:cNvSpPr>
            <a:spLocks noGrp="1"/>
          </p:cNvSpPr>
          <p:nvPr>
            <p:ph type="ctrTitle"/>
          </p:nvPr>
        </p:nvSpPr>
        <p:spPr>
          <a:xfrm>
            <a:off x="1109663" y="882650"/>
            <a:ext cx="9967912" cy="2925763"/>
          </a:xfrm>
        </p:spPr>
        <p:txBody>
          <a:bodyPr rtlCol="0"/>
          <a:lstStyle/>
          <a:p>
            <a:pPr eaLnBrk="1" fontAlgn="auto" hangingPunct="1">
              <a:spcAft>
                <a:spcPts val="0"/>
              </a:spcAft>
              <a:defRPr/>
            </a:pPr>
            <a:endParaRPr lang="pl-PL" dirty="0"/>
          </a:p>
        </p:txBody>
      </p:sp>
      <p:sp>
        <p:nvSpPr>
          <p:cNvPr id="5123" name="Podtytuł 2"/>
          <p:cNvSpPr>
            <a:spLocks noGrp="1"/>
          </p:cNvSpPr>
          <p:nvPr>
            <p:ph type="subTitle" idx="1"/>
          </p:nvPr>
        </p:nvSpPr>
        <p:spPr>
          <a:xfrm>
            <a:off x="1709738" y="3870325"/>
            <a:ext cx="8767762" cy="1387475"/>
          </a:xfrm>
        </p:spPr>
        <p:txBody>
          <a:bodyPr/>
          <a:lstStyle/>
          <a:p>
            <a:pPr eaLnBrk="1" hangingPunct="1"/>
            <a:endParaRPr lang="pl-PL" altLang="pl-PL"/>
          </a:p>
        </p:txBody>
      </p:sp>
      <p:grpSp>
        <p:nvGrpSpPr>
          <p:cNvPr id="5124" name="Grupa 4"/>
          <p:cNvGrpSpPr>
            <a:grpSpLocks/>
          </p:cNvGrpSpPr>
          <p:nvPr/>
        </p:nvGrpSpPr>
        <p:grpSpPr bwMode="auto">
          <a:xfrm>
            <a:off x="6350" y="0"/>
            <a:ext cx="12192000" cy="6869113"/>
            <a:chOff x="6350" y="0"/>
            <a:chExt cx="12192000" cy="6868552"/>
          </a:xfrm>
        </p:grpSpPr>
        <p:pic>
          <p:nvPicPr>
            <p:cNvPr id="5125" name="Obraz 5"/>
            <p:cNvPicPr>
              <a:picLocks noChangeAspect="1"/>
            </p:cNvPicPr>
            <p:nvPr/>
          </p:nvPicPr>
          <p:blipFill>
            <a:blip r:embed="rId2"/>
            <a:srcRect/>
            <a:stretch>
              <a:fillRect/>
            </a:stretch>
          </p:blipFill>
          <p:spPr bwMode="auto">
            <a:xfrm>
              <a:off x="6350" y="0"/>
              <a:ext cx="12185650" cy="6861175"/>
            </a:xfrm>
            <a:prstGeom prst="rect">
              <a:avLst/>
            </a:prstGeom>
            <a:noFill/>
            <a:ln w="9525">
              <a:noFill/>
              <a:miter lim="800000"/>
              <a:headEnd/>
              <a:tailEnd/>
            </a:ln>
          </p:spPr>
        </p:pic>
        <p:pic>
          <p:nvPicPr>
            <p:cNvPr id="5126" name="Obraz 3"/>
            <p:cNvPicPr>
              <a:picLocks noChangeAspect="1" noChangeArrowheads="1"/>
            </p:cNvPicPr>
            <p:nvPr/>
          </p:nvPicPr>
          <p:blipFill>
            <a:blip r:embed="rId3"/>
            <a:srcRect/>
            <a:stretch>
              <a:fillRect/>
            </a:stretch>
          </p:blipFill>
          <p:spPr bwMode="auto">
            <a:xfrm>
              <a:off x="6350" y="5619038"/>
              <a:ext cx="12192000" cy="1249514"/>
            </a:xfrm>
            <a:prstGeom prst="rect">
              <a:avLst/>
            </a:prstGeom>
            <a:noFill/>
            <a:ln w="9525">
              <a:noFill/>
              <a:miter lim="800000"/>
              <a:headEnd/>
              <a:tailEnd/>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3000" y="609600"/>
            <a:ext cx="9875838" cy="880997"/>
          </a:xfrm>
        </p:spPr>
        <p:txBody>
          <a:bodyPr>
            <a:norm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Jak to „działa”?</a:t>
            </a:r>
          </a:p>
        </p:txBody>
      </p:sp>
      <p:sp>
        <p:nvSpPr>
          <p:cNvPr id="3" name="Symbol zastępczy zawartości 2"/>
          <p:cNvSpPr>
            <a:spLocks noGrp="1"/>
          </p:cNvSpPr>
          <p:nvPr>
            <p:ph idx="1"/>
          </p:nvPr>
        </p:nvSpPr>
        <p:spPr>
          <a:xfrm>
            <a:off x="335360" y="1772816"/>
            <a:ext cx="11617291" cy="4323184"/>
          </a:xfrm>
        </p:spPr>
        <p:txBody>
          <a:bodyPr>
            <a:normAutofit/>
          </a:bodyPr>
          <a:lstStyle/>
          <a:p>
            <a:pPr marL="444500" lvl="2" indent="-355600">
              <a:lnSpc>
                <a:spcPct val="150000"/>
              </a:lnSpc>
              <a:buSzPct val="110000"/>
              <a:buFont typeface="Wingdings" pitchFamily="2" charset="2"/>
              <a:buChar char=""/>
            </a:pPr>
            <a:r>
              <a:rPr lang="pl-PL" sz="2600" dirty="0"/>
              <a:t>Dziewczynki i chłopców inaczej się ubiera, inaczej traktuje. </a:t>
            </a:r>
            <a:r>
              <a:rPr lang="pl-PL" sz="2600" b="1" dirty="0"/>
              <a:t/>
            </a:r>
            <a:br>
              <a:rPr lang="pl-PL" sz="2600" b="1" dirty="0"/>
            </a:br>
            <a:r>
              <a:rPr lang="pl-PL" sz="1600" dirty="0"/>
              <a:t>Badania dowodzą, że rodzice określają swoje nowonarodzone dzieci w różny sposób, w zależności od tego jakiej są one płci.</a:t>
            </a:r>
          </a:p>
          <a:p>
            <a:pPr marL="444500" lvl="2" indent="-355600">
              <a:lnSpc>
                <a:spcPct val="150000"/>
              </a:lnSpc>
              <a:buSzPct val="110000"/>
              <a:buFont typeface="Wingdings" pitchFamily="2" charset="2"/>
              <a:buChar char=""/>
            </a:pPr>
            <a:r>
              <a:rPr lang="pl-PL" sz="2600" dirty="0"/>
              <a:t>Dziewczynki opisywane są za pomocą słów: </a:t>
            </a:r>
            <a:r>
              <a:rPr lang="pl-PL" sz="2600" i="1" dirty="0"/>
              <a:t>mała, delikatna, piękna</a:t>
            </a:r>
            <a:r>
              <a:rPr lang="pl-PL" sz="2600" dirty="0"/>
              <a:t>, chłopcy zaś za pomocą słów </a:t>
            </a:r>
            <a:r>
              <a:rPr lang="pl-PL" sz="2600" i="1" dirty="0"/>
              <a:t>mocny, dziarski</a:t>
            </a:r>
            <a:r>
              <a:rPr lang="pl-PL" sz="2600" dirty="0"/>
              <a:t>, </a:t>
            </a:r>
            <a:r>
              <a:rPr lang="pl-PL" sz="2600" i="1" dirty="0"/>
              <a:t>silny</a:t>
            </a:r>
            <a:r>
              <a:rPr lang="pl-PL" sz="2600" dirty="0"/>
              <a:t>. </a:t>
            </a:r>
            <a:br>
              <a:rPr lang="pl-PL" sz="2600" dirty="0"/>
            </a:br>
            <a:r>
              <a:rPr lang="pl-PL" sz="1600" dirty="0"/>
              <a:t>W rzeczywistości noworodki biorące udział w badaniu nie różniły się wzrostem, wagą, czy stanem zdrowia. </a:t>
            </a:r>
          </a:p>
          <a:p>
            <a:pPr marL="444500" lvl="2" indent="-355600">
              <a:lnSpc>
                <a:spcPct val="150000"/>
              </a:lnSpc>
              <a:buSzPct val="110000"/>
              <a:buFont typeface="Wingdings" pitchFamily="2" charset="2"/>
              <a:buChar char=""/>
            </a:pPr>
            <a:r>
              <a:rPr lang="pl-PL" sz="2600" dirty="0"/>
              <a:t>Przez cały okres dzieciństwa oczekiwania dotyczące płci są </a:t>
            </a:r>
            <a:r>
              <a:rPr lang="pl-PL" sz="2600" b="1" dirty="0"/>
              <a:t>wzmacniane poprzez różnicowanie i grupowanie dzieci pod względem płci</a:t>
            </a:r>
            <a:r>
              <a:rPr lang="pl-PL" sz="2600" dirty="0"/>
              <a:t>.</a:t>
            </a:r>
          </a:p>
        </p:txBody>
      </p:sp>
    </p:spTree>
    <p:extLst>
      <p:ext uri="{BB962C8B-B14F-4D97-AF65-F5344CB8AC3E}">
        <p14:creationId xmlns:p14="http://schemas.microsoft.com/office/powerpoint/2010/main" val="6862673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a:xfrm>
            <a:off x="265471" y="668588"/>
            <a:ext cx="11621729" cy="1044352"/>
          </a:xfrm>
        </p:spPr>
        <p:txBody>
          <a:bodyPr>
            <a:noAutofit/>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Konsekwencje kontraktu płci na rynku pracy</a:t>
            </a:r>
          </a:p>
        </p:txBody>
      </p:sp>
      <p:sp>
        <p:nvSpPr>
          <p:cNvPr id="10" name="Symbol zastępczy zawartości 9"/>
          <p:cNvSpPr>
            <a:spLocks noGrp="1"/>
          </p:cNvSpPr>
          <p:nvPr>
            <p:ph idx="1"/>
          </p:nvPr>
        </p:nvSpPr>
        <p:spPr>
          <a:xfrm>
            <a:off x="147484" y="2035282"/>
            <a:ext cx="11887200" cy="3849328"/>
          </a:xfrm>
        </p:spPr>
        <p:txBody>
          <a:bodyPr>
            <a:normAutofit/>
          </a:bodyPr>
          <a:lstStyle/>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Segregacja zawodowa </a:t>
            </a:r>
            <a:r>
              <a:rPr lang="pl-PL" sz="2200" dirty="0">
                <a:sym typeface="Wingdings" pitchFamily="2" charset="2"/>
              </a:rPr>
              <a:t>– skupianie się kobiet i mężczyzn w konkretnych obszarach rynku pracy, w odmiennych profesjach, oferujących nierówną ilość zawodów, nierówne płace i ograniczone możliwości awansu.</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Segregacja pozioma </a:t>
            </a:r>
            <a:r>
              <a:rPr lang="pl-PL" sz="2200" dirty="0">
                <a:sym typeface="Wingdings" pitchFamily="2" charset="2"/>
              </a:rPr>
              <a:t>– oznacza podział na zawody „kobiece” i „męskie</a:t>
            </a:r>
            <a:r>
              <a:rPr lang="pl-PL" sz="2200" dirty="0" smtClean="0">
                <a:sym typeface="Wingdings" pitchFamily="2" charset="2"/>
              </a:rPr>
              <a:t>”,</a:t>
            </a:r>
            <a:br>
              <a:rPr lang="pl-PL" sz="2200" dirty="0" smtClean="0">
                <a:sym typeface="Wingdings" pitchFamily="2" charset="2"/>
              </a:rPr>
            </a:br>
            <a:r>
              <a:rPr lang="pl-PL" sz="2200" dirty="0" smtClean="0">
                <a:sym typeface="Wingdings" pitchFamily="2" charset="2"/>
              </a:rPr>
              <a:t>np</a:t>
            </a:r>
            <a:r>
              <a:rPr lang="pl-PL" sz="2200" dirty="0">
                <a:sym typeface="Wingdings" pitchFamily="2" charset="2"/>
              </a:rPr>
              <a:t>. zawód sekretarki, zawód ślusarza…</a:t>
            </a:r>
          </a:p>
          <a:p>
            <a:pPr marL="810732" lvl="1" indent="-396006" defTabSz="447847" fontAlgn="auto">
              <a:lnSpc>
                <a:spcPct val="150000"/>
              </a:lnSpc>
              <a:spcAft>
                <a:spcPts val="0"/>
              </a:spcAft>
              <a:buClr>
                <a:srgbClr val="FFC000"/>
              </a:buClr>
              <a:buSzPct val="100000"/>
              <a:buNone/>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ym typeface="Wingdings" pitchFamily="2" charset="2"/>
              </a:rPr>
              <a:t>		Podział ten odwołuje się do </a:t>
            </a:r>
            <a:r>
              <a:rPr lang="pl-PL" sz="2200" b="1" dirty="0">
                <a:sym typeface="Wingdings" pitchFamily="2" charset="2"/>
              </a:rPr>
              <a:t>stereotypowych</a:t>
            </a:r>
            <a:r>
              <a:rPr lang="pl-PL" sz="2200" dirty="0">
                <a:sym typeface="Wingdings" pitchFamily="2" charset="2"/>
              </a:rPr>
              <a:t> przekonań o odmiennych zdolnościach i priorytetach, wspólnych dla każdej płci, odmiennych między płciami.</a:t>
            </a:r>
          </a:p>
        </p:txBody>
      </p:sp>
    </p:spTree>
    <p:extLst>
      <p:ext uri="{BB962C8B-B14F-4D97-AF65-F5344CB8AC3E}">
        <p14:creationId xmlns:p14="http://schemas.microsoft.com/office/powerpoint/2010/main" val="6186953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8"/>
          <p:cNvSpPr>
            <a:spLocks noGrp="1"/>
          </p:cNvSpPr>
          <p:nvPr>
            <p:ph type="title"/>
          </p:nvPr>
        </p:nvSpPr>
        <p:spPr>
          <a:xfrm>
            <a:off x="206477" y="683342"/>
            <a:ext cx="11857704" cy="1044352"/>
          </a:xfrm>
        </p:spPr>
        <p:txBody>
          <a:bodyPr>
            <a:noAutofit/>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Konsekwencje kontraktu płci na rynku pracy</a:t>
            </a:r>
          </a:p>
        </p:txBody>
      </p:sp>
      <p:sp>
        <p:nvSpPr>
          <p:cNvPr id="10" name="Symbol zastępczy zawartości 9"/>
          <p:cNvSpPr>
            <a:spLocks noGrp="1"/>
          </p:cNvSpPr>
          <p:nvPr>
            <p:ph idx="1"/>
          </p:nvPr>
        </p:nvSpPr>
        <p:spPr>
          <a:xfrm>
            <a:off x="1" y="2227005"/>
            <a:ext cx="12192000" cy="3834581"/>
          </a:xfrm>
        </p:spPr>
        <p:txBody>
          <a:bodyPr>
            <a:noAutofit/>
          </a:bodyPr>
          <a:lstStyle/>
          <a:p>
            <a:pPr marL="530225" lvl="1" indent="-441325"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Feminizacja zawodowa </a:t>
            </a:r>
            <a:r>
              <a:rPr lang="pl-PL" sz="2200" dirty="0">
                <a:sym typeface="Wingdings" pitchFamily="2" charset="2"/>
              </a:rPr>
              <a:t>– jeden z wymiarów segregacji poziomej: skupianie się kobiet w słabiej cenionych i opłacanych segmentach rynku pracy,  np. ochrony zdrowia, opieki społecznej, edukacji.</a:t>
            </a:r>
          </a:p>
          <a:p>
            <a:pPr marL="530225" lvl="1" indent="-441325"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Mechanizm etykietowania </a:t>
            </a:r>
            <a:r>
              <a:rPr lang="pl-PL" sz="2200" dirty="0">
                <a:sym typeface="Wingdings" pitchFamily="2" charset="2"/>
              </a:rPr>
              <a:t>– skojarzenie zawodu z „kobiecością” obniża chęć jego wykonywania.</a:t>
            </a:r>
          </a:p>
          <a:p>
            <a:pPr marL="530225" lvl="1" indent="-441325"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Szklane ruchome schody </a:t>
            </a:r>
            <a:r>
              <a:rPr lang="pl-PL" sz="2200" dirty="0">
                <a:sym typeface="Wingdings" pitchFamily="2" charset="2"/>
              </a:rPr>
              <a:t>– przyśpieszony awans mężczyzn w zawodach sfeminizowanych przy tych samych kompetencjach i doświadczeniu, np. dyrektorzy szkół (…ale nie odwrotnie…).</a:t>
            </a:r>
          </a:p>
        </p:txBody>
      </p:sp>
    </p:spTree>
    <p:extLst>
      <p:ext uri="{BB962C8B-B14F-4D97-AF65-F5344CB8AC3E}">
        <p14:creationId xmlns:p14="http://schemas.microsoft.com/office/powerpoint/2010/main" val="14525412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zawartości 9"/>
          <p:cNvSpPr>
            <a:spLocks noGrp="1"/>
          </p:cNvSpPr>
          <p:nvPr>
            <p:ph idx="1"/>
          </p:nvPr>
        </p:nvSpPr>
        <p:spPr>
          <a:xfrm>
            <a:off x="206477" y="2020528"/>
            <a:ext cx="11857704" cy="4456471"/>
          </a:xfrm>
        </p:spPr>
        <p:txBody>
          <a:bodyPr/>
          <a:lstStyle/>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Segregacja pionowa </a:t>
            </a:r>
            <a:r>
              <a:rPr lang="pl-PL" sz="2200" dirty="0">
                <a:sym typeface="Wingdings" pitchFamily="2" charset="2"/>
              </a:rPr>
              <a:t>– odnosi się do podziału struktury zatrudnienia na stanowiska kierownicze, o znacznym zakresie władzy i wpływów, uważane za właściwe dla mężczyzn oraz stanowiska peryferyjne, z niewielkim zakresem władzy, „odpowiednie” dla kobiet.</a:t>
            </a:r>
          </a:p>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Szklany sufit </a:t>
            </a:r>
            <a:r>
              <a:rPr lang="pl-PL" sz="2200" dirty="0">
                <a:sym typeface="Wingdings" pitchFamily="2" charset="2"/>
              </a:rPr>
              <a:t>– niewidoczne bariery awansu kobiet na stanowiska kierownicze w firmie, niezależnie od stopnia wykształcenia, doświadczenia, stażu, etc.</a:t>
            </a:r>
            <a:br>
              <a:rPr lang="pl-PL" sz="2200" dirty="0">
                <a:sym typeface="Wingdings" pitchFamily="2" charset="2"/>
              </a:rPr>
            </a:br>
            <a:r>
              <a:rPr lang="pl-PL" sz="2200" dirty="0">
                <a:sym typeface="Wingdings" pitchFamily="2" charset="2"/>
              </a:rPr>
              <a:t>(Kobiety pracują przeciętnie 3,8 roku dłużej niż mężczyźni by awansować na wyższe stanowisko).</a:t>
            </a:r>
          </a:p>
        </p:txBody>
      </p:sp>
      <p:sp>
        <p:nvSpPr>
          <p:cNvPr id="6" name="Tytuł 8"/>
          <p:cNvSpPr>
            <a:spLocks noGrp="1"/>
          </p:cNvSpPr>
          <p:nvPr>
            <p:ph type="title"/>
          </p:nvPr>
        </p:nvSpPr>
        <p:spPr>
          <a:xfrm>
            <a:off x="206477" y="683342"/>
            <a:ext cx="11857704" cy="1044352"/>
          </a:xfrm>
        </p:spPr>
        <p:txBody>
          <a:bodyPr>
            <a:noAutofit/>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Konsekwencje kontraktu płci na rynku pracy</a:t>
            </a:r>
          </a:p>
        </p:txBody>
      </p:sp>
    </p:spTree>
    <p:extLst>
      <p:ext uri="{BB962C8B-B14F-4D97-AF65-F5344CB8AC3E}">
        <p14:creationId xmlns:p14="http://schemas.microsoft.com/office/powerpoint/2010/main" val="20010228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zawartości 9"/>
          <p:cNvSpPr>
            <a:spLocks noGrp="1"/>
          </p:cNvSpPr>
          <p:nvPr>
            <p:ph idx="1"/>
          </p:nvPr>
        </p:nvSpPr>
        <p:spPr>
          <a:xfrm>
            <a:off x="206477" y="1641816"/>
            <a:ext cx="11651226" cy="4776192"/>
          </a:xfrm>
        </p:spPr>
        <p:txBody>
          <a:bodyPr/>
          <a:lstStyle/>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Szklane ściany </a:t>
            </a:r>
            <a:r>
              <a:rPr lang="pl-PL" sz="2200" dirty="0">
                <a:sym typeface="Wingdings" pitchFamily="2" charset="2"/>
              </a:rPr>
              <a:t>– wykonywanie przez kobiety pracy na stanowiskach asystenckich, pomocniczych, peryferyjnych, z których awans na stanowiska kierownicze jest utrudniony. Pracownice-asystentki nie nabywają kompetencji i doświadczeń niezbędnych do awansu na stanowiska centralne, wiążące się z pewnym zakresem władzy, niezależności decyzyjnej i wysokimi zarobkami.</a:t>
            </a:r>
          </a:p>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Lepka podłoga </a:t>
            </a:r>
            <a:r>
              <a:rPr lang="pl-PL" sz="2200" dirty="0">
                <a:sym typeface="Wingdings" pitchFamily="2" charset="2"/>
              </a:rPr>
              <a:t>– kobiety pracują w zawodach o niskim prestiżu, niskich zarobkach i niewielkich możliwościach awansu, np. sprzątaczka, kasjerka.</a:t>
            </a:r>
            <a:endParaRPr lang="pl-PL" sz="2200" b="1" dirty="0">
              <a:sym typeface="Wingdings" pitchFamily="2" charset="2"/>
            </a:endParaRPr>
          </a:p>
        </p:txBody>
      </p:sp>
      <p:sp>
        <p:nvSpPr>
          <p:cNvPr id="4" name="Tytuł 8"/>
          <p:cNvSpPr txBox="1">
            <a:spLocks/>
          </p:cNvSpPr>
          <p:nvPr/>
        </p:nvSpPr>
        <p:spPr bwMode="auto">
          <a:xfrm>
            <a:off x="206477" y="683342"/>
            <a:ext cx="11857704" cy="10443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bg2">
                    <a:lumMod val="10000"/>
                  </a:schemeClr>
                </a:solidFill>
                <a:latin typeface="+mn-lt"/>
                <a:ea typeface="+mj-ea"/>
                <a:cs typeface="+mj-cs"/>
              </a:defRPr>
            </a:lvl1pPr>
            <a:lvl2pPr algn="l" rtl="0" eaLnBrk="0" fontAlgn="base" hangingPunct="0">
              <a:lnSpc>
                <a:spcPct val="90000"/>
              </a:lnSpc>
              <a:spcBef>
                <a:spcPct val="0"/>
              </a:spcBef>
              <a:spcAft>
                <a:spcPct val="0"/>
              </a:spcAft>
              <a:defRPr sz="4400">
                <a:solidFill>
                  <a:schemeClr val="accent1"/>
                </a:solidFill>
                <a:latin typeface="Calibri Light" pitchFamily="34" charset="0"/>
              </a:defRPr>
            </a:lvl2pPr>
            <a:lvl3pPr algn="l" rtl="0" eaLnBrk="0" fontAlgn="base" hangingPunct="0">
              <a:lnSpc>
                <a:spcPct val="90000"/>
              </a:lnSpc>
              <a:spcBef>
                <a:spcPct val="0"/>
              </a:spcBef>
              <a:spcAft>
                <a:spcPct val="0"/>
              </a:spcAft>
              <a:defRPr sz="4400">
                <a:solidFill>
                  <a:schemeClr val="accent1"/>
                </a:solidFill>
                <a:latin typeface="Calibri Light" pitchFamily="34" charset="0"/>
              </a:defRPr>
            </a:lvl3pPr>
            <a:lvl4pPr algn="l" rtl="0" eaLnBrk="0" fontAlgn="base" hangingPunct="0">
              <a:lnSpc>
                <a:spcPct val="90000"/>
              </a:lnSpc>
              <a:spcBef>
                <a:spcPct val="0"/>
              </a:spcBef>
              <a:spcAft>
                <a:spcPct val="0"/>
              </a:spcAft>
              <a:defRPr sz="4400">
                <a:solidFill>
                  <a:schemeClr val="accent1"/>
                </a:solidFill>
                <a:latin typeface="Calibri Light" pitchFamily="34" charset="0"/>
              </a:defRPr>
            </a:lvl4pPr>
            <a:lvl5pPr algn="l" rtl="0" eaLnBrk="0" fontAlgn="base" hangingPunct="0">
              <a:lnSpc>
                <a:spcPct val="90000"/>
              </a:lnSpc>
              <a:spcBef>
                <a:spcPct val="0"/>
              </a:spcBef>
              <a:spcAft>
                <a:spcPct val="0"/>
              </a:spcAft>
              <a:defRPr sz="4400">
                <a:solidFill>
                  <a:schemeClr val="accent1"/>
                </a:solidFill>
                <a:latin typeface="Calibri Light" pitchFamily="34" charset="0"/>
              </a:defRPr>
            </a:lvl5pPr>
            <a:lvl6pPr marL="457200" algn="l" rtl="0" fontAlgn="base">
              <a:lnSpc>
                <a:spcPct val="90000"/>
              </a:lnSpc>
              <a:spcBef>
                <a:spcPct val="0"/>
              </a:spcBef>
              <a:spcAft>
                <a:spcPct val="0"/>
              </a:spcAft>
              <a:defRPr sz="4400">
                <a:solidFill>
                  <a:schemeClr val="accent1"/>
                </a:solidFill>
                <a:latin typeface="Corbel" charset="0"/>
              </a:defRPr>
            </a:lvl6pPr>
            <a:lvl7pPr marL="914400" algn="l" rtl="0" fontAlgn="base">
              <a:lnSpc>
                <a:spcPct val="90000"/>
              </a:lnSpc>
              <a:spcBef>
                <a:spcPct val="0"/>
              </a:spcBef>
              <a:spcAft>
                <a:spcPct val="0"/>
              </a:spcAft>
              <a:defRPr sz="4400">
                <a:solidFill>
                  <a:schemeClr val="accent1"/>
                </a:solidFill>
                <a:latin typeface="Corbel" charset="0"/>
              </a:defRPr>
            </a:lvl7pPr>
            <a:lvl8pPr marL="1371600" algn="l" rtl="0" fontAlgn="base">
              <a:lnSpc>
                <a:spcPct val="90000"/>
              </a:lnSpc>
              <a:spcBef>
                <a:spcPct val="0"/>
              </a:spcBef>
              <a:spcAft>
                <a:spcPct val="0"/>
              </a:spcAft>
              <a:defRPr sz="4400">
                <a:solidFill>
                  <a:schemeClr val="accent1"/>
                </a:solidFill>
                <a:latin typeface="Corbel" charset="0"/>
              </a:defRPr>
            </a:lvl8pPr>
            <a:lvl9pPr marL="1828800" algn="l" rtl="0" fontAlgn="base">
              <a:lnSpc>
                <a:spcPct val="90000"/>
              </a:lnSpc>
              <a:spcBef>
                <a:spcPct val="0"/>
              </a:spcBef>
              <a:spcAft>
                <a:spcPct val="0"/>
              </a:spcAft>
              <a:defRPr sz="4400">
                <a:solidFill>
                  <a:schemeClr val="accent1"/>
                </a:solidFill>
                <a:latin typeface="Corbel" charset="0"/>
              </a:defRPr>
            </a:lvl9pPr>
          </a:lstStyle>
          <a:p>
            <a:pPr marL="0" lvl="1" algn="ctr" defTabSz="914400"/>
            <a:r>
              <a:rPr lang="pl-PL" sz="4800" b="1" kern="120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Konsekwencje kontraktu płci na rynku pracy</a:t>
            </a:r>
            <a:endPar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endParaRPr>
          </a:p>
        </p:txBody>
      </p:sp>
    </p:spTree>
    <p:extLst>
      <p:ext uri="{BB962C8B-B14F-4D97-AF65-F5344CB8AC3E}">
        <p14:creationId xmlns:p14="http://schemas.microsoft.com/office/powerpoint/2010/main" val="33527501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zawartości 9"/>
          <p:cNvSpPr>
            <a:spLocks noGrp="1"/>
          </p:cNvSpPr>
          <p:nvPr>
            <p:ph idx="1"/>
          </p:nvPr>
        </p:nvSpPr>
        <p:spPr>
          <a:xfrm>
            <a:off x="368709" y="2352782"/>
            <a:ext cx="11695471" cy="3657433"/>
          </a:xfrm>
        </p:spPr>
        <p:txBody>
          <a:bodyPr>
            <a:noAutofit/>
          </a:bodyPr>
          <a:lstStyle/>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Nierówność w wynagrodzeniach ze wzglądu na płeć </a:t>
            </a:r>
            <a:r>
              <a:rPr lang="pl-PL" sz="2200" dirty="0">
                <a:sym typeface="Wingdings" pitchFamily="2" charset="2"/>
              </a:rPr>
              <a:t>– mimo prawnych gwarancji równości wynagrodzenia ze tę samą pracę lub pracę tej samej wartości bez względu na płeć</a:t>
            </a:r>
          </a:p>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ym typeface="Wingdings" pitchFamily="2" charset="2"/>
              </a:rPr>
              <a:t>Kobiety poszukują pracy średnio 2 miesiące dłużej od mężczyzn.</a:t>
            </a:r>
            <a:endParaRPr lang="pl-PL" sz="2200" b="1" dirty="0">
              <a:sym typeface="Wingdings" pitchFamily="2" charset="2"/>
            </a:endParaRPr>
          </a:p>
        </p:txBody>
      </p:sp>
      <p:sp>
        <p:nvSpPr>
          <p:cNvPr id="6" name="Tytuł 8"/>
          <p:cNvSpPr>
            <a:spLocks noGrp="1"/>
          </p:cNvSpPr>
          <p:nvPr>
            <p:ph type="title"/>
          </p:nvPr>
        </p:nvSpPr>
        <p:spPr>
          <a:xfrm>
            <a:off x="206477" y="683342"/>
            <a:ext cx="11857704" cy="1044352"/>
          </a:xfrm>
        </p:spPr>
        <p:txBody>
          <a:bodyPr>
            <a:noAutofit/>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Konsekwencje kontraktu płci na rynku pracy</a:t>
            </a:r>
          </a:p>
        </p:txBody>
      </p:sp>
    </p:spTree>
    <p:extLst>
      <p:ext uri="{BB962C8B-B14F-4D97-AF65-F5344CB8AC3E}">
        <p14:creationId xmlns:p14="http://schemas.microsoft.com/office/powerpoint/2010/main" val="18361363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zawartości 9"/>
          <p:cNvSpPr>
            <a:spLocks noGrp="1"/>
          </p:cNvSpPr>
          <p:nvPr>
            <p:ph idx="1"/>
          </p:nvPr>
        </p:nvSpPr>
        <p:spPr>
          <a:xfrm>
            <a:off x="0" y="2168016"/>
            <a:ext cx="12064181" cy="3864077"/>
          </a:xfrm>
        </p:spPr>
        <p:txBody>
          <a:bodyPr/>
          <a:lstStyle/>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Przemoc ze względu na płeć </a:t>
            </a:r>
            <a:r>
              <a:rPr lang="pl-PL" sz="2200" dirty="0">
                <a:sym typeface="Wingdings" pitchFamily="2" charset="2"/>
              </a:rPr>
              <a:t>– molestowanie seksualne w miejscu pracy.</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Niższy wiek emerytalny i praca na część etatu </a:t>
            </a:r>
            <a:r>
              <a:rPr lang="pl-PL" sz="2200" dirty="0">
                <a:sym typeface="Wingdings" pitchFamily="2" charset="2"/>
              </a:rPr>
              <a:t>– niższe świadczenia emerytalne, zagrożenie ubóstwem.</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Instrumenty godzenia życia zawodowego z osobistym </a:t>
            </a:r>
            <a:r>
              <a:rPr lang="pl-PL" sz="2200" dirty="0">
                <a:sym typeface="Wingdings" pitchFamily="2" charset="2"/>
              </a:rPr>
              <a:t>kierowane przede wszystkim do kobiet</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Dyskryminacja </a:t>
            </a:r>
            <a:r>
              <a:rPr lang="pl-PL" sz="2200" dirty="0">
                <a:sym typeface="Wingdings" pitchFamily="2" charset="2"/>
              </a:rPr>
              <a:t>na rynku pracy to czynnik wypychający kobiety z rynku pracy.</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smtClean="0">
                <a:sym typeface="Wingdings" pitchFamily="2" charset="2"/>
              </a:rPr>
              <a:t>Szanse na niezależność decyzyjną </a:t>
            </a:r>
            <a:r>
              <a:rPr lang="pl-PL" sz="2200" dirty="0">
                <a:sym typeface="Wingdings" pitchFamily="2" charset="2"/>
              </a:rPr>
              <a:t>i </a:t>
            </a:r>
            <a:r>
              <a:rPr lang="pl-PL" sz="2200" dirty="0" smtClean="0">
                <a:sym typeface="Wingdings" pitchFamily="2" charset="2"/>
              </a:rPr>
              <a:t>brak </a:t>
            </a:r>
            <a:r>
              <a:rPr lang="pl-PL" sz="2200" dirty="0">
                <a:sym typeface="Wingdings" pitchFamily="2" charset="2"/>
              </a:rPr>
              <a:t>ograniczeń rozwoju zawodowego przez szklany sufit to </a:t>
            </a:r>
            <a:r>
              <a:rPr lang="pl-PL" sz="2200" b="1" dirty="0">
                <a:sym typeface="Wingdings" pitchFamily="2" charset="2"/>
              </a:rPr>
              <a:t>czynnik przyciągający kobiety do przedsiębiorczości</a:t>
            </a:r>
            <a:r>
              <a:rPr lang="pl-PL" sz="2200" dirty="0">
                <a:sym typeface="Wingdings" pitchFamily="2" charset="2"/>
              </a:rPr>
              <a:t>.</a:t>
            </a:r>
          </a:p>
        </p:txBody>
      </p:sp>
      <p:sp>
        <p:nvSpPr>
          <p:cNvPr id="6" name="Tytuł 8"/>
          <p:cNvSpPr>
            <a:spLocks noGrp="1"/>
          </p:cNvSpPr>
          <p:nvPr>
            <p:ph type="title"/>
          </p:nvPr>
        </p:nvSpPr>
        <p:spPr>
          <a:xfrm>
            <a:off x="206477" y="683342"/>
            <a:ext cx="11857704" cy="1044352"/>
          </a:xfrm>
        </p:spPr>
        <p:txBody>
          <a:bodyPr>
            <a:noAutofit/>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Konsekwencje kontraktu płci na rynku pracy</a:t>
            </a:r>
          </a:p>
        </p:txBody>
      </p:sp>
    </p:spTree>
    <p:extLst>
      <p:ext uri="{BB962C8B-B14F-4D97-AF65-F5344CB8AC3E}">
        <p14:creationId xmlns:p14="http://schemas.microsoft.com/office/powerpoint/2010/main" val="36883620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zawartości 9"/>
          <p:cNvSpPr>
            <a:spLocks noGrp="1"/>
          </p:cNvSpPr>
          <p:nvPr>
            <p:ph idx="1"/>
          </p:nvPr>
        </p:nvSpPr>
        <p:spPr>
          <a:xfrm>
            <a:off x="206477" y="2229492"/>
            <a:ext cx="11710220" cy="3507631"/>
          </a:xfrm>
        </p:spPr>
        <p:txBody>
          <a:bodyPr/>
          <a:lstStyle/>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Przedsiębiorczość kobiet </a:t>
            </a:r>
            <a:r>
              <a:rPr lang="pl-PL" sz="2200" u="sng" dirty="0">
                <a:sym typeface="Wingdings" pitchFamily="2" charset="2"/>
              </a:rPr>
              <a:t>jako ucieczka przed dyskryminacją kobiet na rynku pracy </a:t>
            </a:r>
            <a:r>
              <a:rPr lang="pl-PL" sz="2200" dirty="0">
                <a:sym typeface="Wingdings" pitchFamily="2" charset="2"/>
              </a:rPr>
              <a:t>w Polsce, strukturalnymi uwarunkowaniami bezrobocia kobiet i zagrożenia ubóstwem.</a:t>
            </a:r>
            <a:endParaRPr lang="pl-PL" sz="2200" b="1" dirty="0">
              <a:sym typeface="Wingdings" pitchFamily="2" charset="2"/>
            </a:endParaRPr>
          </a:p>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Wskaźnik przedsiębiorczości </a:t>
            </a:r>
            <a:r>
              <a:rPr lang="pl-PL" sz="2200" dirty="0">
                <a:sym typeface="Wingdings" pitchFamily="2" charset="2"/>
              </a:rPr>
              <a:t>kobiet w PL utrzymujący się na poziomie ~33,4% w 2017r. </a:t>
            </a:r>
            <a:br>
              <a:rPr lang="pl-PL" sz="2200" dirty="0">
                <a:sym typeface="Wingdings" pitchFamily="2" charset="2"/>
              </a:rPr>
            </a:br>
            <a:r>
              <a:rPr lang="pl-PL" sz="2200" dirty="0">
                <a:sym typeface="Wingdings" pitchFamily="2" charset="2"/>
              </a:rPr>
              <a:t>(jeden z najwyższych w UE), </a:t>
            </a:r>
            <a:r>
              <a:rPr lang="pl-PL" sz="2200" b="1" dirty="0">
                <a:sym typeface="Wingdings" pitchFamily="2" charset="2"/>
              </a:rPr>
              <a:t>mimo braku specjalnych, systemowych programów wspierających przedsiębiorczość kobiet.</a:t>
            </a:r>
          </a:p>
        </p:txBody>
      </p:sp>
      <p:sp>
        <p:nvSpPr>
          <p:cNvPr id="6" name="Tytuł 8"/>
          <p:cNvSpPr>
            <a:spLocks noGrp="1"/>
          </p:cNvSpPr>
          <p:nvPr>
            <p:ph type="title"/>
          </p:nvPr>
        </p:nvSpPr>
        <p:spPr>
          <a:xfrm>
            <a:off x="206477" y="683342"/>
            <a:ext cx="11857704" cy="1044352"/>
          </a:xfrm>
        </p:spPr>
        <p:txBody>
          <a:bodyPr>
            <a:noAutofit/>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Konsekwencje kontraktu płci na rynku pracy</a:t>
            </a:r>
          </a:p>
        </p:txBody>
      </p:sp>
    </p:spTree>
    <p:extLst>
      <p:ext uri="{BB962C8B-B14F-4D97-AF65-F5344CB8AC3E}">
        <p14:creationId xmlns:p14="http://schemas.microsoft.com/office/powerpoint/2010/main" val="15612688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0" y="1844824"/>
            <a:ext cx="12191999" cy="4157638"/>
          </a:xfrm>
          <a:prstGeom prst="rect">
            <a:avLst/>
          </a:prstGeom>
          <a:noFill/>
          <a:ln w="9525">
            <a:noFill/>
            <a:round/>
            <a:headEnd/>
            <a:tailEnd/>
          </a:ln>
        </p:spPr>
        <p:txBody>
          <a:bodyPr lIns="0" tIns="0" rIns="0" bIns="0" anchor="ctr"/>
          <a:lstStyle/>
          <a:p>
            <a:pPr marL="627063" lvl="1" indent="-360363" defTabSz="447647">
              <a:lnSpc>
                <a:spcPct val="200000"/>
              </a:lnSpc>
              <a:spcBef>
                <a:spcPct val="20000"/>
              </a:spcBef>
              <a:buClr>
                <a:srgbClr val="FFC000"/>
              </a:buClr>
              <a:buSzPct val="100000"/>
              <a:buFont typeface="Wingdings 3" pitchFamily="18" charset="2"/>
              <a:buChar char="Æ"/>
              <a:tabLst>
                <a:tab pos="627063" algn="l"/>
                <a:tab pos="901700" algn="l"/>
                <a:tab pos="1350963" algn="l"/>
                <a:tab pos="1800225" algn="l"/>
                <a:tab pos="2249488" algn="l"/>
                <a:tab pos="2698750" algn="l"/>
                <a:tab pos="3148013" algn="l"/>
                <a:tab pos="3597275" algn="l"/>
                <a:tab pos="4044950" algn="l"/>
                <a:tab pos="4494213" algn="l"/>
                <a:tab pos="4943475" algn="l"/>
                <a:tab pos="5392738" algn="l"/>
                <a:tab pos="5842000" algn="l"/>
                <a:tab pos="6291263" algn="l"/>
                <a:tab pos="6740525" algn="l"/>
                <a:tab pos="7189788" algn="l"/>
                <a:tab pos="7639050" algn="l"/>
                <a:tab pos="8088313" algn="l"/>
                <a:tab pos="8539163" algn="l"/>
                <a:tab pos="8988425" algn="l"/>
                <a:tab pos="9437688" algn="l"/>
              </a:tabLst>
            </a:pPr>
            <a:r>
              <a:rPr lang="pl-PL" sz="2100" b="1" dirty="0">
                <a:latin typeface="+mn-lt"/>
              </a:rPr>
              <a:t>Segregacja pozioma rynku pracy - </a:t>
            </a:r>
            <a:r>
              <a:rPr lang="pl-PL" sz="2100" dirty="0">
                <a:latin typeface="+mn-lt"/>
              </a:rPr>
              <a:t>dominacja kobiet w sektorach o niższych zarobkach i niższym prestiżu.</a:t>
            </a:r>
          </a:p>
          <a:p>
            <a:pPr marL="627063" lvl="1" indent="-360363" defTabSz="447647">
              <a:lnSpc>
                <a:spcPct val="200000"/>
              </a:lnSpc>
              <a:spcBef>
                <a:spcPct val="20000"/>
              </a:spcBef>
              <a:buClr>
                <a:srgbClr val="FFC000"/>
              </a:buClr>
              <a:buSzPct val="100000"/>
              <a:buFont typeface="Wingdings 3" pitchFamily="18" charset="2"/>
              <a:buChar char="Æ"/>
              <a:tabLst>
                <a:tab pos="627063" algn="l"/>
                <a:tab pos="901700" algn="l"/>
                <a:tab pos="1350963" algn="l"/>
                <a:tab pos="1800225" algn="l"/>
                <a:tab pos="2249488" algn="l"/>
                <a:tab pos="2698750" algn="l"/>
                <a:tab pos="3148013" algn="l"/>
                <a:tab pos="3597275" algn="l"/>
                <a:tab pos="4044950" algn="l"/>
                <a:tab pos="4494213" algn="l"/>
                <a:tab pos="4943475" algn="l"/>
                <a:tab pos="5392738" algn="l"/>
                <a:tab pos="5842000" algn="l"/>
                <a:tab pos="6291263" algn="l"/>
                <a:tab pos="6740525" algn="l"/>
                <a:tab pos="7189788" algn="l"/>
                <a:tab pos="7639050" algn="l"/>
                <a:tab pos="8088313" algn="l"/>
                <a:tab pos="8539163" algn="l"/>
                <a:tab pos="8988425" algn="l"/>
                <a:tab pos="9437688" algn="l"/>
              </a:tabLst>
            </a:pPr>
            <a:r>
              <a:rPr lang="pl-PL" sz="2100" b="1" dirty="0">
                <a:latin typeface="+mn-lt"/>
              </a:rPr>
              <a:t>Segregacja pionowa rynku pracy – </a:t>
            </a:r>
            <a:r>
              <a:rPr lang="pl-PL" sz="2100" dirty="0">
                <a:latin typeface="+mn-lt"/>
              </a:rPr>
              <a:t>dysproporcje w reprezentacji kobiet i mężczyzn na stanowiskach kierowniczych, im wyższy szczebel tym mniej kobiet (szklane zjawiska). </a:t>
            </a:r>
          </a:p>
          <a:p>
            <a:pPr marL="627063" lvl="1" indent="-360363" defTabSz="447647">
              <a:lnSpc>
                <a:spcPct val="200000"/>
              </a:lnSpc>
              <a:spcBef>
                <a:spcPct val="20000"/>
              </a:spcBef>
              <a:buClr>
                <a:srgbClr val="FFC000"/>
              </a:buClr>
              <a:buSzPct val="100000"/>
              <a:buFont typeface="Wingdings 3" pitchFamily="18" charset="2"/>
              <a:buChar char="Æ"/>
              <a:tabLst>
                <a:tab pos="627063" algn="l"/>
                <a:tab pos="901700" algn="l"/>
                <a:tab pos="1350963" algn="l"/>
                <a:tab pos="1800225" algn="l"/>
                <a:tab pos="2249488" algn="l"/>
                <a:tab pos="2698750" algn="l"/>
                <a:tab pos="3148013" algn="l"/>
                <a:tab pos="3597275" algn="l"/>
                <a:tab pos="4044950" algn="l"/>
                <a:tab pos="4494213" algn="l"/>
                <a:tab pos="4943475" algn="l"/>
                <a:tab pos="5392738" algn="l"/>
                <a:tab pos="5842000" algn="l"/>
                <a:tab pos="6291263" algn="l"/>
                <a:tab pos="6740525" algn="l"/>
                <a:tab pos="7189788" algn="l"/>
                <a:tab pos="7639050" algn="l"/>
                <a:tab pos="8088313" algn="l"/>
                <a:tab pos="8539163" algn="l"/>
                <a:tab pos="8988425" algn="l"/>
                <a:tab pos="9437688" algn="l"/>
              </a:tabLst>
            </a:pPr>
            <a:r>
              <a:rPr lang="pl-PL" sz="2100" b="1" dirty="0">
                <a:latin typeface="+mn-lt"/>
              </a:rPr>
              <a:t>Stereotypy płci – </a:t>
            </a:r>
            <a:r>
              <a:rPr lang="pl-PL" sz="2100" dirty="0">
                <a:latin typeface="+mn-lt"/>
              </a:rPr>
              <a:t>postrzeganie kobiet jako mniej dyspozycyjnych i gorszych pracowników.</a:t>
            </a:r>
          </a:p>
          <a:p>
            <a:pPr marL="627063" lvl="1" indent="-360363" defTabSz="447647">
              <a:lnSpc>
                <a:spcPct val="200000"/>
              </a:lnSpc>
              <a:spcBef>
                <a:spcPct val="20000"/>
              </a:spcBef>
              <a:buClr>
                <a:srgbClr val="FFC000"/>
              </a:buClr>
              <a:buSzPct val="100000"/>
              <a:buFont typeface="Wingdings 3" pitchFamily="18" charset="2"/>
              <a:buChar char="Æ"/>
              <a:tabLst>
                <a:tab pos="627063" algn="l"/>
                <a:tab pos="901700" algn="l"/>
                <a:tab pos="1350963" algn="l"/>
                <a:tab pos="1800225" algn="l"/>
                <a:tab pos="2249488" algn="l"/>
                <a:tab pos="2698750" algn="l"/>
                <a:tab pos="3148013" algn="l"/>
                <a:tab pos="3597275" algn="l"/>
                <a:tab pos="4044950" algn="l"/>
                <a:tab pos="4494213" algn="l"/>
                <a:tab pos="4943475" algn="l"/>
                <a:tab pos="5392738" algn="l"/>
                <a:tab pos="5842000" algn="l"/>
                <a:tab pos="6291263" algn="l"/>
                <a:tab pos="6740525" algn="l"/>
                <a:tab pos="7189788" algn="l"/>
                <a:tab pos="7639050" algn="l"/>
                <a:tab pos="8088313" algn="l"/>
                <a:tab pos="8539163" algn="l"/>
                <a:tab pos="8988425" algn="l"/>
                <a:tab pos="9437688" algn="l"/>
              </a:tabLst>
            </a:pPr>
            <a:r>
              <a:rPr lang="pl-PL" sz="2100" b="1" dirty="0">
                <a:latin typeface="+mn-lt"/>
              </a:rPr>
              <a:t>Różnice w płacach kobiet i mężczyzn  – </a:t>
            </a:r>
            <a:r>
              <a:rPr lang="pl-PL" sz="2100" dirty="0">
                <a:latin typeface="+mn-lt"/>
              </a:rPr>
              <a:t>niższe zarobki kobiet. </a:t>
            </a:r>
          </a:p>
        </p:txBody>
      </p:sp>
      <p:sp>
        <p:nvSpPr>
          <p:cNvPr id="7" name="Prostokąt 6"/>
          <p:cNvSpPr/>
          <p:nvPr/>
        </p:nvSpPr>
        <p:spPr>
          <a:xfrm>
            <a:off x="1703512" y="760360"/>
            <a:ext cx="8712968"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Bariery równości płci</a:t>
            </a:r>
          </a:p>
        </p:txBody>
      </p:sp>
    </p:spTree>
    <p:extLst>
      <p:ext uri="{BB962C8B-B14F-4D97-AF65-F5344CB8AC3E}">
        <p14:creationId xmlns:p14="http://schemas.microsoft.com/office/powerpoint/2010/main" val="31350204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294968" y="1755058"/>
            <a:ext cx="11577484" cy="4468761"/>
          </a:xfrm>
          <a:prstGeom prst="rect">
            <a:avLst/>
          </a:prstGeom>
          <a:noFill/>
          <a:ln w="9525">
            <a:noFill/>
            <a:round/>
            <a:headEnd/>
            <a:tailEnd/>
          </a:ln>
        </p:spPr>
        <p:txBody>
          <a:bodyPr lIns="0" tIns="0" rIns="0" bIns="0" anchor="ctr"/>
          <a:lstStyle/>
          <a:p>
            <a:pPr marL="715918" lvl="1" indent="-358752" defTabSz="447647">
              <a:lnSpc>
                <a:spcPct val="150000"/>
              </a:lnSpc>
              <a:spcBef>
                <a:spcPct val="20000"/>
              </a:spcBef>
              <a:buClr>
                <a:srgbClr val="FFC000"/>
              </a:buClr>
              <a:buSzPct val="100000"/>
              <a:buFont typeface="Wingdings 3" pitchFamily="18" charset="2"/>
              <a:buChar char="Æ"/>
              <a:tabLst>
                <a:tab pos="715918" algn="l"/>
                <a:tab pos="903231" algn="l"/>
                <a:tab pos="1352463" algn="l"/>
                <a:tab pos="1801698" algn="l"/>
                <a:tab pos="2250932" algn="l"/>
                <a:tab pos="2700165" algn="l"/>
                <a:tab pos="3149399" algn="l"/>
                <a:tab pos="3598634" algn="l"/>
                <a:tab pos="4046280" algn="l"/>
                <a:tab pos="4495513" algn="l"/>
                <a:tab pos="4944747" algn="l"/>
                <a:tab pos="5393981" algn="l"/>
                <a:tab pos="5843215" algn="l"/>
                <a:tab pos="6292448" algn="l"/>
                <a:tab pos="6741683" algn="l"/>
                <a:tab pos="7190916" algn="l"/>
                <a:tab pos="7640150" algn="l"/>
                <a:tab pos="8089384" algn="l"/>
                <a:tab pos="8540205" algn="l"/>
                <a:tab pos="8989439" algn="l"/>
                <a:tab pos="9438673" algn="l"/>
              </a:tabLst>
            </a:pPr>
            <a:r>
              <a:rPr lang="pl-PL" sz="2100" b="1" dirty="0">
                <a:latin typeface="+mn-lt"/>
              </a:rPr>
              <a:t>Mała dostępność elastycznych rozwiązań czasu pracy.</a:t>
            </a:r>
          </a:p>
          <a:p>
            <a:pPr marL="715918" lvl="1" indent="-358752" defTabSz="447647">
              <a:lnSpc>
                <a:spcPct val="150000"/>
              </a:lnSpc>
              <a:spcBef>
                <a:spcPct val="20000"/>
              </a:spcBef>
              <a:buClr>
                <a:srgbClr val="FFC000"/>
              </a:buClr>
              <a:buSzPct val="100000"/>
              <a:buFont typeface="Wingdings 3" pitchFamily="18" charset="2"/>
              <a:buChar char="Æ"/>
              <a:tabLst>
                <a:tab pos="715918" algn="l"/>
                <a:tab pos="903231" algn="l"/>
                <a:tab pos="1352463" algn="l"/>
                <a:tab pos="1801698" algn="l"/>
                <a:tab pos="2250932" algn="l"/>
                <a:tab pos="2700165" algn="l"/>
                <a:tab pos="3149399" algn="l"/>
                <a:tab pos="3598634" algn="l"/>
                <a:tab pos="4046280" algn="l"/>
                <a:tab pos="4495513" algn="l"/>
                <a:tab pos="4944747" algn="l"/>
                <a:tab pos="5393981" algn="l"/>
                <a:tab pos="5843215" algn="l"/>
                <a:tab pos="6292448" algn="l"/>
                <a:tab pos="6741683" algn="l"/>
                <a:tab pos="7190916" algn="l"/>
                <a:tab pos="7640150" algn="l"/>
                <a:tab pos="8089384" algn="l"/>
                <a:tab pos="8540205" algn="l"/>
                <a:tab pos="8989439" algn="l"/>
                <a:tab pos="9438673" algn="l"/>
              </a:tabLst>
            </a:pPr>
            <a:r>
              <a:rPr lang="pl-PL" sz="2100" b="1" dirty="0">
                <a:latin typeface="+mn-lt"/>
              </a:rPr>
              <a:t>Przemoc ze względu na płeć.</a:t>
            </a:r>
          </a:p>
          <a:p>
            <a:pPr marL="715918" lvl="1" indent="-358752" defTabSz="447647">
              <a:lnSpc>
                <a:spcPct val="150000"/>
              </a:lnSpc>
              <a:spcBef>
                <a:spcPct val="20000"/>
              </a:spcBef>
              <a:buClr>
                <a:srgbClr val="FFC000"/>
              </a:buClr>
              <a:buSzPct val="100000"/>
              <a:buFont typeface="Wingdings 3" pitchFamily="18" charset="2"/>
              <a:buChar char="Æ"/>
              <a:tabLst>
                <a:tab pos="715918" algn="l"/>
                <a:tab pos="903231" algn="l"/>
                <a:tab pos="1352463" algn="l"/>
                <a:tab pos="1801698" algn="l"/>
                <a:tab pos="2250932" algn="l"/>
                <a:tab pos="2700165" algn="l"/>
                <a:tab pos="3149399" algn="l"/>
                <a:tab pos="3598634" algn="l"/>
                <a:tab pos="4046280" algn="l"/>
                <a:tab pos="4495513" algn="l"/>
                <a:tab pos="4944747" algn="l"/>
                <a:tab pos="5393981" algn="l"/>
                <a:tab pos="5843215" algn="l"/>
                <a:tab pos="6292448" algn="l"/>
                <a:tab pos="6741683" algn="l"/>
                <a:tab pos="7190916" algn="l"/>
                <a:tab pos="7640150" algn="l"/>
                <a:tab pos="8089384" algn="l"/>
                <a:tab pos="8540205" algn="l"/>
                <a:tab pos="8989439" algn="l"/>
                <a:tab pos="9438673" algn="l"/>
              </a:tabLst>
            </a:pPr>
            <a:r>
              <a:rPr lang="pl-PL" sz="2100" b="1" dirty="0">
                <a:latin typeface="+mn-lt"/>
              </a:rPr>
              <a:t>Niewystarczający system opieki przedszkolnej.</a:t>
            </a:r>
          </a:p>
          <a:p>
            <a:pPr marL="715918" lvl="1" indent="-358752" defTabSz="447647">
              <a:lnSpc>
                <a:spcPct val="150000"/>
              </a:lnSpc>
              <a:spcBef>
                <a:spcPct val="20000"/>
              </a:spcBef>
              <a:buClr>
                <a:srgbClr val="FFC000"/>
              </a:buClr>
              <a:buSzPct val="100000"/>
              <a:buFont typeface="Wingdings 3" pitchFamily="18" charset="2"/>
              <a:buChar char="Æ"/>
              <a:tabLst>
                <a:tab pos="715918" algn="l"/>
                <a:tab pos="903231" algn="l"/>
                <a:tab pos="1352463" algn="l"/>
                <a:tab pos="1801698" algn="l"/>
                <a:tab pos="2250932" algn="l"/>
                <a:tab pos="2700165" algn="l"/>
                <a:tab pos="3149399" algn="l"/>
                <a:tab pos="3598634" algn="l"/>
                <a:tab pos="4046280" algn="l"/>
                <a:tab pos="4495513" algn="l"/>
                <a:tab pos="4944747" algn="l"/>
                <a:tab pos="5393981" algn="l"/>
                <a:tab pos="5843215" algn="l"/>
                <a:tab pos="6292448" algn="l"/>
                <a:tab pos="6741683" algn="l"/>
                <a:tab pos="7190916" algn="l"/>
                <a:tab pos="7640150" algn="l"/>
                <a:tab pos="8089384" algn="l"/>
                <a:tab pos="8540205" algn="l"/>
                <a:tab pos="8989439" algn="l"/>
                <a:tab pos="9438673" algn="l"/>
              </a:tabLst>
            </a:pPr>
            <a:r>
              <a:rPr lang="pl-PL" sz="2100" b="1" dirty="0">
                <a:latin typeface="+mn-lt"/>
              </a:rPr>
              <a:t>Niski udział mężczyzn w wypełnianiu obowiązków rodzinnych.</a:t>
            </a:r>
          </a:p>
          <a:p>
            <a:pPr marL="715918" lvl="1" indent="-358752" defTabSz="447647">
              <a:lnSpc>
                <a:spcPct val="150000"/>
              </a:lnSpc>
              <a:spcBef>
                <a:spcPct val="20000"/>
              </a:spcBef>
              <a:buClr>
                <a:srgbClr val="FFC000"/>
              </a:buClr>
              <a:buSzPct val="100000"/>
              <a:buFont typeface="Wingdings 3" pitchFamily="18" charset="2"/>
              <a:buChar char="Æ"/>
              <a:tabLst>
                <a:tab pos="715918" algn="l"/>
                <a:tab pos="903231" algn="l"/>
                <a:tab pos="1352463" algn="l"/>
                <a:tab pos="1801698" algn="l"/>
                <a:tab pos="2250932" algn="l"/>
                <a:tab pos="2700165" algn="l"/>
                <a:tab pos="3149399" algn="l"/>
                <a:tab pos="3598634" algn="l"/>
                <a:tab pos="4046280" algn="l"/>
                <a:tab pos="4495513" algn="l"/>
                <a:tab pos="4944747" algn="l"/>
                <a:tab pos="5393981" algn="l"/>
                <a:tab pos="5843215" algn="l"/>
                <a:tab pos="6292448" algn="l"/>
                <a:tab pos="6741683" algn="l"/>
                <a:tab pos="7190916" algn="l"/>
                <a:tab pos="7640150" algn="l"/>
                <a:tab pos="8089384" algn="l"/>
                <a:tab pos="8540205" algn="l"/>
                <a:tab pos="8989439" algn="l"/>
                <a:tab pos="9438673" algn="l"/>
              </a:tabLst>
            </a:pPr>
            <a:r>
              <a:rPr lang="pl-PL" sz="2100" b="1" dirty="0">
                <a:latin typeface="+mn-lt"/>
              </a:rPr>
              <a:t>Niski udział kobiet w procesach podejmowania decyzji.</a:t>
            </a:r>
          </a:p>
          <a:p>
            <a:pPr marL="715918" lvl="1" indent="-358752" defTabSz="447647">
              <a:lnSpc>
                <a:spcPct val="150000"/>
              </a:lnSpc>
              <a:spcBef>
                <a:spcPct val="20000"/>
              </a:spcBef>
              <a:buClr>
                <a:srgbClr val="FFC000"/>
              </a:buClr>
              <a:buSzPct val="100000"/>
              <a:buFont typeface="Wingdings 3" pitchFamily="18" charset="2"/>
              <a:buChar char="Æ"/>
              <a:tabLst>
                <a:tab pos="715918" algn="l"/>
                <a:tab pos="903231" algn="l"/>
                <a:tab pos="1352463" algn="l"/>
                <a:tab pos="1801698" algn="l"/>
                <a:tab pos="2250932" algn="l"/>
                <a:tab pos="2700165" algn="l"/>
                <a:tab pos="3149399" algn="l"/>
                <a:tab pos="3598634" algn="l"/>
                <a:tab pos="4046280" algn="l"/>
                <a:tab pos="4495513" algn="l"/>
                <a:tab pos="4944747" algn="l"/>
                <a:tab pos="5393981" algn="l"/>
                <a:tab pos="5843215" algn="l"/>
                <a:tab pos="6292448" algn="l"/>
                <a:tab pos="6741683" algn="l"/>
                <a:tab pos="7190916" algn="l"/>
                <a:tab pos="7640150" algn="l"/>
                <a:tab pos="8089384" algn="l"/>
                <a:tab pos="8540205" algn="l"/>
                <a:tab pos="8989439" algn="l"/>
                <a:tab pos="9438673" algn="l"/>
              </a:tabLst>
            </a:pPr>
            <a:r>
              <a:rPr lang="pl-PL" sz="2100" b="1" dirty="0">
                <a:latin typeface="+mn-lt"/>
              </a:rPr>
              <a:t>Niewidoczność kwestii płci w ochronie zdrowia.</a:t>
            </a:r>
          </a:p>
          <a:p>
            <a:pPr marL="715918" lvl="1" indent="-358752" defTabSz="447647">
              <a:lnSpc>
                <a:spcPct val="150000"/>
              </a:lnSpc>
              <a:spcBef>
                <a:spcPct val="20000"/>
              </a:spcBef>
              <a:buClr>
                <a:srgbClr val="FFC000"/>
              </a:buClr>
              <a:buSzPct val="100000"/>
              <a:buFont typeface="Wingdings 3" pitchFamily="18" charset="2"/>
              <a:buChar char="Æ"/>
              <a:tabLst>
                <a:tab pos="715918" algn="l"/>
                <a:tab pos="903231" algn="l"/>
                <a:tab pos="1352463" algn="l"/>
                <a:tab pos="1801698" algn="l"/>
                <a:tab pos="2250932" algn="l"/>
                <a:tab pos="2700165" algn="l"/>
                <a:tab pos="3149399" algn="l"/>
                <a:tab pos="3598634" algn="l"/>
                <a:tab pos="4046280" algn="l"/>
                <a:tab pos="4495513" algn="l"/>
                <a:tab pos="4944747" algn="l"/>
                <a:tab pos="5393981" algn="l"/>
                <a:tab pos="5843215" algn="l"/>
                <a:tab pos="6292448" algn="l"/>
                <a:tab pos="6741683" algn="l"/>
                <a:tab pos="7190916" algn="l"/>
                <a:tab pos="7640150" algn="l"/>
                <a:tab pos="8089384" algn="l"/>
                <a:tab pos="8540205" algn="l"/>
                <a:tab pos="8989439" algn="l"/>
                <a:tab pos="9438673" algn="l"/>
              </a:tabLst>
            </a:pPr>
            <a:r>
              <a:rPr lang="pl-PL" sz="2100" b="1" dirty="0">
                <a:latin typeface="+mn-lt"/>
              </a:rPr>
              <a:t>Dyskryminacja wielokrotna, </a:t>
            </a:r>
            <a:r>
              <a:rPr lang="pl-PL" sz="2100" dirty="0">
                <a:latin typeface="+mn-lt"/>
              </a:rPr>
              <a:t>szczególnie w odniesieniu do kobiet starszych, imigrujących, niepełnosprawnych oraz należących do mniejszości etnicznych.</a:t>
            </a:r>
          </a:p>
        </p:txBody>
      </p:sp>
      <p:sp>
        <p:nvSpPr>
          <p:cNvPr id="6" name="Prostokąt 5"/>
          <p:cNvSpPr/>
          <p:nvPr/>
        </p:nvSpPr>
        <p:spPr>
          <a:xfrm>
            <a:off x="1703512" y="730862"/>
            <a:ext cx="8712968"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Bariery równości płci</a:t>
            </a:r>
          </a:p>
        </p:txBody>
      </p:sp>
    </p:spTree>
    <p:extLst>
      <p:ext uri="{BB962C8B-B14F-4D97-AF65-F5344CB8AC3E}">
        <p14:creationId xmlns:p14="http://schemas.microsoft.com/office/powerpoint/2010/main" val="27798446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7703" y="1838767"/>
            <a:ext cx="11444749" cy="2821724"/>
          </a:xfrm>
        </p:spPr>
        <p:txBody>
          <a:bodyPr>
            <a:noAutofit/>
          </a:bodyPr>
          <a:lstStyle/>
          <a:p>
            <a:pPr algn="ctr"/>
            <a:r>
              <a:rPr lang="pl-PL" sz="64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rbel" pitchFamily="34" charset="0"/>
                <a:ea typeface="+mn-ea"/>
                <a:cs typeface="+mn-cs"/>
              </a:rPr>
              <a:t>Jak „ogrnąć” równość?</a:t>
            </a:r>
          </a:p>
        </p:txBody>
      </p:sp>
    </p:spTree>
    <p:extLst>
      <p:ext uri="{BB962C8B-B14F-4D97-AF65-F5344CB8AC3E}">
        <p14:creationId xmlns:p14="http://schemas.microsoft.com/office/powerpoint/2010/main" val="88454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3000" y="609600"/>
            <a:ext cx="9875838" cy="906049"/>
          </a:xfrm>
        </p:spPr>
        <p:txBody>
          <a:bodyPr>
            <a:norm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Jak to „działa”?</a:t>
            </a:r>
          </a:p>
        </p:txBody>
      </p:sp>
      <p:sp>
        <p:nvSpPr>
          <p:cNvPr id="3" name="Symbol zastępczy zawartości 2"/>
          <p:cNvSpPr>
            <a:spLocks noGrp="1"/>
          </p:cNvSpPr>
          <p:nvPr>
            <p:ph idx="1"/>
          </p:nvPr>
        </p:nvSpPr>
        <p:spPr>
          <a:xfrm>
            <a:off x="335360" y="1844824"/>
            <a:ext cx="11617291" cy="4251176"/>
          </a:xfrm>
        </p:spPr>
        <p:txBody>
          <a:bodyPr>
            <a:noAutofit/>
          </a:bodyPr>
          <a:lstStyle/>
          <a:p>
            <a:pPr marL="444500" lvl="2" indent="-355600">
              <a:lnSpc>
                <a:spcPct val="150000"/>
              </a:lnSpc>
              <a:buSzPct val="110000"/>
              <a:buFont typeface="Wingdings" pitchFamily="2" charset="2"/>
              <a:buChar char=""/>
            </a:pPr>
            <a:r>
              <a:rPr lang="pl-PL" sz="2400" dirty="0"/>
              <a:t>Rodzice, nauczyciele, oraz inne osoby mające kontakt z dziećmi używają różnych ścieżek komunikacji i inaczej traktują dzieci w zależności od tego do jakiej należą płci. </a:t>
            </a:r>
            <a:br>
              <a:rPr lang="pl-PL" sz="2400" dirty="0"/>
            </a:br>
            <a:r>
              <a:rPr lang="pl-PL" sz="1600" dirty="0"/>
              <a:t>W ten sposób, bezpośrednio lub poprzez kontekst przekazują młodemu pokoleniu swoje oczekiwania dotyczące jego zachowań. </a:t>
            </a:r>
          </a:p>
          <a:p>
            <a:pPr marL="444500" lvl="2" indent="-355600">
              <a:lnSpc>
                <a:spcPct val="150000"/>
              </a:lnSpc>
              <a:buSzPct val="110000"/>
              <a:buFont typeface="Wingdings" pitchFamily="2" charset="2"/>
              <a:buChar char=""/>
            </a:pPr>
            <a:endParaRPr lang="pl-PL" sz="1600" dirty="0"/>
          </a:p>
          <a:p>
            <a:pPr marL="444500" lvl="2" indent="-355600">
              <a:lnSpc>
                <a:spcPct val="150000"/>
              </a:lnSpc>
              <a:buSzPct val="110000"/>
              <a:buFont typeface="Wingdings" pitchFamily="2" charset="2"/>
              <a:buChar char=""/>
            </a:pPr>
            <a:r>
              <a:rPr lang="pl-PL" sz="2400" dirty="0"/>
              <a:t>Każde "nieprawidłowe" zachowanie spotyka się z dezaprobatą.</a:t>
            </a:r>
            <a:br>
              <a:rPr lang="pl-PL" sz="2400" dirty="0"/>
            </a:br>
            <a:r>
              <a:rPr lang="pl-PL" sz="1600" dirty="0"/>
              <a:t>Dotyczy to np. chłopców, których "niemęskie" zachowania są szczególnie piętnowane i wyśmiewane </a:t>
            </a:r>
            <a:br>
              <a:rPr lang="pl-PL" sz="1600" dirty="0"/>
            </a:br>
            <a:r>
              <a:rPr lang="pl-PL" sz="1600" dirty="0"/>
              <a:t>(np. kwestie uzewnętrzniania emocji, płacz, etc.)</a:t>
            </a:r>
          </a:p>
        </p:txBody>
      </p:sp>
    </p:spTree>
    <p:extLst>
      <p:ext uri="{BB962C8B-B14F-4D97-AF65-F5344CB8AC3E}">
        <p14:creationId xmlns:p14="http://schemas.microsoft.com/office/powerpoint/2010/main" val="12005549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12414" y="327313"/>
            <a:ext cx="4203901" cy="1294451"/>
          </a:xfrm>
          <a:prstGeom prst="rect">
            <a:avLst/>
          </a:prstGeom>
        </p:spPr>
        <p:txBody>
          <a:bodyPr wrap="square" lIns="91434" tIns="45717" rIns="91434" bIns="45717">
            <a:spAutoFit/>
          </a:bodyPr>
          <a:lstStyle/>
          <a:p>
            <a:pPr algn="ctr" hangingPunct="0">
              <a:lnSpc>
                <a:spcPct val="93000"/>
              </a:lnSpc>
              <a:buClr>
                <a:srgbClr val="000000"/>
              </a:buClr>
              <a:buSzPct val="100000"/>
              <a:defRPr/>
            </a:pPr>
            <a:r>
              <a:rPr lang="pl-PL" sz="4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PCM „równościowe”</a:t>
            </a:r>
          </a:p>
        </p:txBody>
      </p:sp>
      <p:sp>
        <p:nvSpPr>
          <p:cNvPr id="7" name="AutoShape 2"/>
          <p:cNvSpPr>
            <a:spLocks noChangeArrowheads="1"/>
          </p:cNvSpPr>
          <p:nvPr/>
        </p:nvSpPr>
        <p:spPr bwMode="auto">
          <a:xfrm>
            <a:off x="5058112" y="997574"/>
            <a:ext cx="2076448" cy="923924"/>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1434" tIns="45717" rIns="91434" bIns="45717" anchor="ctr"/>
          <a:lstStyle/>
          <a:p>
            <a:pPr algn="ctr" hangingPunct="0">
              <a:lnSpc>
                <a:spcPct val="93000"/>
              </a:lnSpc>
              <a:buClr>
                <a:srgbClr val="000000"/>
              </a:buClr>
              <a:buSzPct val="100000"/>
              <a:defRPr/>
            </a:pPr>
            <a:r>
              <a:rPr lang="pl-PL" b="1" dirty="0"/>
              <a:t>I. Analiza </a:t>
            </a:r>
            <a:br>
              <a:rPr lang="pl-PL" b="1" dirty="0"/>
            </a:br>
            <a:r>
              <a:rPr lang="pl-PL" b="1" dirty="0"/>
              <a:t>pod kątem płci</a:t>
            </a:r>
          </a:p>
        </p:txBody>
      </p:sp>
      <p:sp>
        <p:nvSpPr>
          <p:cNvPr id="8" name="AutoShape 3"/>
          <p:cNvSpPr>
            <a:spLocks noChangeArrowheads="1"/>
          </p:cNvSpPr>
          <p:nvPr/>
        </p:nvSpPr>
        <p:spPr bwMode="auto">
          <a:xfrm>
            <a:off x="2774800" y="2828075"/>
            <a:ext cx="2095984" cy="934923"/>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1434" tIns="45717" rIns="91434" bIns="45717" anchor="ctr"/>
          <a:lstStyle/>
          <a:p>
            <a:pPr algn="ctr" hangingPunct="0">
              <a:lnSpc>
                <a:spcPct val="93000"/>
              </a:lnSpc>
              <a:buClr>
                <a:srgbClr val="000000"/>
              </a:buClr>
              <a:buSzPct val="100000"/>
              <a:defRPr/>
            </a:pPr>
            <a:r>
              <a:rPr lang="pl-PL" b="1" dirty="0"/>
              <a:t>V. Ewaluacja </a:t>
            </a:r>
            <a:br>
              <a:rPr lang="pl-PL" b="1" dirty="0"/>
            </a:br>
            <a:r>
              <a:rPr lang="pl-PL" b="1" dirty="0"/>
              <a:t>i monitoring</a:t>
            </a:r>
          </a:p>
        </p:txBody>
      </p:sp>
      <p:sp>
        <p:nvSpPr>
          <p:cNvPr id="9" name="AutoShape 4"/>
          <p:cNvSpPr>
            <a:spLocks noChangeArrowheads="1"/>
          </p:cNvSpPr>
          <p:nvPr/>
        </p:nvSpPr>
        <p:spPr bwMode="auto">
          <a:xfrm>
            <a:off x="2700658" y="4998103"/>
            <a:ext cx="2528902" cy="1127095"/>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1434" tIns="45717" rIns="91434" bIns="45717" anchor="ctr"/>
          <a:lstStyle/>
          <a:p>
            <a:pPr algn="ctr" hangingPunct="0">
              <a:lnSpc>
                <a:spcPct val="93000"/>
              </a:lnSpc>
              <a:buClr>
                <a:srgbClr val="000000"/>
              </a:buClr>
              <a:buSzPct val="100000"/>
              <a:defRPr/>
            </a:pPr>
            <a:r>
              <a:rPr lang="pl-PL" b="1" dirty="0"/>
              <a:t>IV. Równościowe </a:t>
            </a:r>
          </a:p>
          <a:p>
            <a:pPr algn="ctr" hangingPunct="0">
              <a:lnSpc>
                <a:spcPct val="93000"/>
              </a:lnSpc>
              <a:buClr>
                <a:srgbClr val="000000"/>
              </a:buClr>
              <a:buSzPct val="100000"/>
              <a:defRPr/>
            </a:pPr>
            <a:r>
              <a:rPr lang="pl-PL" b="1" dirty="0"/>
              <a:t>zarządzanie </a:t>
            </a:r>
            <a:br>
              <a:rPr lang="pl-PL" b="1" dirty="0"/>
            </a:br>
            <a:r>
              <a:rPr lang="pl-PL" b="1" dirty="0"/>
              <a:t>projektem </a:t>
            </a:r>
          </a:p>
          <a:p>
            <a:pPr algn="ctr" hangingPunct="0">
              <a:lnSpc>
                <a:spcPct val="93000"/>
              </a:lnSpc>
              <a:buClr>
                <a:srgbClr val="000000"/>
              </a:buClr>
              <a:buSzPct val="100000"/>
              <a:defRPr/>
            </a:pPr>
            <a:r>
              <a:rPr lang="pl-PL" b="1" dirty="0"/>
              <a:t>(np. w partnerstwie)</a:t>
            </a:r>
          </a:p>
        </p:txBody>
      </p:sp>
      <p:sp>
        <p:nvSpPr>
          <p:cNvPr id="10" name="AutoShape 5"/>
          <p:cNvSpPr>
            <a:spLocks noChangeArrowheads="1"/>
          </p:cNvSpPr>
          <p:nvPr/>
        </p:nvSpPr>
        <p:spPr bwMode="auto">
          <a:xfrm>
            <a:off x="7295565" y="2751875"/>
            <a:ext cx="2277395" cy="934923"/>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1434" tIns="45717" rIns="91434" bIns="45717" anchor="ctr"/>
          <a:lstStyle/>
          <a:p>
            <a:pPr algn="ctr" hangingPunct="0">
              <a:lnSpc>
                <a:spcPct val="93000"/>
              </a:lnSpc>
              <a:buClr>
                <a:srgbClr val="000000"/>
              </a:buClr>
              <a:buSzPct val="100000"/>
              <a:defRPr/>
            </a:pPr>
            <a:r>
              <a:rPr lang="pl-PL" b="1" dirty="0"/>
              <a:t>II. Cele </a:t>
            </a:r>
            <a:br>
              <a:rPr lang="pl-PL" b="1" dirty="0"/>
            </a:br>
            <a:r>
              <a:rPr lang="pl-PL" b="1" dirty="0"/>
              <a:t>równościowe</a:t>
            </a:r>
          </a:p>
        </p:txBody>
      </p:sp>
      <p:sp>
        <p:nvSpPr>
          <p:cNvPr id="11" name="AutoShape 6"/>
          <p:cNvSpPr>
            <a:spLocks noChangeArrowheads="1"/>
          </p:cNvSpPr>
          <p:nvPr/>
        </p:nvSpPr>
        <p:spPr bwMode="auto">
          <a:xfrm>
            <a:off x="6847581" y="5190275"/>
            <a:ext cx="2854000" cy="934923"/>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91434" tIns="45717" rIns="91434" bIns="45717" anchor="ctr"/>
          <a:lstStyle/>
          <a:p>
            <a:pPr algn="ctr" hangingPunct="0">
              <a:lnSpc>
                <a:spcPct val="93000"/>
              </a:lnSpc>
              <a:buClr>
                <a:srgbClr val="000000"/>
              </a:buClr>
              <a:buSzPct val="100000"/>
              <a:defRPr/>
            </a:pPr>
            <a:r>
              <a:rPr lang="pl-PL" b="1" dirty="0"/>
              <a:t>III. Działanie i rezultaty</a:t>
            </a:r>
          </a:p>
          <a:p>
            <a:pPr algn="ctr" hangingPunct="0">
              <a:lnSpc>
                <a:spcPct val="93000"/>
              </a:lnSpc>
              <a:buClr>
                <a:srgbClr val="000000"/>
              </a:buClr>
              <a:buSzPct val="100000"/>
              <a:defRPr/>
            </a:pPr>
            <a:r>
              <a:rPr lang="pl-PL" b="1" dirty="0"/>
              <a:t>wrażliwe na płeć</a:t>
            </a:r>
          </a:p>
        </p:txBody>
      </p:sp>
      <p:sp>
        <p:nvSpPr>
          <p:cNvPr id="12" name="AutoShape 7"/>
          <p:cNvSpPr>
            <a:spLocks noChangeArrowheads="1"/>
          </p:cNvSpPr>
          <p:nvPr/>
        </p:nvSpPr>
        <p:spPr bwMode="auto">
          <a:xfrm rot="3142056">
            <a:off x="7735646" y="1959969"/>
            <a:ext cx="886119" cy="250229"/>
          </a:xfrm>
          <a:prstGeom prst="rightArrow">
            <a:avLst>
              <a:gd name="adj1" fmla="val 50000"/>
              <a:gd name="adj2" fmla="val 87225"/>
            </a:avLst>
          </a:prstGeom>
          <a:ln>
            <a:headEnd/>
            <a:tailEnd/>
          </a:ln>
        </p:spPr>
        <p:style>
          <a:lnRef idx="0">
            <a:schemeClr val="accent2"/>
          </a:lnRef>
          <a:fillRef idx="3">
            <a:schemeClr val="accent2"/>
          </a:fillRef>
          <a:effectRef idx="3">
            <a:schemeClr val="accent2"/>
          </a:effectRef>
          <a:fontRef idx="minor">
            <a:schemeClr val="lt1"/>
          </a:fontRef>
        </p:style>
        <p:txBody>
          <a:bodyPr wrap="none" lIns="91434" tIns="45717" rIns="91434" bIns="45717" anchor="ctr"/>
          <a:lstStyle/>
          <a:p>
            <a:pPr hangingPunct="0">
              <a:lnSpc>
                <a:spcPct val="93000"/>
              </a:lnSpc>
              <a:buClr>
                <a:srgbClr val="000000"/>
              </a:buClr>
              <a:buSzPct val="100000"/>
              <a:defRPr/>
            </a:pPr>
            <a:endParaRPr lang="pl-PL" dirty="0"/>
          </a:p>
        </p:txBody>
      </p:sp>
      <p:sp>
        <p:nvSpPr>
          <p:cNvPr id="13" name="AutoShape 8"/>
          <p:cNvSpPr>
            <a:spLocks noChangeArrowheads="1"/>
          </p:cNvSpPr>
          <p:nvPr/>
        </p:nvSpPr>
        <p:spPr bwMode="auto">
          <a:xfrm rot="5400000">
            <a:off x="7774369" y="4347247"/>
            <a:ext cx="873054" cy="253974"/>
          </a:xfrm>
          <a:prstGeom prst="rightArrow">
            <a:avLst>
              <a:gd name="adj1" fmla="val 50000"/>
              <a:gd name="adj2" fmla="val 87225"/>
            </a:avLst>
          </a:prstGeom>
          <a:ln>
            <a:headEnd/>
            <a:tailEnd/>
          </a:ln>
        </p:spPr>
        <p:style>
          <a:lnRef idx="0">
            <a:schemeClr val="accent2"/>
          </a:lnRef>
          <a:fillRef idx="3">
            <a:schemeClr val="accent2"/>
          </a:fillRef>
          <a:effectRef idx="3">
            <a:schemeClr val="accent2"/>
          </a:effectRef>
          <a:fontRef idx="minor">
            <a:schemeClr val="lt1"/>
          </a:fontRef>
        </p:style>
        <p:txBody>
          <a:bodyPr wrap="none" lIns="91434" tIns="45717" rIns="91434" bIns="45717" anchor="ctr"/>
          <a:lstStyle/>
          <a:p>
            <a:pPr hangingPunct="0">
              <a:lnSpc>
                <a:spcPct val="93000"/>
              </a:lnSpc>
              <a:buClr>
                <a:srgbClr val="000000"/>
              </a:buClr>
              <a:buSzPct val="100000"/>
              <a:defRPr/>
            </a:pPr>
            <a:endParaRPr lang="pl-PL" dirty="0"/>
          </a:p>
        </p:txBody>
      </p:sp>
      <p:sp>
        <p:nvSpPr>
          <p:cNvPr id="14" name="AutoShape 9"/>
          <p:cNvSpPr>
            <a:spLocks noChangeArrowheads="1"/>
          </p:cNvSpPr>
          <p:nvPr/>
        </p:nvSpPr>
        <p:spPr bwMode="auto">
          <a:xfrm rot="19029661">
            <a:off x="3897638" y="2093376"/>
            <a:ext cx="1004733" cy="200733"/>
          </a:xfrm>
          <a:prstGeom prst="rightArrow">
            <a:avLst>
              <a:gd name="adj1" fmla="val 67037"/>
              <a:gd name="adj2" fmla="val 112671"/>
            </a:avLst>
          </a:prstGeom>
          <a:ln>
            <a:headEnd/>
            <a:tailEnd/>
          </a:ln>
        </p:spPr>
        <p:style>
          <a:lnRef idx="0">
            <a:schemeClr val="accent2"/>
          </a:lnRef>
          <a:fillRef idx="3">
            <a:schemeClr val="accent2"/>
          </a:fillRef>
          <a:effectRef idx="3">
            <a:schemeClr val="accent2"/>
          </a:effectRef>
          <a:fontRef idx="minor">
            <a:schemeClr val="lt1"/>
          </a:fontRef>
        </p:style>
        <p:txBody>
          <a:bodyPr wrap="none" lIns="91434" tIns="45717" rIns="91434" bIns="45717" anchor="ctr"/>
          <a:lstStyle/>
          <a:p>
            <a:pPr hangingPunct="0">
              <a:lnSpc>
                <a:spcPct val="93000"/>
              </a:lnSpc>
              <a:buClr>
                <a:srgbClr val="000000"/>
              </a:buClr>
              <a:buSzPct val="100000"/>
              <a:defRPr/>
            </a:pPr>
            <a:endParaRPr lang="pl-PL" dirty="0"/>
          </a:p>
        </p:txBody>
      </p:sp>
      <p:sp>
        <p:nvSpPr>
          <p:cNvPr id="15" name="AutoShape 10"/>
          <p:cNvSpPr>
            <a:spLocks noChangeArrowheads="1"/>
          </p:cNvSpPr>
          <p:nvPr/>
        </p:nvSpPr>
        <p:spPr bwMode="auto">
          <a:xfrm rot="16200000">
            <a:off x="3595994" y="4245641"/>
            <a:ext cx="749314" cy="253972"/>
          </a:xfrm>
          <a:prstGeom prst="rightArrow">
            <a:avLst>
              <a:gd name="adj1" fmla="val 50000"/>
              <a:gd name="adj2" fmla="val 74863"/>
            </a:avLst>
          </a:prstGeom>
          <a:ln>
            <a:headEnd/>
            <a:tailEnd/>
          </a:ln>
        </p:spPr>
        <p:style>
          <a:lnRef idx="0">
            <a:schemeClr val="accent2"/>
          </a:lnRef>
          <a:fillRef idx="3">
            <a:schemeClr val="accent2"/>
          </a:fillRef>
          <a:effectRef idx="3">
            <a:schemeClr val="accent2"/>
          </a:effectRef>
          <a:fontRef idx="minor">
            <a:schemeClr val="lt1"/>
          </a:fontRef>
        </p:style>
        <p:txBody>
          <a:bodyPr wrap="none" lIns="91434" tIns="45717" rIns="91434" bIns="45717" anchor="ctr"/>
          <a:lstStyle/>
          <a:p>
            <a:pPr hangingPunct="0">
              <a:lnSpc>
                <a:spcPct val="93000"/>
              </a:lnSpc>
              <a:buClr>
                <a:srgbClr val="000000"/>
              </a:buClr>
              <a:buSzPct val="100000"/>
              <a:defRPr/>
            </a:pPr>
            <a:endParaRPr lang="pl-PL" dirty="0"/>
          </a:p>
        </p:txBody>
      </p:sp>
      <p:sp>
        <p:nvSpPr>
          <p:cNvPr id="16" name="AutoShape 11"/>
          <p:cNvSpPr>
            <a:spLocks noChangeArrowheads="1"/>
          </p:cNvSpPr>
          <p:nvPr/>
        </p:nvSpPr>
        <p:spPr bwMode="auto">
          <a:xfrm rot="10800000">
            <a:off x="5701053" y="5569607"/>
            <a:ext cx="618190" cy="250229"/>
          </a:xfrm>
          <a:prstGeom prst="rightArrow">
            <a:avLst>
              <a:gd name="adj1" fmla="val 50000"/>
              <a:gd name="adj2" fmla="val 60852"/>
            </a:avLst>
          </a:prstGeom>
          <a:ln>
            <a:headEnd/>
            <a:tailEnd/>
          </a:ln>
        </p:spPr>
        <p:style>
          <a:lnRef idx="0">
            <a:schemeClr val="accent2"/>
          </a:lnRef>
          <a:fillRef idx="3">
            <a:schemeClr val="accent2"/>
          </a:fillRef>
          <a:effectRef idx="3">
            <a:schemeClr val="accent2"/>
          </a:effectRef>
          <a:fontRef idx="minor">
            <a:schemeClr val="lt1"/>
          </a:fontRef>
        </p:style>
        <p:txBody>
          <a:bodyPr wrap="none" lIns="91434" tIns="45717" rIns="91434" bIns="45717" anchor="ctr"/>
          <a:lstStyle/>
          <a:p>
            <a:pPr hangingPunct="0">
              <a:lnSpc>
                <a:spcPct val="93000"/>
              </a:lnSpc>
              <a:buClr>
                <a:srgbClr val="000000"/>
              </a:buClr>
              <a:buSzPct val="100000"/>
              <a:defRPr/>
            </a:pPr>
            <a:endParaRPr lang="pl-PL" dirty="0"/>
          </a:p>
        </p:txBody>
      </p:sp>
    </p:spTree>
    <p:extLst>
      <p:ext uri="{BB962C8B-B14F-4D97-AF65-F5344CB8AC3E}">
        <p14:creationId xmlns:p14="http://schemas.microsoft.com/office/powerpoint/2010/main" val="36608765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280219" y="1628800"/>
            <a:ext cx="11651226" cy="4877470"/>
          </a:xfrm>
          <a:prstGeom prst="rect">
            <a:avLst/>
          </a:prstGeom>
          <a:noFill/>
          <a:ln w="9525">
            <a:noFill/>
            <a:round/>
            <a:headEnd/>
            <a:tailEnd/>
          </a:ln>
        </p:spPr>
        <p:txBody>
          <a:bodyPr lIns="0" tIns="0" rIns="0" bIns="0" anchor="ctr"/>
          <a:lstStyle/>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1900" dirty="0">
                <a:latin typeface="+mn-lt"/>
              </a:rPr>
              <a:t>Cele projektu  powinny  </a:t>
            </a:r>
            <a:r>
              <a:rPr lang="pl-PL" sz="1900" b="1" dirty="0">
                <a:latin typeface="+mn-lt"/>
              </a:rPr>
              <a:t>wynikać z  problemów m.in. zdiagnozowanych w analizie  sytuacji </a:t>
            </a:r>
            <a:r>
              <a:rPr lang="pl-PL" sz="1900" dirty="0">
                <a:latin typeface="+mn-lt"/>
              </a:rPr>
              <a:t>kobiet i mężczyzn i być na nie odpowiedzią,  tzn. przyczyniać  się  do  ich  rozwiązywania. </a:t>
            </a:r>
          </a:p>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600" b="1" dirty="0">
              <a:latin typeface="+mn-lt"/>
            </a:endParaRPr>
          </a:p>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1900" b="1" dirty="0">
                <a:latin typeface="+mn-lt"/>
              </a:rPr>
              <a:t>Cel  równościowy powinien:</a:t>
            </a:r>
          </a:p>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600" b="1" dirty="0">
              <a:latin typeface="+mn-lt"/>
            </a:endParaRPr>
          </a:p>
          <a:p>
            <a:pPr marL="810680" lvl="1" indent="-395980" defTabSz="447819">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1900" dirty="0">
                <a:latin typeface="+mn-lt"/>
              </a:rPr>
              <a:t>projektować zmianę oddzielnie dla kobiet, oddzielnie dla mężczyzn</a:t>
            </a:r>
          </a:p>
          <a:p>
            <a:pPr marL="810680" lvl="1" indent="-395980" defTabSz="447819">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1900" dirty="0">
                <a:latin typeface="+mn-lt"/>
              </a:rPr>
              <a:t>przyczyniać się do osłabienia istniejących nierówności</a:t>
            </a:r>
          </a:p>
          <a:p>
            <a:pPr marL="810680" lvl="1" indent="-395980" defTabSz="447819">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1900" dirty="0">
                <a:latin typeface="+mn-lt"/>
              </a:rPr>
              <a:t>wzmacniać tę grupę, która jest w mniej korzystnej sytuacji</a:t>
            </a:r>
          </a:p>
          <a:p>
            <a:pPr marL="810680" lvl="1" indent="-395980" defTabSz="447819">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1900" dirty="0">
                <a:latin typeface="+mn-lt"/>
              </a:rPr>
              <a:t>przynajmniej odzwierciedlać proporcje istniejące w rzeczywistości, wskazane w analizie problemu, </a:t>
            </a:r>
          </a:p>
          <a:p>
            <a:pPr marL="810680" lvl="1" indent="-395980" defTabSz="447819">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1900" dirty="0">
                <a:latin typeface="+mn-lt"/>
              </a:rPr>
              <a:t>podejmować konkretne działania na rzecz wzmacniania płci </a:t>
            </a:r>
            <a:r>
              <a:rPr lang="pl-PL" sz="1900" dirty="0" err="1">
                <a:latin typeface="+mn-lt"/>
              </a:rPr>
              <a:t>niedoreprezentowanej</a:t>
            </a:r>
            <a:r>
              <a:rPr lang="pl-PL" sz="1900" dirty="0">
                <a:latin typeface="+mn-lt"/>
              </a:rPr>
              <a:t> lub będącej w gorszej sytuacji w danym obszarze</a:t>
            </a:r>
          </a:p>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1900" b="1" dirty="0">
              <a:latin typeface="+mn-lt"/>
            </a:endParaRPr>
          </a:p>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1900" b="1" dirty="0">
                <a:latin typeface="+mn-lt"/>
              </a:rPr>
              <a:t>Dodatkowym celem projektu może być jeden ze strategicznych celów równości płci.</a:t>
            </a:r>
          </a:p>
        </p:txBody>
      </p:sp>
      <p:sp>
        <p:nvSpPr>
          <p:cNvPr id="5" name="Prostokąt 4"/>
          <p:cNvSpPr/>
          <p:nvPr/>
        </p:nvSpPr>
        <p:spPr>
          <a:xfrm>
            <a:off x="1703512" y="596392"/>
            <a:ext cx="8784976"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Kryteria celu równościowego</a:t>
            </a:r>
          </a:p>
        </p:txBody>
      </p:sp>
    </p:spTree>
    <p:extLst>
      <p:ext uri="{BB962C8B-B14F-4D97-AF65-F5344CB8AC3E}">
        <p14:creationId xmlns:p14="http://schemas.microsoft.com/office/powerpoint/2010/main" val="38303049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191729" y="1671312"/>
            <a:ext cx="11680723" cy="4873724"/>
          </a:xfrm>
          <a:prstGeom prst="rect">
            <a:avLst/>
          </a:prstGeom>
          <a:noFill/>
          <a:ln w="9525">
            <a:noFill/>
            <a:round/>
            <a:headEnd/>
            <a:tailEnd/>
          </a:ln>
        </p:spPr>
        <p:txBody>
          <a:bodyPr lIns="0" tIns="0" rIns="0" bIns="0" anchor="ctr"/>
          <a:lstStyle/>
          <a:p>
            <a:pPr marL="810680" lvl="1" indent="-395980" defTabSz="447819">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b="1" dirty="0">
                <a:latin typeface="+mn-lt"/>
              </a:rPr>
              <a:t>Może pogłębiać nierówność, </a:t>
            </a:r>
            <a:r>
              <a:rPr lang="pl-PL" sz="2000" dirty="0">
                <a:latin typeface="+mn-lt"/>
              </a:rPr>
              <a:t>wówczas, gdy na etapie diagnozy problemu dostrzegamy, że </a:t>
            </a:r>
            <a:r>
              <a:rPr lang="pl-PL" sz="2000" b="1" dirty="0">
                <a:latin typeface="+mn-lt"/>
              </a:rPr>
              <a:t>problem nie dotyczy „po równo” kobiet i mężczyzn </a:t>
            </a:r>
            <a:r>
              <a:rPr lang="pl-PL" sz="2000" dirty="0">
                <a:latin typeface="+mn-lt"/>
              </a:rPr>
              <a:t>ale, że jedna z płci ma wyraźnie gorszą sytuację. </a:t>
            </a:r>
          </a:p>
          <a:p>
            <a:pPr marL="810680" lvl="1" indent="-395980" defTabSz="447819">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000" dirty="0">
              <a:latin typeface="+mn-lt"/>
            </a:endParaRPr>
          </a:p>
          <a:p>
            <a:pPr marL="810680" lvl="1" indent="-395980" defTabSz="447819">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dirty="0">
                <a:latin typeface="+mn-lt"/>
              </a:rPr>
              <a:t>Podstawowa zasada przy ustalaniu równościowego, mierzalnego celu: </a:t>
            </a:r>
            <a:r>
              <a:rPr lang="pl-PL" sz="2000" b="1" dirty="0">
                <a:latin typeface="+mn-lt"/>
              </a:rPr>
              <a:t>wzmacniać tę grupę, która jest w mniej korzystnej sytuacji</a:t>
            </a:r>
            <a:r>
              <a:rPr lang="pl-PL" sz="2000" dirty="0">
                <a:latin typeface="+mn-lt"/>
              </a:rPr>
              <a:t>. </a:t>
            </a:r>
          </a:p>
          <a:p>
            <a:pPr marL="810680" lvl="1" indent="-395980" defTabSz="447819">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000" dirty="0">
              <a:latin typeface="+mn-lt"/>
            </a:endParaRPr>
          </a:p>
          <a:p>
            <a:pPr marL="810680" lvl="1" indent="-395980" defTabSz="447819">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dirty="0">
                <a:latin typeface="+mn-lt"/>
              </a:rPr>
              <a:t>Należy </a:t>
            </a:r>
            <a:r>
              <a:rPr lang="pl-PL" sz="2000" b="1" dirty="0">
                <a:latin typeface="+mn-lt"/>
              </a:rPr>
              <a:t>przynajmniej odzwierciedlać proporcje istniejące w rzeczywistości</a:t>
            </a:r>
            <a:r>
              <a:rPr lang="pl-PL" sz="2000" dirty="0">
                <a:latin typeface="+mn-lt"/>
              </a:rPr>
              <a:t>, wskazane nam w analizie problemu, bądź też podejmować konkretne działania na rzecz wzmacniania płci niedoreprezentowanej lub będącej w gorszej sytuacji w danym obszarze.</a:t>
            </a:r>
          </a:p>
          <a:p>
            <a:pPr marL="810680" lvl="1" indent="-395980" defTabSz="447819">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000" b="1" dirty="0">
              <a:latin typeface="+mn-lt"/>
            </a:endParaRPr>
          </a:p>
          <a:p>
            <a:pPr marL="406060" lvl="1" indent="8639"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b="1" dirty="0">
                <a:solidFill>
                  <a:srgbClr val="FF0000"/>
                </a:solidFill>
                <a:latin typeface="+mn-lt"/>
              </a:rPr>
              <a:t>Uwaga: </a:t>
            </a:r>
            <a:r>
              <a:rPr lang="pl-PL" sz="2000" i="1" dirty="0">
                <a:latin typeface="+mn-lt"/>
              </a:rPr>
              <a:t>zasada równości szans kobiet i mężczyzn nie polega na zapewnieniu dostępu 50% kobiet i 50% mężczyzn w projekcie. Powinna być adekwatna do nierówności wykazanych w analizie sytuacji kobiet i mężczyzn. </a:t>
            </a:r>
          </a:p>
        </p:txBody>
      </p:sp>
      <p:sp>
        <p:nvSpPr>
          <p:cNvPr id="5" name="Prostokąt 4"/>
          <p:cNvSpPr/>
          <p:nvPr/>
        </p:nvSpPr>
        <p:spPr>
          <a:xfrm>
            <a:off x="1524000" y="670131"/>
            <a:ext cx="9144000" cy="770733"/>
          </a:xfrm>
          <a:prstGeom prst="rect">
            <a:avLst/>
          </a:prstGeom>
        </p:spPr>
        <p:txBody>
          <a:bodyPr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Czy </a:t>
            </a:r>
            <a:r>
              <a:rPr lang="pl-PL" sz="4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n-lt"/>
                <a:ea typeface="+mj-ea"/>
                <a:cs typeface="+mj-cs"/>
              </a:rPr>
              <a:t>50 / </a:t>
            </a:r>
            <a:r>
              <a:rPr lang="pl-PL" sz="4800" b="1" dirty="0" err="1">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n-lt"/>
                <a:ea typeface="+mj-ea"/>
                <a:cs typeface="+mj-cs"/>
              </a:rPr>
              <a:t>50</a:t>
            </a:r>
            <a:r>
              <a:rPr lang="pl-PL" sz="4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n-lt"/>
                <a:ea typeface="+mj-ea"/>
                <a:cs typeface="+mj-cs"/>
              </a:rPr>
              <a:t> </a:t>
            </a: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jest wyjściem ?</a:t>
            </a:r>
          </a:p>
        </p:txBody>
      </p:sp>
    </p:spTree>
    <p:extLst>
      <p:ext uri="{BB962C8B-B14F-4D97-AF65-F5344CB8AC3E}">
        <p14:creationId xmlns:p14="http://schemas.microsoft.com/office/powerpoint/2010/main" val="294387726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1" y="2278296"/>
            <a:ext cx="12191999" cy="1686689"/>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6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Standard minimum</a:t>
            </a:r>
          </a:p>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Zasady równości szans kobiet i mężczyzn</a:t>
            </a:r>
          </a:p>
        </p:txBody>
      </p:sp>
    </p:spTree>
    <p:extLst>
      <p:ext uri="{BB962C8B-B14F-4D97-AF65-F5344CB8AC3E}">
        <p14:creationId xmlns:p14="http://schemas.microsoft.com/office/powerpoint/2010/main" val="37977757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162233" y="1401102"/>
            <a:ext cx="11769213" cy="4650378"/>
          </a:xfrm>
          <a:prstGeom prst="rect">
            <a:avLst/>
          </a:prstGeom>
          <a:noFill/>
          <a:ln w="9525">
            <a:noFill/>
            <a:round/>
            <a:headEnd/>
            <a:tailEnd/>
          </a:ln>
        </p:spPr>
        <p:txBody>
          <a:bodyPr lIns="0" tIns="0" rIns="0" bIns="0" anchor="ctr"/>
          <a:lstStyle/>
          <a:p>
            <a:pPr marL="747520" lvl="1" indent="-342900"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300" dirty="0">
                <a:latin typeface="+mn-lt"/>
              </a:rPr>
              <a:t>Stanowi załącznik </a:t>
            </a:r>
            <a:r>
              <a:rPr lang="pl-PL" sz="2300" dirty="0" smtClean="0">
                <a:latin typeface="+mn-lt"/>
              </a:rPr>
              <a:t>nr 1 do </a:t>
            </a:r>
            <a:r>
              <a:rPr lang="pl-PL" sz="2300" dirty="0">
                <a:solidFill>
                  <a:schemeClr val="accent6">
                    <a:lumMod val="75000"/>
                  </a:schemeClr>
                </a:solidFill>
                <a:latin typeface="+mn-lt"/>
              </a:rPr>
              <a:t>„Wytycznych w zakresie realizacji zasady równości szans i niedyskryminacji, w tym dostępności dla osób z niepełnosprawnościami oraz zasady równości szans kobiet i mężczyzn w ramach funduszy unijnych na lata 2014-2020</a:t>
            </a:r>
            <a:r>
              <a:rPr lang="pl-PL" sz="2300" dirty="0" smtClean="0">
                <a:solidFill>
                  <a:schemeClr val="accent6">
                    <a:lumMod val="75000"/>
                  </a:schemeClr>
                </a:solidFill>
                <a:latin typeface="+mn-lt"/>
              </a:rPr>
              <a:t>”</a:t>
            </a:r>
            <a:br>
              <a:rPr lang="pl-PL" sz="2300" dirty="0" smtClean="0">
                <a:solidFill>
                  <a:schemeClr val="accent6">
                    <a:lumMod val="75000"/>
                  </a:schemeClr>
                </a:solidFill>
                <a:latin typeface="+mn-lt"/>
              </a:rPr>
            </a:br>
            <a:r>
              <a:rPr lang="pl-PL" sz="2300" dirty="0" smtClean="0">
                <a:latin typeface="+mn-lt"/>
              </a:rPr>
              <a:t>(2018-04-11),</a:t>
            </a:r>
            <a:endParaRPr lang="pl-PL" sz="2300" dirty="0">
              <a:latin typeface="+mn-lt"/>
            </a:endParaRPr>
          </a:p>
          <a:p>
            <a:pPr marL="747520" lvl="1" indent="-342900"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300" dirty="0">
                <a:latin typeface="+mn-lt"/>
              </a:rPr>
              <a:t>Wytyczne to dokument, który ma zapewnić koordynację i jednolity sposób realizacji dwóch zasad horyzontalnych:</a:t>
            </a:r>
          </a:p>
          <a:p>
            <a:pPr marL="1204720" lvl="2" indent="-342900"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300" dirty="0">
                <a:latin typeface="+mn-lt"/>
              </a:rPr>
              <a:t>zasady równości szans i niedyskryminacji, w tym dostępności dla osób </a:t>
            </a:r>
            <a:br>
              <a:rPr lang="pl-PL" sz="2300" dirty="0">
                <a:latin typeface="+mn-lt"/>
              </a:rPr>
            </a:br>
            <a:r>
              <a:rPr lang="pl-PL" sz="2300" dirty="0">
                <a:latin typeface="+mn-lt"/>
              </a:rPr>
              <a:t>z niepełnosprawnościami,</a:t>
            </a:r>
          </a:p>
          <a:p>
            <a:pPr marL="1204720" lvl="2" indent="-342900"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300" dirty="0">
                <a:latin typeface="+mn-lt"/>
              </a:rPr>
              <a:t>zasady równości szans kobiet i mężczyzn</a:t>
            </a:r>
          </a:p>
          <a:p>
            <a:pPr marL="861820" lvl="2" defTabSz="447819">
              <a:spcBef>
                <a:spcPct val="20000"/>
              </a:spcBef>
              <a:buClr>
                <a:schemeClr val="accent1">
                  <a:lumMod val="50000"/>
                </a:schemeClr>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300" dirty="0">
                <a:latin typeface="+mn-lt"/>
              </a:rPr>
              <a:t>przez instytucje systemu wdrażania </a:t>
            </a:r>
            <a:r>
              <a:rPr lang="pl-PL" sz="2300" b="1" dirty="0">
                <a:latin typeface="+mn-lt"/>
              </a:rPr>
              <a:t>na wszystkich etapach realizacji </a:t>
            </a:r>
            <a:r>
              <a:rPr lang="pl-PL" sz="2300" dirty="0">
                <a:latin typeface="+mn-lt"/>
              </a:rPr>
              <a:t>m.in. programowania, wdrażania, monitorowania i ewaluacji.</a:t>
            </a:r>
          </a:p>
        </p:txBody>
      </p:sp>
      <p:sp>
        <p:nvSpPr>
          <p:cNvPr id="5" name="Prostokąt 4"/>
          <p:cNvSpPr/>
          <p:nvPr/>
        </p:nvSpPr>
        <p:spPr>
          <a:xfrm>
            <a:off x="206477" y="476672"/>
            <a:ext cx="11985523"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Standard minimum</a:t>
            </a:r>
          </a:p>
        </p:txBody>
      </p:sp>
    </p:spTree>
    <p:extLst>
      <p:ext uri="{BB962C8B-B14F-4D97-AF65-F5344CB8AC3E}">
        <p14:creationId xmlns:p14="http://schemas.microsoft.com/office/powerpoint/2010/main" val="14340395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117989" y="1616109"/>
            <a:ext cx="11956025" cy="4651951"/>
          </a:xfrm>
          <a:prstGeom prst="rect">
            <a:avLst/>
          </a:prstGeom>
          <a:noFill/>
          <a:ln w="9525">
            <a:noFill/>
            <a:round/>
            <a:headEnd/>
            <a:tailEnd/>
          </a:ln>
        </p:spPr>
        <p:txBody>
          <a:bodyPr lIns="0" tIns="0" rIns="0" bIns="0" anchor="ctr"/>
          <a:lstStyle/>
          <a:p>
            <a:pPr marL="404620" lvl="1" indent="10080" defTabSz="447819">
              <a:lnSpc>
                <a:spcPct val="150000"/>
              </a:lnSpc>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1900" dirty="0">
                <a:latin typeface="+mn-lt"/>
              </a:rPr>
              <a:t>Na jego podstawie członkowie Komisji Oceny projektów oceniają, czy projekt jest zgodny z zasadą równości szans kobiet i mężczyzn. </a:t>
            </a:r>
          </a:p>
          <a:p>
            <a:pPr marL="404620" lvl="1" indent="10080" defTabSz="447819">
              <a:lnSpc>
                <a:spcPct val="150000"/>
              </a:lnSpc>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1900" dirty="0">
                <a:latin typeface="+mn-lt"/>
              </a:rPr>
              <a:t>Ocenie pod kątem spełniania tej zasady podlega cały wniosek. Zaleca się, by niezbędne informacje w tej kwestii umieszczane były w sugerowanych w Instrukcji punktach wniosku o dofinansowanie.</a:t>
            </a:r>
            <a:endParaRPr lang="pl-PL" sz="1900" b="1" dirty="0">
              <a:latin typeface="+mn-lt"/>
            </a:endParaRPr>
          </a:p>
          <a:p>
            <a:pPr marL="404620" lvl="1" indent="10080" defTabSz="447819">
              <a:lnSpc>
                <a:spcPct val="150000"/>
              </a:lnSpc>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1900" b="1" dirty="0">
                <a:latin typeface="+mn-lt"/>
              </a:rPr>
              <a:t>WYJĄTKI, co do których nie stosuje się standardu minimum:</a:t>
            </a:r>
          </a:p>
          <a:p>
            <a:pPr marL="403225" lvl="1" indent="407988" defTabSz="447819">
              <a:lnSpc>
                <a:spcPct val="150000"/>
              </a:lnSpc>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1900" dirty="0">
                <a:latin typeface="+mn-lt"/>
              </a:rPr>
              <a:t>1) Profil działalności beneficjenta (np. ograniczenia statutowe),</a:t>
            </a:r>
          </a:p>
          <a:p>
            <a:pPr marL="403225" lvl="1" indent="407988" defTabSz="447819">
              <a:lnSpc>
                <a:spcPct val="150000"/>
              </a:lnSpc>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1900" dirty="0">
                <a:latin typeface="+mn-lt"/>
              </a:rPr>
              <a:t>2) Zamknięta rekrutacja (np. wszyscy pracownicy/personel konkretnego podmiotu lub jego wyodrębnionej części).</a:t>
            </a:r>
          </a:p>
        </p:txBody>
      </p:sp>
      <p:sp>
        <p:nvSpPr>
          <p:cNvPr id="8" name="Prostokąt 7"/>
          <p:cNvSpPr/>
          <p:nvPr/>
        </p:nvSpPr>
        <p:spPr>
          <a:xfrm>
            <a:off x="0" y="624156"/>
            <a:ext cx="12191999"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Standard minimum</a:t>
            </a:r>
          </a:p>
        </p:txBody>
      </p:sp>
    </p:spTree>
    <p:extLst>
      <p:ext uri="{BB962C8B-B14F-4D97-AF65-F5344CB8AC3E}">
        <p14:creationId xmlns:p14="http://schemas.microsoft.com/office/powerpoint/2010/main" val="16037429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206477" y="1627133"/>
            <a:ext cx="11769213" cy="4188040"/>
          </a:xfrm>
          <a:prstGeom prst="rect">
            <a:avLst/>
          </a:prstGeom>
          <a:noFill/>
          <a:ln w="9525">
            <a:noFill/>
            <a:round/>
            <a:headEnd/>
            <a:tailEnd/>
          </a:ln>
        </p:spPr>
        <p:txBody>
          <a:bodyPr lIns="0" tIns="0" rIns="0" bIns="0" anchor="ctr"/>
          <a:lstStyle/>
          <a:p>
            <a:pPr marL="747520" lvl="1" indent="-342900" algn="just" defTabSz="447819">
              <a:lnSpc>
                <a:spcPct val="150000"/>
              </a:lnSpc>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Standard minimum składa się z </a:t>
            </a:r>
            <a:r>
              <a:rPr lang="pl-PL" sz="2200" b="1" dirty="0"/>
              <a:t>5 kryteriów oceny</a:t>
            </a:r>
            <a:r>
              <a:rPr lang="pl-PL" sz="2200" dirty="0"/>
              <a:t>, dotyczących charakterystyki projektu. </a:t>
            </a:r>
          </a:p>
          <a:p>
            <a:pPr marL="747520" lvl="1" indent="-342900" algn="just" defTabSz="447819">
              <a:lnSpc>
                <a:spcPct val="150000"/>
              </a:lnSpc>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Maksymalna liczba punktów do uzyskania wynosi 6 ponieważ kryterium nr 2 i 3 są alternatywne.</a:t>
            </a:r>
          </a:p>
          <a:p>
            <a:pPr marL="747520" lvl="1" indent="-342900" algn="just" defTabSz="447819">
              <a:lnSpc>
                <a:spcPct val="150000"/>
              </a:lnSpc>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Wniosek o dofinansowanie projektu nie musi uzyskać maksymalnej liczby punktów za każde kryterium standardu minimum - wymagane są co najmniej 3 punkty.</a:t>
            </a:r>
          </a:p>
          <a:p>
            <a:pPr marL="747520" lvl="1" indent="-342900" algn="just" defTabSz="447819">
              <a:lnSpc>
                <a:spcPct val="150000"/>
              </a:lnSpc>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Nie uzyskanie co najmniej 3 punktów w standardzie minimum jest równoznaczne z odrzuceniem wniosku lub skierowaniem go do negocjacji.</a:t>
            </a:r>
          </a:p>
          <a:p>
            <a:pPr marL="747520" lvl="1" indent="-342900" algn="just" defTabSz="447819">
              <a:lnSpc>
                <a:spcPct val="150000"/>
              </a:lnSpc>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Konstruując projekt należy </a:t>
            </a:r>
            <a:r>
              <a:rPr lang="pl-PL" sz="2200" b="1" dirty="0"/>
              <a:t>zawsze myśleć logicznie </a:t>
            </a:r>
            <a:r>
              <a:rPr lang="pl-PL" sz="2200" dirty="0"/>
              <a:t>(opis vs wskaźnki)</a:t>
            </a:r>
          </a:p>
        </p:txBody>
      </p:sp>
      <p:sp>
        <p:nvSpPr>
          <p:cNvPr id="5" name="Prostokąt 4"/>
          <p:cNvSpPr/>
          <p:nvPr/>
        </p:nvSpPr>
        <p:spPr>
          <a:xfrm>
            <a:off x="206477" y="476672"/>
            <a:ext cx="11985523"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Standard minimum</a:t>
            </a:r>
          </a:p>
        </p:txBody>
      </p:sp>
    </p:spTree>
    <p:extLst>
      <p:ext uri="{BB962C8B-B14F-4D97-AF65-F5344CB8AC3E}">
        <p14:creationId xmlns:p14="http://schemas.microsoft.com/office/powerpoint/2010/main" val="770292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162233" y="1401101"/>
            <a:ext cx="11769213" cy="4896459"/>
          </a:xfrm>
          <a:prstGeom prst="rect">
            <a:avLst/>
          </a:prstGeom>
          <a:noFill/>
          <a:ln w="9525">
            <a:noFill/>
            <a:round/>
            <a:headEnd/>
            <a:tailEnd/>
          </a:ln>
        </p:spPr>
        <p:txBody>
          <a:bodyPr lIns="0" tIns="0" rIns="0" bIns="0" anchor="ctr"/>
          <a:lstStyle/>
          <a:p>
            <a:pPr marL="404620" lvl="1" indent="10080" algn="just"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latin typeface="+mn-lt"/>
              </a:rPr>
              <a:t>KRYTERIUM 1</a:t>
            </a:r>
            <a:r>
              <a:rPr lang="pl-PL" sz="2200" b="1" dirty="0">
                <a:latin typeface="+mn-lt"/>
              </a:rPr>
              <a:t> - WE WNIOSKU O DOFINANSOWANIE PROJEKTU PODANO INFORMACJE, KTÓRE</a:t>
            </a:r>
          </a:p>
          <a:p>
            <a:pPr marL="404620" lvl="1" indent="10080" algn="just"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POTWIERDZAJĄ ISTNIENIE (ALBO BRAK ISTNIENIA) BARIER RÓWNOŚCIOWYCH W OBSZARZE</a:t>
            </a:r>
          </a:p>
          <a:p>
            <a:pPr marL="404620" lvl="1" indent="10080" algn="just"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TEMATYCZNYM INTERWENCJI I/LUB ZASIĘGU ODDZIAŁYWANIA PROJEKTU</a:t>
            </a:r>
          </a:p>
          <a:p>
            <a:pPr marL="747520" lvl="1" indent="-342900" algn="just"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latin typeface="+mn-lt"/>
              </a:rPr>
              <a:t>Do przedstawienia informacji wskazujących na istnienie barier równościowych lub ich braku należy użyć danych </a:t>
            </a:r>
            <a:r>
              <a:rPr lang="pl-PL" sz="2100" b="1" dirty="0">
                <a:latin typeface="+mn-lt"/>
              </a:rPr>
              <a:t>jakościowych</a:t>
            </a:r>
            <a:r>
              <a:rPr lang="pl-PL" sz="2100" dirty="0">
                <a:latin typeface="+mn-lt"/>
              </a:rPr>
              <a:t> i/lub </a:t>
            </a:r>
            <a:r>
              <a:rPr lang="pl-PL" sz="2100" b="1" dirty="0">
                <a:latin typeface="+mn-lt"/>
              </a:rPr>
              <a:t>ilościowych</a:t>
            </a:r>
            <a:r>
              <a:rPr lang="pl-PL" sz="2100" dirty="0">
                <a:latin typeface="+mn-lt"/>
              </a:rPr>
              <a:t> </a:t>
            </a:r>
            <a:r>
              <a:rPr lang="pl-PL" sz="2100" b="1" dirty="0">
                <a:latin typeface="+mn-lt"/>
              </a:rPr>
              <a:t>w podziale na płeć bezpośrednio powiązanych z obszarem tematycznym interwencji i/lub zasięgu oddziaływania projektu</a:t>
            </a:r>
            <a:r>
              <a:rPr lang="pl-PL" sz="2100" dirty="0">
                <a:latin typeface="+mn-lt"/>
              </a:rPr>
              <a:t>.</a:t>
            </a:r>
          </a:p>
          <a:p>
            <a:pPr marL="747520" lvl="1" indent="-342900" algn="just"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latin typeface="+mn-lt"/>
              </a:rPr>
              <a:t>Przy diagnozowaniu barier równościowych należy wziąć pod uwagę, w jakim położeniu znajdują się kobiety i mężczyźni wchodzący w skład grupy docelowej projektu. </a:t>
            </a:r>
          </a:p>
          <a:p>
            <a:pPr marL="747520" lvl="1" indent="-342900" algn="just"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latin typeface="+mn-lt"/>
              </a:rPr>
              <a:t>Istotne jest podanie nie tylko liczby kobiet i mężczyzn, ale także </a:t>
            </a:r>
            <a:r>
              <a:rPr lang="pl-PL" sz="2100" b="1" dirty="0">
                <a:latin typeface="+mn-lt"/>
              </a:rPr>
              <a:t>analiza sytuacji kobiet i mężczyzn w opisywanym obszarze</a:t>
            </a:r>
            <a:r>
              <a:rPr lang="pl-PL" sz="2100" dirty="0">
                <a:latin typeface="+mn-lt"/>
              </a:rPr>
              <a:t>, która potwierdzi (lub nie) czy któraś z tych grup znajduje się w gorszym położeniu, czy ma utrudniony dostęp do edukacji, szkoleń, zatrudnienia, etc.</a:t>
            </a:r>
          </a:p>
          <a:p>
            <a:pPr marL="747520" lvl="1" indent="-342900" algn="just"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latin typeface="+mn-lt"/>
              </a:rPr>
              <a:t>Na podstawie danych i dokonanej analizy oceniający powinien potwierdzić występowanie (lub nie) podanych barier równościowych.</a:t>
            </a:r>
          </a:p>
          <a:p>
            <a:pPr marL="747520" lvl="1" indent="-342900" algn="just"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latin typeface="+mn-lt"/>
              </a:rPr>
              <a:t>Maksymalna liczba punktów za spełnienie tego kryterium – 1 </a:t>
            </a:r>
            <a:r>
              <a:rPr lang="pl-PL" sz="2100" dirty="0" smtClean="0">
                <a:latin typeface="+mn-lt"/>
              </a:rPr>
              <a:t>pkt.</a:t>
            </a:r>
            <a:endParaRPr lang="pl-PL" sz="2100" dirty="0">
              <a:latin typeface="+mn-lt"/>
            </a:endParaRPr>
          </a:p>
        </p:txBody>
      </p:sp>
      <p:sp>
        <p:nvSpPr>
          <p:cNvPr id="5" name="Prostokąt 4"/>
          <p:cNvSpPr/>
          <p:nvPr/>
        </p:nvSpPr>
        <p:spPr>
          <a:xfrm>
            <a:off x="206477" y="476672"/>
            <a:ext cx="11985523"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Standard minimum</a:t>
            </a:r>
          </a:p>
        </p:txBody>
      </p:sp>
    </p:spTree>
    <p:extLst>
      <p:ext uri="{BB962C8B-B14F-4D97-AF65-F5344CB8AC3E}">
        <p14:creationId xmlns:p14="http://schemas.microsoft.com/office/powerpoint/2010/main" val="10639996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398206" y="1412776"/>
            <a:ext cx="11547988" cy="4998298"/>
          </a:xfrm>
          <a:prstGeom prst="rect">
            <a:avLst/>
          </a:prstGeom>
          <a:noFill/>
          <a:ln w="9525">
            <a:noFill/>
            <a:round/>
            <a:headEnd/>
            <a:tailEnd/>
          </a:ln>
        </p:spPr>
        <p:txBody>
          <a:bodyPr lIns="0" tIns="0" rIns="0" bIns="0" anchor="ctr"/>
          <a:lstStyle/>
          <a:p>
            <a:pPr marL="404620" lvl="1" indent="10080" defTabSz="447819">
              <a:lnSpc>
                <a:spcPct val="150000"/>
              </a:lnSpc>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b="1" dirty="0">
                <a:latin typeface="+mn-lt"/>
              </a:rPr>
              <a:t>Obszary interwencji </a:t>
            </a:r>
            <a:r>
              <a:rPr lang="pl-PL" sz="2400" dirty="0" smtClean="0">
                <a:latin typeface="+mn-lt"/>
              </a:rPr>
              <a:t>– </a:t>
            </a:r>
            <a:r>
              <a:rPr lang="pl-PL" sz="2400" dirty="0">
                <a:latin typeface="+mn-lt"/>
              </a:rPr>
              <a:t>to obszary objęte wsparciem, np. </a:t>
            </a:r>
          </a:p>
          <a:p>
            <a:pPr marL="1185775" lvl="2" indent="-313905" defTabSz="447819">
              <a:lnSpc>
                <a:spcPct val="150000"/>
              </a:lnSpc>
              <a:spcBef>
                <a:spcPct val="20000"/>
              </a:spcBef>
              <a:buClr>
                <a:srgbClr val="FFC000"/>
              </a:buClr>
              <a:buSzPct val="100000"/>
              <a:buFont typeface="Wingdings 3" pitchFamily="18" charset="2"/>
              <a:buChar char="Æ"/>
              <a:tabLst>
                <a:tab pos="571652"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dirty="0">
                <a:latin typeface="+mn-lt"/>
              </a:rPr>
              <a:t>zatrudnienie, </a:t>
            </a:r>
          </a:p>
          <a:p>
            <a:pPr marL="1185775" lvl="2" indent="-313905" defTabSz="447819">
              <a:lnSpc>
                <a:spcPct val="150000"/>
              </a:lnSpc>
              <a:spcBef>
                <a:spcPct val="20000"/>
              </a:spcBef>
              <a:buClr>
                <a:srgbClr val="FFC000"/>
              </a:buClr>
              <a:buSzPct val="100000"/>
              <a:buFont typeface="Wingdings 3" pitchFamily="18" charset="2"/>
              <a:buChar char="Æ"/>
              <a:tabLst>
                <a:tab pos="571652"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dirty="0">
                <a:latin typeface="+mn-lt"/>
              </a:rPr>
              <a:t>integracja społeczna, </a:t>
            </a:r>
          </a:p>
          <a:p>
            <a:pPr marL="1185775" lvl="2" indent="-313905" defTabSz="447819">
              <a:lnSpc>
                <a:spcPct val="150000"/>
              </a:lnSpc>
              <a:spcBef>
                <a:spcPct val="20000"/>
              </a:spcBef>
              <a:buClr>
                <a:srgbClr val="FFC000"/>
              </a:buClr>
              <a:buSzPct val="100000"/>
              <a:buFont typeface="Wingdings 3" pitchFamily="18" charset="2"/>
              <a:buChar char="Æ"/>
              <a:tabLst>
                <a:tab pos="571652"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dirty="0">
                <a:latin typeface="+mn-lt"/>
              </a:rPr>
              <a:t>edukacja, </a:t>
            </a:r>
          </a:p>
          <a:p>
            <a:pPr marL="1185775" lvl="2" indent="-313905" defTabSz="447819">
              <a:lnSpc>
                <a:spcPct val="150000"/>
              </a:lnSpc>
              <a:spcBef>
                <a:spcPct val="20000"/>
              </a:spcBef>
              <a:buClr>
                <a:srgbClr val="FFC000"/>
              </a:buClr>
              <a:buSzPct val="100000"/>
              <a:buFont typeface="Wingdings 3" pitchFamily="18" charset="2"/>
              <a:buChar char="Æ"/>
              <a:tabLst>
                <a:tab pos="571652"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dirty="0">
                <a:latin typeface="+mn-lt"/>
              </a:rPr>
              <a:t>adaptacyjność;</a:t>
            </a:r>
            <a:endParaRPr lang="pl-PL" sz="2200" dirty="0">
              <a:latin typeface="+mn-lt"/>
            </a:endParaRPr>
          </a:p>
          <a:p>
            <a:pPr marL="406060" lvl="1" indent="8639" defTabSz="447819">
              <a:lnSpc>
                <a:spcPct val="150000"/>
              </a:lnSpc>
              <a:spcBef>
                <a:spcPct val="20000"/>
              </a:spcBef>
              <a:buClr>
                <a:srgbClr val="FFC000"/>
              </a:buClr>
              <a:buSzPct val="100000"/>
              <a:tabLst>
                <a:tab pos="571652"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b="1" dirty="0" smtClean="0">
                <a:latin typeface="+mn-lt"/>
              </a:rPr>
              <a:t>Zasięg oddziaływania projektu – </a:t>
            </a:r>
            <a:r>
              <a:rPr lang="pl-PL" sz="2200" dirty="0" smtClean="0">
                <a:latin typeface="+mn-lt"/>
              </a:rPr>
              <a:t>odnosi </a:t>
            </a:r>
            <a:r>
              <a:rPr lang="pl-PL" sz="2200" dirty="0">
                <a:latin typeface="+mn-lt"/>
              </a:rPr>
              <a:t>się do przestrzeni, której on dotyczy np. kraju, regionu, powiatu, gminy, miasta, kraju, instytucji, przedsiębiorstwa, konkretnego działu w danej instytucji.</a:t>
            </a:r>
          </a:p>
        </p:txBody>
      </p:sp>
      <p:sp>
        <p:nvSpPr>
          <p:cNvPr id="4" name="Prostokąt 4"/>
          <p:cNvSpPr/>
          <p:nvPr/>
        </p:nvSpPr>
        <p:spPr>
          <a:xfrm>
            <a:off x="206477" y="476672"/>
            <a:ext cx="11985523"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Standard minimum</a:t>
            </a:r>
          </a:p>
        </p:txBody>
      </p:sp>
    </p:spTree>
    <p:extLst>
      <p:ext uri="{BB962C8B-B14F-4D97-AF65-F5344CB8AC3E}">
        <p14:creationId xmlns:p14="http://schemas.microsoft.com/office/powerpoint/2010/main" val="38787665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62233" y="1401101"/>
            <a:ext cx="11629717" cy="4896459"/>
          </a:xfrm>
          <a:prstGeom prst="rect">
            <a:avLst/>
          </a:prstGeom>
          <a:noFill/>
          <a:ln w="9525">
            <a:noFill/>
            <a:round/>
            <a:headEnd/>
            <a:tailEnd/>
          </a:ln>
        </p:spPr>
        <p:txBody>
          <a:bodyPr lIns="0" tIns="0" rIns="0" bIns="0" anchor="ctr"/>
          <a:lstStyle/>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latin typeface="+mn-lt"/>
              </a:rPr>
              <a:t>KRYTERIUM 2 </a:t>
            </a:r>
            <a:r>
              <a:rPr lang="pl-PL" sz="2200" b="1" dirty="0">
                <a:latin typeface="+mn-lt"/>
              </a:rPr>
              <a:t>- WNIOSEK O DOFINANSOWANIE PROJEKTU ZAWIERA DZIAŁANIA, ODPOWIADAJĄCE NA ZIDENTYFIKOWANE BARIERY RÓWNOŚCIOWE W OBSZARZE TEMATYCZNYM INTERWENCJI I/LUB ZASIĘGU ODDZIAŁYWANIA PROJEKTU</a:t>
            </a:r>
          </a:p>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200" b="1" dirty="0">
              <a:effectLst>
                <a:outerShdw blurRad="38100" dist="38100" dir="2700000" algn="tl">
                  <a:srgbClr val="000000">
                    <a:alpha val="43137"/>
                  </a:srgbClr>
                </a:outerShdw>
              </a:effectLst>
              <a:latin typeface="+mn-lt"/>
            </a:endParaRPr>
          </a:p>
          <a:p>
            <a:pPr marL="747520" lvl="1" indent="-342900"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latin typeface="+mn-lt"/>
              </a:rPr>
              <a:t>We wniosku o dofinansowanie projektu </a:t>
            </a:r>
            <a:r>
              <a:rPr lang="pl-PL" sz="2100" dirty="0" smtClean="0">
                <a:latin typeface="+mn-lt"/>
              </a:rPr>
              <a:t>należy wskazać </a:t>
            </a:r>
            <a:r>
              <a:rPr lang="pl-PL" sz="2100" b="1" dirty="0">
                <a:latin typeface="+mn-lt"/>
              </a:rPr>
              <a:t>jakiego rodzaju działania </a:t>
            </a:r>
            <a:r>
              <a:rPr lang="pl-PL" sz="2100" dirty="0">
                <a:latin typeface="+mn-lt"/>
              </a:rPr>
              <a:t>zostaną zrealizowane w projekcie </a:t>
            </a:r>
            <a:r>
              <a:rPr lang="pl-PL" sz="2100" b="1" dirty="0">
                <a:latin typeface="+mn-lt"/>
              </a:rPr>
              <a:t>na rzecz osłabiania lub niwelowania zdiagnozowanych barier równościowych</a:t>
            </a:r>
            <a:r>
              <a:rPr lang="pl-PL" sz="2100" dirty="0">
                <a:latin typeface="+mn-lt"/>
              </a:rPr>
              <a:t>. </a:t>
            </a:r>
          </a:p>
          <a:p>
            <a:pPr marL="747520" lvl="1" indent="-342900"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latin typeface="+mn-lt"/>
              </a:rPr>
              <a:t>Zaplanowane działania powinny odpowiadad na te bariery.</a:t>
            </a:r>
          </a:p>
          <a:p>
            <a:pPr marL="747520" lvl="1" indent="-342900"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latin typeface="+mn-lt"/>
              </a:rPr>
              <a:t>Szczególną uwagę przy opisie działań należy zwrócić w przypadku rekrutacji do projektu i dopasowania odpowiednich form wsparcia dla uczestników/uczestniczek projektu wobec zdiagnozowanych nierówności.</a:t>
            </a:r>
          </a:p>
          <a:p>
            <a:pPr marL="747520" lvl="1" indent="-342900"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latin typeface="+mn-lt"/>
              </a:rPr>
              <a:t>Maksymalna liczba punktów za spełnienie tego kryterium – 1 pkt.</a:t>
            </a:r>
          </a:p>
        </p:txBody>
      </p:sp>
      <p:sp>
        <p:nvSpPr>
          <p:cNvPr id="5" name="Prostokąt 4"/>
          <p:cNvSpPr/>
          <p:nvPr/>
        </p:nvSpPr>
        <p:spPr>
          <a:xfrm>
            <a:off x="184354" y="512381"/>
            <a:ext cx="11985523"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Standard minimum</a:t>
            </a:r>
          </a:p>
        </p:txBody>
      </p:sp>
    </p:spTree>
    <p:extLst>
      <p:ext uri="{BB962C8B-B14F-4D97-AF65-F5344CB8AC3E}">
        <p14:creationId xmlns:p14="http://schemas.microsoft.com/office/powerpoint/2010/main" val="1761454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3000" y="609601"/>
            <a:ext cx="9875838" cy="993732"/>
          </a:xfrm>
        </p:spPr>
        <p:txBody>
          <a:bodyPr>
            <a:norm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Jak to „działa”?</a:t>
            </a:r>
          </a:p>
        </p:txBody>
      </p:sp>
      <p:sp>
        <p:nvSpPr>
          <p:cNvPr id="3" name="Symbol zastępczy zawartości 2"/>
          <p:cNvSpPr>
            <a:spLocks noGrp="1"/>
          </p:cNvSpPr>
          <p:nvPr>
            <p:ph idx="1"/>
          </p:nvPr>
        </p:nvSpPr>
        <p:spPr>
          <a:xfrm>
            <a:off x="335360" y="1956073"/>
            <a:ext cx="11617291" cy="3868004"/>
          </a:xfrm>
        </p:spPr>
        <p:txBody>
          <a:bodyPr>
            <a:noAutofit/>
          </a:bodyPr>
          <a:lstStyle/>
          <a:p>
            <a:pPr marL="444500" lvl="2" indent="-355600">
              <a:lnSpc>
                <a:spcPct val="150000"/>
              </a:lnSpc>
              <a:buSzPct val="110000"/>
              <a:buFont typeface="Wingdings" pitchFamily="2" charset="2"/>
              <a:buChar char=""/>
            </a:pPr>
            <a:r>
              <a:rPr lang="pl-PL" sz="2300" dirty="0"/>
              <a:t>Postrzeganie płciowych ról społecznych może być przykładem "nieświadomego </a:t>
            </a:r>
            <a:r>
              <a:rPr lang="pl-PL" sz="2300" dirty="0" smtClean="0"/>
              <a:t>seksizmu„</a:t>
            </a:r>
            <a:br>
              <a:rPr lang="pl-PL" sz="2300" dirty="0" smtClean="0"/>
            </a:br>
            <a:r>
              <a:rPr lang="pl-PL" sz="2300" dirty="0" smtClean="0"/>
              <a:t>– </a:t>
            </a:r>
            <a:r>
              <a:rPr lang="pl-PL" sz="2300" dirty="0"/>
              <a:t>systemu przekonań, które przyjmujemy </a:t>
            </a:r>
            <a:r>
              <a:rPr lang="pl-PL" sz="2300" b="1" dirty="0"/>
              <a:t>nie zdając sobie z tego sprawy</a:t>
            </a:r>
            <a:r>
              <a:rPr lang="pl-PL" sz="2300" dirty="0"/>
              <a:t>, bez udziału </a:t>
            </a:r>
            <a:br>
              <a:rPr lang="pl-PL" sz="2300" dirty="0"/>
            </a:br>
            <a:r>
              <a:rPr lang="pl-PL" sz="2300" b="1" dirty="0"/>
              <a:t>krytycznej refleksji</a:t>
            </a:r>
            <a:r>
              <a:rPr lang="pl-PL" sz="2300" dirty="0"/>
              <a:t>, jako nieuchronna konieczność.</a:t>
            </a:r>
          </a:p>
          <a:p>
            <a:pPr marL="444500" lvl="2" indent="-355600">
              <a:lnSpc>
                <a:spcPct val="150000"/>
              </a:lnSpc>
              <a:buSzPct val="110000"/>
              <a:buFont typeface="Wingdings" pitchFamily="2" charset="2"/>
              <a:buChar char=""/>
            </a:pPr>
            <a:r>
              <a:rPr lang="pl-PL" sz="2300" dirty="0"/>
              <a:t>Osoby często akceptują różne przekonania związane z tym co kobiety i mężczyźni mogą lub powinni robić </a:t>
            </a:r>
            <a:r>
              <a:rPr lang="pl-PL" sz="2300" b="1" dirty="0"/>
              <a:t>nie uświadamiając sobie alternatywy</a:t>
            </a:r>
            <a:r>
              <a:rPr lang="pl-PL" sz="2300" dirty="0"/>
              <a:t>. </a:t>
            </a:r>
          </a:p>
          <a:p>
            <a:pPr marL="444500" lvl="2" indent="-355600">
              <a:lnSpc>
                <a:spcPct val="150000"/>
              </a:lnSpc>
              <a:buSzPct val="110000"/>
              <a:buFont typeface="Wingdings" pitchFamily="2" charset="2"/>
              <a:buChar char=""/>
            </a:pPr>
            <a:r>
              <a:rPr lang="pl-PL" sz="2300" dirty="0"/>
              <a:t>Każdego, kto nie myśli tak jak oni - skazują na ostracyzm społeczny.</a:t>
            </a:r>
          </a:p>
        </p:txBody>
      </p:sp>
    </p:spTree>
    <p:extLst>
      <p:ext uri="{BB962C8B-B14F-4D97-AF65-F5344CB8AC3E}">
        <p14:creationId xmlns:p14="http://schemas.microsoft.com/office/powerpoint/2010/main" val="24717093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62233" y="1401101"/>
            <a:ext cx="11667817" cy="4896459"/>
          </a:xfrm>
          <a:prstGeom prst="rect">
            <a:avLst/>
          </a:prstGeom>
          <a:noFill/>
          <a:ln w="9525">
            <a:noFill/>
            <a:round/>
            <a:headEnd/>
            <a:tailEnd/>
          </a:ln>
        </p:spPr>
        <p:txBody>
          <a:bodyPr lIns="0" tIns="0" rIns="0" bIns="0" anchor="ctr"/>
          <a:lstStyle/>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latin typeface="+mn-lt"/>
              </a:rPr>
              <a:t>KRYTERIUM 3</a:t>
            </a:r>
            <a:r>
              <a:rPr lang="pl-PL" sz="2200" b="1" dirty="0">
                <a:latin typeface="+mn-lt"/>
              </a:rPr>
              <a:t> - W PRZYPADKU STWIERDZENIA </a:t>
            </a:r>
            <a:r>
              <a:rPr lang="pl-PL" sz="2200" b="1" u="sng" dirty="0">
                <a:latin typeface="+mn-lt"/>
              </a:rPr>
              <a:t>BRAKU BARIER</a:t>
            </a:r>
            <a:r>
              <a:rPr lang="pl-PL" sz="2200" b="1" dirty="0">
                <a:latin typeface="+mn-lt"/>
              </a:rPr>
              <a:t> RÓWNOŚCIOWYCH</a:t>
            </a:r>
            <a:r>
              <a:rPr lang="pl-PL" sz="2200" b="1" dirty="0" smtClean="0">
                <a:latin typeface="+mn-lt"/>
              </a:rPr>
              <a:t>, WNIOSEK </a:t>
            </a:r>
            <a:r>
              <a:rPr lang="pl-PL" sz="2200" b="1" dirty="0">
                <a:latin typeface="+mn-lt"/>
              </a:rPr>
              <a:t>O</a:t>
            </a:r>
          </a:p>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DOFINANSOWANIE PROJEKTU ZAWIERA DZIAŁANIA, ZAPEWNIAJĄCE PRZESTRZEGANIE ZASADY</a:t>
            </a:r>
          </a:p>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RÓWNOŚCI SZANS KOBIET I MĘŻCZYZN, TAK ABY NA ŻADNYM ETAPIE REALIZACJI PROJEKTU </a:t>
            </a:r>
            <a:r>
              <a:rPr lang="pl-PL" sz="2200" b="1" dirty="0" smtClean="0">
                <a:latin typeface="+mn-lt"/>
              </a:rPr>
              <a:t/>
            </a:r>
            <a:br>
              <a:rPr lang="pl-PL" sz="2200" b="1" dirty="0" smtClean="0">
                <a:latin typeface="+mn-lt"/>
              </a:rPr>
            </a:br>
            <a:r>
              <a:rPr lang="pl-PL" sz="2200" b="1" dirty="0" smtClean="0">
                <a:latin typeface="+mn-lt"/>
              </a:rPr>
              <a:t>NIE WYSTĄPIŁY </a:t>
            </a:r>
            <a:r>
              <a:rPr lang="pl-PL" sz="2200" b="1" dirty="0">
                <a:latin typeface="+mn-lt"/>
              </a:rPr>
              <a:t>BARIERY RÓWNOŚCIOWE</a:t>
            </a:r>
          </a:p>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200" b="1" dirty="0">
              <a:effectLst>
                <a:outerShdw blurRad="38100" dist="38100" dir="2700000" algn="tl">
                  <a:srgbClr val="000000">
                    <a:alpha val="43137"/>
                  </a:srgbClr>
                </a:outerShdw>
              </a:effectLst>
              <a:latin typeface="+mn-lt"/>
            </a:endParaRPr>
          </a:p>
          <a:p>
            <a:pPr marL="747520" lvl="1" indent="-342900"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300" dirty="0">
                <a:latin typeface="+mn-lt"/>
              </a:rPr>
              <a:t>W przypadku kiedy we wniosku o dofinansowanie projektu </a:t>
            </a:r>
            <a:r>
              <a:rPr lang="pl-PL" sz="2300" b="1" dirty="0">
                <a:latin typeface="+mn-lt"/>
              </a:rPr>
              <a:t>nie zdiagnozowano żadnych barier równościowych</a:t>
            </a:r>
            <a:r>
              <a:rPr lang="pl-PL" sz="2300" dirty="0">
                <a:latin typeface="+mn-lt"/>
              </a:rPr>
              <a:t> należy przewidzieć działania, zmierzające do przestrzegania zasady równości szans, aby te bariery nie pojawiły się na żadnym etapie realizacji projektu.</a:t>
            </a:r>
          </a:p>
          <a:p>
            <a:pPr marL="747520" lvl="1" indent="-342900"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300" dirty="0">
                <a:latin typeface="+mn-lt"/>
              </a:rPr>
              <a:t>Maksymalna liczba punktów za spełnienie tego kryterium – 2 pkt.</a:t>
            </a:r>
          </a:p>
        </p:txBody>
      </p:sp>
      <p:sp>
        <p:nvSpPr>
          <p:cNvPr id="5" name="Prostokąt 4"/>
          <p:cNvSpPr/>
          <p:nvPr/>
        </p:nvSpPr>
        <p:spPr>
          <a:xfrm>
            <a:off x="184354" y="512381"/>
            <a:ext cx="11985523"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Standard minimum</a:t>
            </a:r>
          </a:p>
        </p:txBody>
      </p:sp>
    </p:spTree>
    <p:extLst>
      <p:ext uri="{BB962C8B-B14F-4D97-AF65-F5344CB8AC3E}">
        <p14:creationId xmlns:p14="http://schemas.microsoft.com/office/powerpoint/2010/main" val="29465252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206476" y="1628801"/>
            <a:ext cx="11695471" cy="4361033"/>
          </a:xfrm>
          <a:prstGeom prst="rect">
            <a:avLst/>
          </a:prstGeom>
          <a:noFill/>
          <a:ln w="9525">
            <a:noFill/>
            <a:round/>
            <a:headEnd/>
            <a:tailEnd/>
          </a:ln>
        </p:spPr>
        <p:txBody>
          <a:bodyPr lIns="0" tIns="0" rIns="0" bIns="0" anchor="ctr"/>
          <a:lstStyle/>
          <a:p>
            <a:pPr marL="728604" lvl="1" indent="-313905" defTabSz="447819">
              <a:lnSpc>
                <a:spcPct val="150000"/>
              </a:lnSpc>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Niestereotypowe doradztwo i szkolenia,</a:t>
            </a:r>
          </a:p>
          <a:p>
            <a:pPr marL="728604" lvl="1" indent="-313905" defTabSz="447819">
              <a:lnSpc>
                <a:spcPct val="150000"/>
              </a:lnSpc>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uwrażliwienie osób  prowadzących moduł doradztwa zawodowego na problem stereotypizacji zawodów, dzielenie ich na męskie i żeńskie. </a:t>
            </a:r>
          </a:p>
          <a:p>
            <a:pPr marL="728604" lvl="1" indent="-313905" defTabSz="447819">
              <a:lnSpc>
                <a:spcPct val="150000"/>
              </a:lnSpc>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Zapewnienie opieki nad dziećmi lub osobami zależnymi dla uczestników projektu.</a:t>
            </a:r>
          </a:p>
          <a:p>
            <a:pPr marL="728604" lvl="1" indent="-313905" defTabSz="447819">
              <a:lnSpc>
                <a:spcPct val="150000"/>
              </a:lnSpc>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Dostosowanie  godzin otwarcia placówki Beneficjenta lub rozkładu zajęć do potrzeb K i M uczestniczących w projekcie.</a:t>
            </a:r>
          </a:p>
        </p:txBody>
      </p:sp>
      <p:sp>
        <p:nvSpPr>
          <p:cNvPr id="5" name="Prostokąt 4"/>
          <p:cNvSpPr/>
          <p:nvPr/>
        </p:nvSpPr>
        <p:spPr>
          <a:xfrm>
            <a:off x="206477" y="620688"/>
            <a:ext cx="11695470"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Działania równościowe</a:t>
            </a:r>
          </a:p>
        </p:txBody>
      </p:sp>
      <p:sp>
        <p:nvSpPr>
          <p:cNvPr id="28676" name="Symbol zastępczy numeru slajdu 5"/>
          <p:cNvSpPr>
            <a:spLocks noGrp="1"/>
          </p:cNvSpPr>
          <p:nvPr>
            <p:ph type="sldNum" sz="quarter" idx="12"/>
          </p:nvPr>
        </p:nvSpPr>
        <p:spPr>
          <a:noFill/>
        </p:spPr>
        <p:txBody>
          <a:bodyPr vert="horz" wrap="square" lIns="82351" tIns="41175" rIns="82351" bIns="41175" numCol="1" anchor="ctr" anchorCtr="0" compatLnSpc="1">
            <a:prstTxWarp prst="textNoShape">
              <a:avLst/>
            </a:prstTxWarp>
          </a:bodyPr>
          <a:lstStyle/>
          <a:p>
            <a:pPr fontAlgn="base">
              <a:spcBef>
                <a:spcPct val="0"/>
              </a:spcBef>
              <a:spcAft>
                <a:spcPct val="0"/>
              </a:spcAft>
            </a:pPr>
            <a:fld id="{F26B0625-92EF-43C9-86A1-505D5B4A8619}" type="slidenum">
              <a:rPr lang="pl-PL"/>
              <a:pPr fontAlgn="base">
                <a:spcBef>
                  <a:spcPct val="0"/>
                </a:spcBef>
                <a:spcAft>
                  <a:spcPct val="0"/>
                </a:spcAft>
              </a:pPr>
              <a:t>121</a:t>
            </a:fld>
            <a:endParaRPr lang="pl-PL"/>
          </a:p>
        </p:txBody>
      </p:sp>
    </p:spTree>
    <p:extLst>
      <p:ext uri="{BB962C8B-B14F-4D97-AF65-F5344CB8AC3E}">
        <p14:creationId xmlns:p14="http://schemas.microsoft.com/office/powerpoint/2010/main" val="5279696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206477" y="1844826"/>
            <a:ext cx="11695469" cy="4114186"/>
          </a:xfrm>
          <a:prstGeom prst="rect">
            <a:avLst/>
          </a:prstGeom>
          <a:noFill/>
          <a:ln w="9525">
            <a:noFill/>
            <a:round/>
            <a:headEnd/>
            <a:tailEnd/>
          </a:ln>
        </p:spPr>
        <p:txBody>
          <a:bodyPr lIns="0" tIns="0" rIns="0" bIns="0" anchor="ctr"/>
          <a:lstStyle/>
          <a:p>
            <a:pPr marL="728604" lvl="1" indent="-313905" defTabSz="447819">
              <a:lnSpc>
                <a:spcPct val="150000"/>
              </a:lnSpc>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Organizacja modułu z zakresu  polityki równości, godzenia życia zawodowego i prywatnego podczas szkoleń.</a:t>
            </a:r>
          </a:p>
          <a:p>
            <a:pPr marL="728604" lvl="1" indent="-313905" defTabSz="447819">
              <a:lnSpc>
                <a:spcPct val="150000"/>
              </a:lnSpc>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Rekrutacja uczestników projektu zgodna z zasadą równości szans.</a:t>
            </a:r>
          </a:p>
          <a:p>
            <a:pPr marL="728604" lvl="1" indent="-313905" defTabSz="447819">
              <a:lnSpc>
                <a:spcPct val="150000"/>
              </a:lnSpc>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Niestereotypowy przekaz w strategiach promocyjnych i komunikacji.</a:t>
            </a:r>
          </a:p>
        </p:txBody>
      </p:sp>
      <p:sp>
        <p:nvSpPr>
          <p:cNvPr id="4" name="Prostokąt 4"/>
          <p:cNvSpPr/>
          <p:nvPr/>
        </p:nvSpPr>
        <p:spPr>
          <a:xfrm>
            <a:off x="206477" y="620688"/>
            <a:ext cx="11695470"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Działania równościowe</a:t>
            </a:r>
          </a:p>
        </p:txBody>
      </p:sp>
    </p:spTree>
    <p:extLst>
      <p:ext uri="{BB962C8B-B14F-4D97-AF65-F5344CB8AC3E}">
        <p14:creationId xmlns:p14="http://schemas.microsoft.com/office/powerpoint/2010/main" val="988455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62233" y="1401101"/>
            <a:ext cx="11651225" cy="4896459"/>
          </a:xfrm>
          <a:prstGeom prst="rect">
            <a:avLst/>
          </a:prstGeom>
          <a:noFill/>
          <a:ln w="9525">
            <a:noFill/>
            <a:round/>
            <a:headEnd/>
            <a:tailEnd/>
          </a:ln>
        </p:spPr>
        <p:txBody>
          <a:bodyPr lIns="0" tIns="0" rIns="0" bIns="0" anchor="ctr"/>
          <a:lstStyle/>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latin typeface="+mn-lt"/>
              </a:rPr>
              <a:t>KRYTERIUM 4 </a:t>
            </a:r>
            <a:r>
              <a:rPr lang="pl-PL" sz="2200" b="1" dirty="0">
                <a:latin typeface="+mn-lt"/>
              </a:rPr>
              <a:t>- WSKAŹNIKI REALIZACJI PROJEKTU ZOSTAŁY PODANE W PODZIALE NA PŁEĆ </a:t>
            </a:r>
            <a:br>
              <a:rPr lang="pl-PL" sz="2200" b="1" dirty="0">
                <a:latin typeface="+mn-lt"/>
              </a:rPr>
            </a:br>
            <a:r>
              <a:rPr lang="pl-PL" sz="2200" b="1" dirty="0">
                <a:latin typeface="+mn-lt"/>
              </a:rPr>
              <a:t>I/LUB OPISANO, W JAKI SPOSÓB REZULTATY PROJEKTU PRZYCZYNIĄ SIĘ DO ZMNIEJSZENIA BARIER RÓWNOŚCIOWYCH ISTNIEJĄCYCH W OBSZARZE TEMATYCZNYM INTERWENCJI I/LUB ZASIĘGU ODDZIAŁYWANIA PROJEKTU.</a:t>
            </a:r>
          </a:p>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200" b="1" dirty="0">
              <a:effectLst>
                <a:outerShdw blurRad="38100" dist="38100" dir="2700000" algn="tl">
                  <a:srgbClr val="000000">
                    <a:alpha val="43137"/>
                  </a:srgbClr>
                </a:outerShdw>
              </a:effectLst>
              <a:latin typeface="+mn-lt"/>
            </a:endParaRPr>
          </a:p>
          <a:p>
            <a:pPr marL="747520" lvl="1" indent="-342900"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latin typeface="+mn-lt"/>
              </a:rPr>
              <a:t>Wartości docelowe wskaźników w postaci liczby osób należy </a:t>
            </a:r>
            <a:r>
              <a:rPr lang="pl-PL" sz="2100" dirty="0" smtClean="0">
                <a:latin typeface="+mn-lt"/>
              </a:rPr>
              <a:t>podawa</a:t>
            </a:r>
            <a:r>
              <a:rPr lang="pl-PL" sz="2100" dirty="0">
                <a:latin typeface="+mn-lt"/>
              </a:rPr>
              <a:t>ć</a:t>
            </a:r>
            <a:r>
              <a:rPr lang="pl-PL" sz="2100" dirty="0" smtClean="0">
                <a:latin typeface="+mn-lt"/>
              </a:rPr>
              <a:t> </a:t>
            </a:r>
            <a:r>
              <a:rPr lang="pl-PL" sz="2100" dirty="0">
                <a:latin typeface="+mn-lt"/>
              </a:rPr>
              <a:t>podziale na płeć. </a:t>
            </a:r>
          </a:p>
          <a:p>
            <a:pPr marL="747520" lvl="1" indent="-342900"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latin typeface="+mn-lt"/>
              </a:rPr>
              <a:t>We wniosku o dofinansowanie projektu powinna znaleźć się informacja, w jaki sposób rezultaty przyczyniają się do zmniejszenia barier równościowych istniejących w obszarze tematycznym interwencji i/lub zasięgu oddziaływania projektu (dotyczy to zarówno projektów skierowanych do osób, jak i instytucji).</a:t>
            </a:r>
          </a:p>
          <a:p>
            <a:pPr marL="747520" lvl="1" indent="-342900" defTabSz="447819">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latin typeface="+mn-lt"/>
              </a:rPr>
              <a:t>Maksymalna liczba punktów za spełnienie tego kryterium – 2 pkt.</a:t>
            </a:r>
          </a:p>
        </p:txBody>
      </p:sp>
      <p:sp>
        <p:nvSpPr>
          <p:cNvPr id="5" name="Prostokąt 4"/>
          <p:cNvSpPr/>
          <p:nvPr/>
        </p:nvSpPr>
        <p:spPr>
          <a:xfrm>
            <a:off x="184354" y="512381"/>
            <a:ext cx="11985523"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Standard minimum</a:t>
            </a:r>
          </a:p>
        </p:txBody>
      </p:sp>
    </p:spTree>
    <p:extLst>
      <p:ext uri="{BB962C8B-B14F-4D97-AF65-F5344CB8AC3E}">
        <p14:creationId xmlns:p14="http://schemas.microsoft.com/office/powerpoint/2010/main" val="16683673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62233" y="1401101"/>
            <a:ext cx="11651225" cy="4896459"/>
          </a:xfrm>
          <a:prstGeom prst="rect">
            <a:avLst/>
          </a:prstGeom>
          <a:noFill/>
          <a:ln w="9525">
            <a:noFill/>
            <a:round/>
            <a:headEnd/>
            <a:tailEnd/>
          </a:ln>
        </p:spPr>
        <p:txBody>
          <a:bodyPr lIns="0" tIns="0" rIns="0" bIns="0" anchor="ctr"/>
          <a:lstStyle/>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latin typeface="+mn-lt"/>
              </a:rPr>
              <a:t>KRYTERIUM 5 </a:t>
            </a:r>
            <a:r>
              <a:rPr lang="pl-PL" sz="2200" b="1" dirty="0">
                <a:latin typeface="+mn-lt"/>
              </a:rPr>
              <a:t>- WNIOSEK O DOFINANSOWANIE PROJEKTU WSKAZUJE JAKIE DZIAŁANIA</a:t>
            </a:r>
          </a:p>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ZOSTANĄ PODJĘTE W CELU ZAPEWNIENIA RÓWNOŚCIOWEGO ZARZĄDZANIA PROJEKTEM.</a:t>
            </a:r>
          </a:p>
          <a:p>
            <a:pPr marL="404620" lvl="1" indent="10080"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200" b="1" dirty="0">
              <a:effectLst>
                <a:outerShdw blurRad="38100" dist="38100" dir="2700000" algn="tl">
                  <a:srgbClr val="000000">
                    <a:alpha val="43137"/>
                  </a:srgbClr>
                </a:outerShdw>
              </a:effectLst>
              <a:latin typeface="+mn-lt"/>
            </a:endParaRPr>
          </a:p>
          <a:p>
            <a:pPr marL="747520" lvl="1" indent="-342900" defTabSz="447819">
              <a:lnSpc>
                <a:spcPct val="150000"/>
              </a:lnSpc>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latin typeface="+mn-lt"/>
              </a:rPr>
              <a:t>We wniosku o dofinansowanie projektu powinna znaleźć się informacja, w jaki sposób zapewnimy realizację zasady równości szans kobiet i mężczyzn w ramach procesu zarządzania projektem. </a:t>
            </a:r>
          </a:p>
          <a:p>
            <a:pPr marL="747520" lvl="1" indent="-342900" defTabSz="447819">
              <a:lnSpc>
                <a:spcPct val="150000"/>
              </a:lnSpc>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latin typeface="+mn-lt"/>
              </a:rPr>
              <a:t>W opisie powinna zostać przedstawiona propozycja konkretnych działań, jakie podejmiemy w projekcie w tym obszarze.</a:t>
            </a:r>
          </a:p>
          <a:p>
            <a:pPr marL="747520" lvl="1" indent="-342900" defTabSz="447819">
              <a:lnSpc>
                <a:spcPct val="150000"/>
              </a:lnSpc>
              <a:spcBef>
                <a:spcPct val="20000"/>
              </a:spcBef>
              <a:buClr>
                <a:schemeClr val="accent1">
                  <a:lumMod val="50000"/>
                </a:schemeClr>
              </a:buClr>
              <a:buSzPct val="100000"/>
              <a:buFont typeface="Wingdings" panose="05000000000000000000"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latin typeface="+mn-lt"/>
              </a:rPr>
              <a:t>Maksymalna liczba punktów za spełnienie tego kryterium – 2 pkt.</a:t>
            </a:r>
          </a:p>
        </p:txBody>
      </p:sp>
      <p:sp>
        <p:nvSpPr>
          <p:cNvPr id="5" name="Prostokąt 4"/>
          <p:cNvSpPr/>
          <p:nvPr/>
        </p:nvSpPr>
        <p:spPr>
          <a:xfrm>
            <a:off x="184354" y="512381"/>
            <a:ext cx="11985523"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Standard minimum</a:t>
            </a:r>
          </a:p>
        </p:txBody>
      </p:sp>
    </p:spTree>
    <p:extLst>
      <p:ext uri="{BB962C8B-B14F-4D97-AF65-F5344CB8AC3E}">
        <p14:creationId xmlns:p14="http://schemas.microsoft.com/office/powerpoint/2010/main" val="33775413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117987" y="1555062"/>
            <a:ext cx="11739716" cy="4784094"/>
          </a:xfrm>
          <a:prstGeom prst="rect">
            <a:avLst/>
          </a:prstGeom>
          <a:noFill/>
          <a:ln w="9525">
            <a:noFill/>
            <a:round/>
            <a:headEnd/>
            <a:tailEnd/>
          </a:ln>
        </p:spPr>
        <p:txBody>
          <a:bodyPr lIns="0" tIns="0" rIns="0" bIns="0" anchor="ctr"/>
          <a:lstStyle/>
          <a:p>
            <a:pPr marL="404620" lvl="1" indent="-239029"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Należy zaplanować w ramach projektu co najmniej jedno działanie równościowe, np.:</a:t>
            </a:r>
          </a:p>
          <a:p>
            <a:pPr marL="767483" lvl="2" indent="-239029" defTabSz="447819">
              <a:spcBef>
                <a:spcPct val="20000"/>
              </a:spcBef>
              <a:buClr>
                <a:srgbClr val="FFC000"/>
              </a:buClr>
              <a:buSzPct val="100000"/>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a) Skład zespołu projektowego :</a:t>
            </a:r>
          </a:p>
          <a:p>
            <a:pPr marL="1212388" lvl="3" indent="-480380" defTabSz="447819">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Zróżnicowanie zespołu projektowego ze względu na płeć.</a:t>
            </a:r>
          </a:p>
          <a:p>
            <a:pPr marL="1212388" lvl="3" indent="-480380" defTabSz="447819">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Rekrutacja osób do zespołu projektowego:</a:t>
            </a:r>
          </a:p>
          <a:p>
            <a:pPr marL="1372514" lvl="4" indent="-400317" defTabSz="447819">
              <a:spcBef>
                <a:spcPct val="20000"/>
              </a:spcBef>
              <a:buClr>
                <a:srgbClr val="FFC000"/>
              </a:buClr>
              <a:buSzPct val="100000"/>
              <a:buFont typeface="Wingdings"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zatrudnianie pracowników zgodnie z posiadanymi kompetencjami i  wiedzą a nie ze względu na płeć,</a:t>
            </a:r>
          </a:p>
          <a:p>
            <a:pPr marL="1372514" lvl="4" indent="-400317" defTabSz="447819">
              <a:spcBef>
                <a:spcPct val="20000"/>
              </a:spcBef>
              <a:buClr>
                <a:srgbClr val="FFC000"/>
              </a:buClr>
              <a:buSzPct val="100000"/>
              <a:buFont typeface="Wingdings"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nazewnictwo równościowe w ogłoszeniach o pracę,</a:t>
            </a:r>
          </a:p>
          <a:p>
            <a:pPr marL="1372514" lvl="4" indent="-400317" defTabSz="447819">
              <a:spcBef>
                <a:spcPct val="20000"/>
              </a:spcBef>
              <a:buClr>
                <a:srgbClr val="FFC000"/>
              </a:buClr>
              <a:buSzPct val="100000"/>
              <a:buFont typeface="Wingdings" pitchFamily="2" charset="2"/>
              <a:buChar char="§"/>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klauzula o niedyskryminacji zamieszczana w ogłoszeniach o pracę.</a:t>
            </a:r>
          </a:p>
          <a:p>
            <a:pPr marL="1212388" lvl="3" indent="-480380" defTabSz="447819">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Gwarantowanie stosowania polityki równych wynagrodzeń dla K i M na tych samych stanowiskach.</a:t>
            </a:r>
          </a:p>
          <a:p>
            <a:pPr marL="1212388" lvl="3" indent="-480380" defTabSz="447819">
              <a:spcBef>
                <a:spcPct val="20000"/>
              </a:spcBef>
              <a:buClr>
                <a:srgbClr val="FFC000"/>
              </a:buClr>
              <a:buSzPct val="100000"/>
              <a:buFont typeface="Wingdings 3" pitchFamily="18" charset="2"/>
              <a:buChar char="Æ"/>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Zapewnienie, że w proces podejmowania decyzji zaangażowani są mężczyźni i kobiety.</a:t>
            </a:r>
          </a:p>
        </p:txBody>
      </p:sp>
      <p:sp>
        <p:nvSpPr>
          <p:cNvPr id="5" name="Prostokąt 4"/>
          <p:cNvSpPr/>
          <p:nvPr/>
        </p:nvSpPr>
        <p:spPr>
          <a:xfrm>
            <a:off x="250723" y="476672"/>
            <a:ext cx="11606979"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Zarządzanie równościowe</a:t>
            </a:r>
          </a:p>
        </p:txBody>
      </p:sp>
    </p:spTree>
    <p:extLst>
      <p:ext uri="{BB962C8B-B14F-4D97-AF65-F5344CB8AC3E}">
        <p14:creationId xmlns:p14="http://schemas.microsoft.com/office/powerpoint/2010/main" val="29662922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250723" y="1247405"/>
            <a:ext cx="11754464" cy="5446074"/>
          </a:xfrm>
          <a:prstGeom prst="rect">
            <a:avLst/>
          </a:prstGeom>
          <a:noFill/>
          <a:ln w="9525">
            <a:noFill/>
            <a:round/>
            <a:headEnd/>
            <a:tailEnd/>
          </a:ln>
        </p:spPr>
        <p:txBody>
          <a:bodyPr lIns="0" tIns="0" rIns="0" bIns="0" anchor="ctr"/>
          <a:lstStyle/>
          <a:p>
            <a:pPr marL="476616" lvl="1" indent="-311025" defTabSz="447819">
              <a:lnSpc>
                <a:spcPct val="150000"/>
              </a:lnSpc>
              <a:spcBef>
                <a:spcPct val="20000"/>
              </a:spcBef>
              <a:buSzPct val="100000"/>
              <a:buFont typeface="+mj-lt"/>
              <a:buAutoNum type="alphaLcParenR" startAt="2"/>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Organizacja prac zespołu projektowego -  </a:t>
            </a:r>
            <a:r>
              <a:rPr lang="pl-PL" sz="2200" dirty="0">
                <a:latin typeface="+mn-lt"/>
              </a:rPr>
              <a:t>elastyczny czas pracy pozwalający na godzenie życia zawodowego i rodzinnego (m.in. dopasowane godziny pracy do potrzeb); </a:t>
            </a:r>
            <a:br>
              <a:rPr lang="pl-PL" sz="2200" dirty="0">
                <a:latin typeface="+mn-lt"/>
              </a:rPr>
            </a:br>
            <a:r>
              <a:rPr lang="pl-PL" sz="2200" dirty="0">
                <a:latin typeface="+mn-lt"/>
              </a:rPr>
              <a:t>podejmowanie decyzji  z uwzględnieniem zasady równości szans kobiet i mężczyzn.</a:t>
            </a:r>
          </a:p>
          <a:p>
            <a:pPr marL="476616" lvl="1" indent="-311025" defTabSz="447819">
              <a:lnSpc>
                <a:spcPct val="150000"/>
              </a:lnSpc>
              <a:spcBef>
                <a:spcPct val="20000"/>
              </a:spcBef>
              <a:buClr>
                <a:srgbClr val="FFC000"/>
              </a:buClr>
              <a:buSzPct val="100000"/>
              <a:buFont typeface="+mj-lt"/>
              <a:buAutoNum type="alphaLcParenR" startAt="2"/>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200" dirty="0">
              <a:latin typeface="+mn-lt"/>
            </a:endParaRPr>
          </a:p>
          <a:p>
            <a:pPr marL="476616" lvl="1" indent="-311025" defTabSz="447819">
              <a:lnSpc>
                <a:spcPct val="150000"/>
              </a:lnSpc>
              <a:spcBef>
                <a:spcPct val="20000"/>
              </a:spcBef>
              <a:buSzPct val="100000"/>
              <a:buFont typeface="+mj-lt"/>
              <a:buAutoNum type="alphaLcParenR" startAt="2"/>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Przeszkolenie zespołu projektowego </a:t>
            </a:r>
            <a:r>
              <a:rPr lang="pl-PL" sz="2200" dirty="0">
                <a:latin typeface="+mn-lt"/>
              </a:rPr>
              <a:t>z zasady równości szans kobiet i mężczyzn, </a:t>
            </a:r>
            <a:br>
              <a:rPr lang="pl-PL" sz="2200" dirty="0">
                <a:latin typeface="+mn-lt"/>
              </a:rPr>
            </a:br>
            <a:r>
              <a:rPr lang="pl-PL" sz="2200" dirty="0">
                <a:latin typeface="+mn-lt"/>
              </a:rPr>
              <a:t>np. szkolenie dla doradców zawodowych na temat niestereotypowego doradztwa zawodowego uczestników/uczestniczek projektu. </a:t>
            </a:r>
            <a:endParaRPr lang="pl-PL" sz="2200" b="1" dirty="0">
              <a:latin typeface="+mn-lt"/>
            </a:endParaRPr>
          </a:p>
        </p:txBody>
      </p:sp>
      <p:sp>
        <p:nvSpPr>
          <p:cNvPr id="4" name="Prostokąt 4"/>
          <p:cNvSpPr/>
          <p:nvPr/>
        </p:nvSpPr>
        <p:spPr>
          <a:xfrm>
            <a:off x="250723" y="476672"/>
            <a:ext cx="11606979"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Zarządzanie równościowe</a:t>
            </a:r>
          </a:p>
        </p:txBody>
      </p:sp>
    </p:spTree>
    <p:extLst>
      <p:ext uri="{BB962C8B-B14F-4D97-AF65-F5344CB8AC3E}">
        <p14:creationId xmlns:p14="http://schemas.microsoft.com/office/powerpoint/2010/main" val="3482669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339213" y="1844825"/>
            <a:ext cx="11518490" cy="3945483"/>
          </a:xfrm>
          <a:prstGeom prst="rect">
            <a:avLst/>
          </a:prstGeom>
          <a:noFill/>
          <a:ln w="9525">
            <a:noFill/>
            <a:round/>
            <a:headEnd/>
            <a:tailEnd/>
          </a:ln>
        </p:spPr>
        <p:txBody>
          <a:bodyPr lIns="0" tIns="0" rIns="0" bIns="0" anchor="ctr"/>
          <a:lstStyle/>
          <a:p>
            <a:pPr marL="476616" lvl="1" indent="-311025" defTabSz="447819">
              <a:lnSpc>
                <a:spcPct val="150000"/>
              </a:lnSpc>
              <a:spcBef>
                <a:spcPct val="20000"/>
              </a:spcBef>
              <a:buSzPct val="100000"/>
              <a:buFont typeface="+mj-lt"/>
              <a:buAutoNum type="alphaLcParenR" startAt="4"/>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Zakup lub udostępnienie </a:t>
            </a:r>
            <a:r>
              <a:rPr lang="pl-PL" sz="2200" dirty="0">
                <a:latin typeface="+mn-lt"/>
              </a:rPr>
              <a:t>materiałów, podręczników, opracowań dotyczących obszaru działań projektu i równości szans kobiet i mężczyzn w celu podniesienia kompetencji zespołu.</a:t>
            </a:r>
          </a:p>
          <a:p>
            <a:pPr marL="476616" lvl="1" indent="-311025" defTabSz="447819">
              <a:lnSpc>
                <a:spcPct val="150000"/>
              </a:lnSpc>
              <a:spcBef>
                <a:spcPct val="20000"/>
              </a:spcBef>
              <a:buSzPct val="100000"/>
              <a:buFont typeface="+mj-lt"/>
              <a:buAutoNum type="alphaLcParenR" startAt="4"/>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200" b="1" dirty="0">
              <a:latin typeface="+mn-lt"/>
            </a:endParaRPr>
          </a:p>
          <a:p>
            <a:pPr marL="476616" lvl="1" indent="-311025" defTabSz="447819">
              <a:lnSpc>
                <a:spcPct val="150000"/>
              </a:lnSpc>
              <a:spcBef>
                <a:spcPct val="20000"/>
              </a:spcBef>
              <a:buSzPct val="100000"/>
              <a:buFont typeface="+mj-lt"/>
              <a:buAutoNum type="alphaLcParenR" startAt="4"/>
              <a:tabLst>
                <a:tab pos="456458"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Partnerami w realizacji projektu </a:t>
            </a:r>
            <a:r>
              <a:rPr lang="pl-PL" sz="2200" dirty="0">
                <a:latin typeface="+mn-lt"/>
              </a:rPr>
              <a:t>mogą być instytucje/organizacje działające na rzecz wyrównywania szans (płci, osób niepełnosprawnych, mniejszości etnicznych).</a:t>
            </a:r>
          </a:p>
        </p:txBody>
      </p:sp>
      <p:sp>
        <p:nvSpPr>
          <p:cNvPr id="4" name="Prostokąt 4"/>
          <p:cNvSpPr/>
          <p:nvPr/>
        </p:nvSpPr>
        <p:spPr>
          <a:xfrm>
            <a:off x="250723" y="476672"/>
            <a:ext cx="11606979"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Zarządzanie równościowe</a:t>
            </a:r>
          </a:p>
        </p:txBody>
      </p:sp>
    </p:spTree>
    <p:extLst>
      <p:ext uri="{BB962C8B-B14F-4D97-AF65-F5344CB8AC3E}">
        <p14:creationId xmlns:p14="http://schemas.microsoft.com/office/powerpoint/2010/main" val="37440073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265471" y="1394564"/>
            <a:ext cx="11636477" cy="5017170"/>
          </a:xfrm>
          <a:prstGeom prst="rect">
            <a:avLst/>
          </a:prstGeom>
          <a:noFill/>
          <a:ln w="9525">
            <a:noFill/>
            <a:round/>
            <a:headEnd/>
            <a:tailEnd/>
          </a:ln>
        </p:spPr>
        <p:txBody>
          <a:bodyPr lIns="0" tIns="0" rIns="0" bIns="0" anchor="ctr"/>
          <a:lstStyle/>
          <a:p>
            <a:pPr marL="487529" lvl="1" indent="-487529" defTabSz="447819">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Dane segregowane z podziałem na płeć na każdym etapie realizacji </a:t>
            </a:r>
            <a:br>
              <a:rPr lang="pl-PL" sz="2200" dirty="0">
                <a:latin typeface="+mn-lt"/>
              </a:rPr>
            </a:br>
            <a:r>
              <a:rPr lang="pl-PL" sz="2200" dirty="0">
                <a:latin typeface="+mn-lt"/>
              </a:rPr>
              <a:t>– </a:t>
            </a:r>
            <a:r>
              <a:rPr lang="pl-PL" sz="2200" b="1" dirty="0">
                <a:latin typeface="+mn-lt"/>
              </a:rPr>
              <a:t>zaplanowane już na samym początku.</a:t>
            </a:r>
            <a:endParaRPr lang="pl-PL" sz="2200" dirty="0">
              <a:latin typeface="+mn-lt"/>
            </a:endParaRPr>
          </a:p>
          <a:p>
            <a:pPr marL="488137" lvl="1" indent="-322544" defTabSz="447819">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200" dirty="0">
              <a:latin typeface="+mn-lt"/>
            </a:endParaRPr>
          </a:p>
          <a:p>
            <a:pPr marL="889275" lvl="1" indent="-483239" defTabSz="447819">
              <a:spcBef>
                <a:spcPct val="20000"/>
              </a:spcBef>
              <a:buClr>
                <a:srgbClr val="FFC000"/>
              </a:buClr>
              <a:buSzPct val="100000"/>
              <a:buFont typeface="Wingdings 2" pitchFamily="18" charset="2"/>
              <a:buChar char="è"/>
              <a:tabLst>
                <a:tab pos="889275" algn="l"/>
                <a:tab pos="903572" algn="l"/>
                <a:tab pos="1352499" algn="l"/>
                <a:tab pos="1801425" algn="l"/>
                <a:tab pos="2251782" algn="l"/>
                <a:tab pos="2700708" algn="l"/>
                <a:tab pos="3149635" algn="l"/>
                <a:tab pos="3598562" algn="l"/>
                <a:tab pos="4047488" algn="l"/>
                <a:tab pos="4496415" algn="l"/>
                <a:tab pos="4945341" algn="l"/>
                <a:tab pos="5394268" algn="l"/>
                <a:tab pos="5844624" algn="l"/>
                <a:tab pos="6293550" algn="l"/>
                <a:tab pos="6742477" algn="l"/>
                <a:tab pos="7191404" algn="l"/>
                <a:tab pos="7640330" algn="l"/>
                <a:tab pos="8090687" algn="l"/>
                <a:tab pos="8539613" algn="l"/>
                <a:tab pos="8988540" algn="l"/>
                <a:tab pos="9437467" algn="l"/>
              </a:tabLst>
              <a:defRPr/>
            </a:pPr>
            <a:r>
              <a:rPr lang="pl-PL" sz="2200" dirty="0">
                <a:latin typeface="+mn-lt"/>
              </a:rPr>
              <a:t>W pierwszej fazie realizacji projektu należy gromadzić dane z  podziałem na kobiety i mężczyzn, co umożliwi mierzenie postępu  osiąganego w realizacji projektu.</a:t>
            </a:r>
          </a:p>
          <a:p>
            <a:pPr marL="889275" lvl="1" indent="-483239" defTabSz="447819">
              <a:spcBef>
                <a:spcPct val="20000"/>
              </a:spcBef>
              <a:buClr>
                <a:srgbClr val="FFC000"/>
              </a:buClr>
              <a:buSzPct val="100000"/>
              <a:buFont typeface="Wingdings 2" pitchFamily="18" charset="2"/>
              <a:buChar char="è"/>
              <a:tabLst>
                <a:tab pos="889275" algn="l"/>
                <a:tab pos="903572" algn="l"/>
                <a:tab pos="1352499" algn="l"/>
                <a:tab pos="1801425" algn="l"/>
                <a:tab pos="2251782" algn="l"/>
                <a:tab pos="2700708" algn="l"/>
                <a:tab pos="3149635" algn="l"/>
                <a:tab pos="3598562" algn="l"/>
                <a:tab pos="4047488" algn="l"/>
                <a:tab pos="4496415" algn="l"/>
                <a:tab pos="4945341" algn="l"/>
                <a:tab pos="5394268" algn="l"/>
                <a:tab pos="5844624" algn="l"/>
                <a:tab pos="6293550" algn="l"/>
                <a:tab pos="6742477" algn="l"/>
                <a:tab pos="7191404" algn="l"/>
                <a:tab pos="7640330" algn="l"/>
                <a:tab pos="8090687" algn="l"/>
                <a:tab pos="8539613" algn="l"/>
                <a:tab pos="8988540" algn="l"/>
                <a:tab pos="9437467" algn="l"/>
              </a:tabLst>
              <a:defRPr/>
            </a:pPr>
            <a:r>
              <a:rPr lang="pl-PL" sz="2200" dirty="0">
                <a:latin typeface="+mn-lt"/>
              </a:rPr>
              <a:t>Należy gromadzić dane na temat kobiet i mężczyzn uczestniczących w projekcie w celu porównania końcowych rezultatów z ich sytuacją wyjściową i celami projektu.</a:t>
            </a:r>
          </a:p>
          <a:p>
            <a:pPr marL="165592" lvl="1" defTabSz="447819">
              <a:spcBef>
                <a:spcPct val="20000"/>
              </a:spcBef>
              <a:buClr>
                <a:srgbClr val="FFC000"/>
              </a:buClr>
              <a:buSzPct val="100000"/>
              <a:tabLst>
                <a:tab pos="165592"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200" dirty="0">
              <a:latin typeface="+mn-lt"/>
            </a:endParaRPr>
          </a:p>
          <a:p>
            <a:pPr marL="406036" lvl="1" indent="-406036" defTabSz="447819">
              <a:spcBef>
                <a:spcPct val="20000"/>
              </a:spcBef>
              <a:buClr>
                <a:srgbClr val="FFC000"/>
              </a:buClr>
              <a:buSzPct val="100000"/>
              <a:buFont typeface="Wingdings 3" pitchFamily="18" charset="2"/>
              <a:buChar char="Æ"/>
              <a:tabLst>
                <a:tab pos="239029"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Wskaźniki z podziałem na płeć powinny być wykorzystywane we wniosku o płatność.</a:t>
            </a:r>
          </a:p>
          <a:p>
            <a:pPr marL="406036" lvl="1" indent="-406036" defTabSz="447819">
              <a:spcBef>
                <a:spcPct val="20000"/>
              </a:spcBef>
              <a:buClr>
                <a:srgbClr val="FFC000"/>
              </a:buClr>
              <a:buSzPct val="100000"/>
              <a:buFont typeface="Wingdings 3" pitchFamily="18" charset="2"/>
              <a:buChar char="Æ"/>
              <a:tabLst>
                <a:tab pos="239029"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200" dirty="0">
              <a:latin typeface="+mn-lt"/>
            </a:endParaRPr>
          </a:p>
          <a:p>
            <a:pPr marL="406036" lvl="1" indent="-406036" defTabSz="447819">
              <a:spcBef>
                <a:spcPct val="20000"/>
              </a:spcBef>
              <a:buClr>
                <a:srgbClr val="FFC000"/>
              </a:buClr>
              <a:buSzPct val="100000"/>
              <a:buFont typeface="Wingdings 3" pitchFamily="18" charset="2"/>
              <a:buChar char="Æ"/>
              <a:tabLst>
                <a:tab pos="239029"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Zatrudniając zewnętrzny zespół ewaluacyjny, należy zwrócić uwagę na jego zróżnicowanie (K i M) oraz równościowe kompetencje.</a:t>
            </a:r>
          </a:p>
        </p:txBody>
      </p:sp>
      <p:sp>
        <p:nvSpPr>
          <p:cNvPr id="5" name="Prostokąt 4"/>
          <p:cNvSpPr/>
          <p:nvPr/>
        </p:nvSpPr>
        <p:spPr>
          <a:xfrm>
            <a:off x="265472" y="476672"/>
            <a:ext cx="11636476"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Monitoring i ewaluacja</a:t>
            </a:r>
          </a:p>
        </p:txBody>
      </p:sp>
    </p:spTree>
    <p:extLst>
      <p:ext uri="{BB962C8B-B14F-4D97-AF65-F5344CB8AC3E}">
        <p14:creationId xmlns:p14="http://schemas.microsoft.com/office/powerpoint/2010/main" val="90130853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215757" y="1556792"/>
            <a:ext cx="11789430" cy="4844008"/>
          </a:xfrm>
          <a:prstGeom prst="rect">
            <a:avLst/>
          </a:prstGeom>
          <a:noFill/>
          <a:ln w="9525">
            <a:noFill/>
            <a:round/>
            <a:headEnd/>
            <a:tailEnd/>
          </a:ln>
        </p:spPr>
        <p:txBody>
          <a:bodyPr lIns="0" tIns="0" rIns="0" bIns="0" anchor="ctr"/>
          <a:lstStyle/>
          <a:p>
            <a:pPr marL="488137" lvl="1" indent="-322544" defTabSz="447819">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800" b="1" dirty="0">
                <a:latin typeface="+mn-lt"/>
              </a:rPr>
              <a:t>Profil działalności projektodawcy ze względu na ograniczenia statutowe</a:t>
            </a:r>
            <a:r>
              <a:rPr lang="pl-PL" sz="2200" b="1" dirty="0">
                <a:latin typeface="+mn-lt"/>
              </a:rPr>
              <a:t/>
            </a:r>
            <a:br>
              <a:rPr lang="pl-PL" sz="2200" b="1" dirty="0">
                <a:latin typeface="+mn-lt"/>
              </a:rPr>
            </a:br>
            <a:r>
              <a:rPr lang="pl-PL" sz="2200" dirty="0">
                <a:latin typeface="+mn-lt"/>
              </a:rPr>
              <a:t>(np. Stowarzyszenie Samotnych Ojców).</a:t>
            </a:r>
          </a:p>
          <a:p>
            <a:pPr marL="488137" lvl="1" indent="-322544" defTabSz="447819">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          </a:t>
            </a:r>
          </a:p>
          <a:p>
            <a:pPr marL="488137" lvl="1" defTabSz="447819">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Projektodawca ma wpisany w statut organizacji (lub w inny równoważny dokument) wsparcie skierowane tylko do przedstawicieli jednej z płci.</a:t>
            </a:r>
          </a:p>
          <a:p>
            <a:pPr marL="488137" lvl="1" defTabSz="447819">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W przypadku tego wyjątku </a:t>
            </a:r>
            <a:r>
              <a:rPr lang="pl-PL" sz="2200" b="1" dirty="0">
                <a:latin typeface="+mn-lt"/>
              </a:rPr>
              <a:t>statut organizacji może być zweryfikowany przed podpisaniem umowy</a:t>
            </a:r>
            <a:r>
              <a:rPr lang="pl-PL" sz="2200" dirty="0">
                <a:latin typeface="+mn-lt"/>
              </a:rPr>
              <a:t>.</a:t>
            </a:r>
            <a:r>
              <a:rPr lang="pl-PL" sz="2200" u="sng" dirty="0">
                <a:latin typeface="+mn-lt"/>
              </a:rPr>
              <a:t> </a:t>
            </a:r>
          </a:p>
          <a:p>
            <a:pPr marL="488137" lvl="1" defTabSz="447819">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200" dirty="0">
              <a:latin typeface="+mn-lt"/>
            </a:endParaRPr>
          </a:p>
          <a:p>
            <a:pPr marL="488137" lvl="1" defTabSz="447819">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Na etapie przygotowania wniosku o dofinansowanie projektu, beneficjent musi podać w treści wniosku informację, że jego projekt należy do wyjątku od standardu minimum ze względu na ograniczenia statutowe. </a:t>
            </a:r>
          </a:p>
          <a:p>
            <a:pPr marL="488137" lvl="1" defTabSz="447819">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Brak niniejszej informacji we wniosku o dofinansowanie wyklucza możliwość zakwalifikowania tego wniosku do niniejszego wyjątku.</a:t>
            </a:r>
          </a:p>
        </p:txBody>
      </p:sp>
      <p:sp>
        <p:nvSpPr>
          <p:cNvPr id="5" name="Prostokąt 4"/>
          <p:cNvSpPr/>
          <p:nvPr/>
        </p:nvSpPr>
        <p:spPr>
          <a:xfrm>
            <a:off x="1775521" y="548682"/>
            <a:ext cx="8618460" cy="770733"/>
          </a:xfrm>
          <a:prstGeom prst="rect">
            <a:avLst/>
          </a:prstGeom>
        </p:spPr>
        <p:txBody>
          <a:bodyPr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Wyjątki w standardzie minimum</a:t>
            </a:r>
          </a:p>
        </p:txBody>
      </p:sp>
    </p:spTree>
    <p:extLst>
      <p:ext uri="{BB962C8B-B14F-4D97-AF65-F5344CB8AC3E}">
        <p14:creationId xmlns:p14="http://schemas.microsoft.com/office/powerpoint/2010/main" val="189021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3000" y="609600"/>
            <a:ext cx="9875838" cy="893523"/>
          </a:xfrm>
        </p:spPr>
        <p:txBody>
          <a:bodyPr>
            <a:norm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Gender mainstreaming</a:t>
            </a:r>
          </a:p>
        </p:txBody>
      </p:sp>
      <p:sp>
        <p:nvSpPr>
          <p:cNvPr id="3" name="Symbol zastępczy zawartości 2"/>
          <p:cNvSpPr>
            <a:spLocks noGrp="1"/>
          </p:cNvSpPr>
          <p:nvPr>
            <p:ph idx="1"/>
          </p:nvPr>
        </p:nvSpPr>
        <p:spPr>
          <a:xfrm>
            <a:off x="225469" y="1615858"/>
            <a:ext cx="11763332" cy="4197263"/>
          </a:xfrm>
        </p:spPr>
        <p:txBody>
          <a:bodyPr>
            <a:noAutofit/>
          </a:bodyPr>
          <a:lstStyle/>
          <a:p>
            <a:pPr marL="87313" lvl="2" indent="0">
              <a:lnSpc>
                <a:spcPct val="150000"/>
              </a:lnSpc>
              <a:buSzPct val="110000"/>
              <a:buNone/>
            </a:pPr>
            <a:r>
              <a:rPr lang="pl-PL" sz="2200" dirty="0"/>
              <a:t>„Należy popierać aktywną i widoczną politykę włączania kwestii kulturowej tożsamości płci (</a:t>
            </a:r>
            <a:r>
              <a:rPr lang="pl-PL" sz="2200" i="1" dirty="0"/>
              <a:t>gender</a:t>
            </a:r>
            <a:r>
              <a:rPr lang="pl-PL" sz="2200" dirty="0"/>
              <a:t>) do zasadniczego nurtu (</a:t>
            </a:r>
            <a:r>
              <a:rPr lang="pl-PL" sz="2200" i="1" dirty="0"/>
              <a:t>mainstreaming</a:t>
            </a:r>
            <a:r>
              <a:rPr lang="pl-PL" sz="2200" dirty="0"/>
              <a:t>) wszystkich strategii i programów tak, aby </a:t>
            </a:r>
            <a:r>
              <a:rPr lang="pl-PL" sz="2200" b="1" dirty="0"/>
              <a:t>przed podjęciem danej decyzji dokonywana była analiza ich skutków odpowiednio dla kobiet i mężczyzn</a:t>
            </a:r>
            <a:r>
              <a:rPr lang="pl-PL" sz="2200" dirty="0"/>
              <a:t>”.</a:t>
            </a:r>
          </a:p>
          <a:p>
            <a:pPr marL="87313" lvl="2" indent="0">
              <a:lnSpc>
                <a:spcPct val="150000"/>
              </a:lnSpc>
              <a:buSzPct val="110000"/>
              <a:buNone/>
            </a:pPr>
            <a:endParaRPr lang="pl-PL" sz="2200" dirty="0"/>
          </a:p>
          <a:p>
            <a:pPr marL="87313" lvl="2" indent="0">
              <a:lnSpc>
                <a:spcPct val="150000"/>
              </a:lnSpc>
              <a:buSzPct val="110000"/>
              <a:buNone/>
            </a:pPr>
            <a:r>
              <a:rPr lang="pl-PL" sz="2200" dirty="0"/>
              <a:t>Dokument końcowy Konferencji Pekińskiej (1995 r.) „Platforma Działania”, wskazujący na 12 obszarów, które mają kluczowe znaczenie dla walki z dyskryminacją kobiet oraz określa działania, które w ciągu najbliższych lat mają podjąć w tym celu rządy, instytucje międzynarodowe, organizacje pozarządowe i sektor prywatny, par.202</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176981" y="1504950"/>
            <a:ext cx="11828206" cy="4895850"/>
          </a:xfrm>
          <a:prstGeom prst="rect">
            <a:avLst/>
          </a:prstGeom>
          <a:noFill/>
          <a:ln w="9525">
            <a:noFill/>
            <a:round/>
            <a:headEnd/>
            <a:tailEnd/>
          </a:ln>
        </p:spPr>
        <p:txBody>
          <a:bodyPr lIns="0" tIns="0" rIns="0" bIns="0" anchor="ctr"/>
          <a:lstStyle/>
          <a:p>
            <a:pPr marL="488137" lvl="1" indent="-322544" defTabSz="447819">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Realizacja działań pozytywnych </a:t>
            </a:r>
            <a:r>
              <a:rPr lang="pl-PL" sz="2200" dirty="0">
                <a:latin typeface="+mn-lt"/>
              </a:rPr>
              <a:t>(pozytywna dyskryminacja) – w przypadku istnienia potrzeby skierowania działań projektowych do jednej płci (wynikającej z </a:t>
            </a:r>
            <a:r>
              <a:rPr lang="pl-PL" sz="2200" dirty="0" smtClean="0">
                <a:latin typeface="+mn-lt"/>
              </a:rPr>
              <a:t>analizy!).</a:t>
            </a:r>
            <a:endParaRPr lang="pl-PL" sz="2200" dirty="0">
              <a:latin typeface="+mn-lt"/>
            </a:endParaRPr>
          </a:p>
          <a:p>
            <a:pPr marL="488137" lvl="1" indent="-322544" defTabSz="447819">
              <a:spcBef>
                <a:spcPct val="20000"/>
              </a:spcBef>
              <a:buClr>
                <a:srgbClr val="FFC000"/>
              </a:buClr>
              <a:buSzPct val="100000"/>
              <a:buFont typeface="Times New Roman" pitchFamily="18" charset="0"/>
              <a:buAutoNum type="arabicPeriod" startAt="2"/>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1200" dirty="0">
              <a:latin typeface="+mn-lt"/>
            </a:endParaRPr>
          </a:p>
          <a:p>
            <a:pPr marL="488137" lvl="1" defTabSz="447819">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Działania pozytywne pozwalają na wpłynięcie na niekorzystną sytuację danej płci w konkretnym obszarze interwencji i zasięgu oddziaływania projektu, a tym samym wyrównywanie jej szans społecznych i zawodowych.</a:t>
            </a:r>
          </a:p>
          <a:p>
            <a:pPr marL="488137" lvl="1" defTabSz="447819">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Konieczność skierowania projektu tylko i wyłącznie do jednej płci powinna wynikać z gorszego położenia danej płci w obszarze interwencji i/lub zasięgu a także mieć swoje uzasadnienie w analizie sytuacji kobiet i mężczyzn zawartej we wniosku o dofinansowanie projektu.</a:t>
            </a:r>
          </a:p>
          <a:p>
            <a:pPr marL="488137" lvl="1" defTabSz="447819">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1200" dirty="0">
              <a:latin typeface="+mn-lt"/>
            </a:endParaRPr>
          </a:p>
          <a:p>
            <a:pPr marL="488137" lvl="1" defTabSz="447819">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Nawet jeśli projekt można zaliczyć do wyjątku z powodu realizacji działań pozytywnych, </a:t>
            </a:r>
            <a:r>
              <a:rPr lang="pl-PL" sz="2200" b="1" dirty="0">
                <a:latin typeface="+mn-lt"/>
              </a:rPr>
              <a:t>beneficjent musi zawrzeć</a:t>
            </a:r>
            <a:r>
              <a:rPr lang="pl-PL" sz="2200" dirty="0">
                <a:latin typeface="+mn-lt"/>
              </a:rPr>
              <a:t> we wniosku o dofinansowanie projektu </a:t>
            </a:r>
            <a:r>
              <a:rPr lang="pl-PL" sz="2200" b="1" dirty="0">
                <a:latin typeface="+mn-lt"/>
              </a:rPr>
              <a:t>analizę sytuacji kobiet i mężczyzn wskazującą na konieczność realizacji takich działań</a:t>
            </a:r>
            <a:r>
              <a:rPr lang="pl-PL" sz="2200" dirty="0">
                <a:latin typeface="+mn-lt"/>
              </a:rPr>
              <a:t>.</a:t>
            </a:r>
          </a:p>
        </p:txBody>
      </p:sp>
      <p:sp>
        <p:nvSpPr>
          <p:cNvPr id="4" name="Prostokąt 4"/>
          <p:cNvSpPr/>
          <p:nvPr/>
        </p:nvSpPr>
        <p:spPr>
          <a:xfrm>
            <a:off x="1775521" y="548682"/>
            <a:ext cx="8618460" cy="770733"/>
          </a:xfrm>
          <a:prstGeom prst="rect">
            <a:avLst/>
          </a:prstGeom>
        </p:spPr>
        <p:txBody>
          <a:bodyPr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Wyjątki w standardzie minimum</a:t>
            </a:r>
          </a:p>
        </p:txBody>
      </p:sp>
    </p:spTree>
    <p:extLst>
      <p:ext uri="{BB962C8B-B14F-4D97-AF65-F5344CB8AC3E}">
        <p14:creationId xmlns:p14="http://schemas.microsoft.com/office/powerpoint/2010/main" val="3281553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324465" y="1412778"/>
            <a:ext cx="11665974" cy="4916103"/>
          </a:xfrm>
          <a:prstGeom prst="rect">
            <a:avLst/>
          </a:prstGeom>
          <a:noFill/>
          <a:ln w="9525">
            <a:noFill/>
            <a:round/>
            <a:headEnd/>
            <a:tailEnd/>
          </a:ln>
        </p:spPr>
        <p:txBody>
          <a:bodyPr lIns="0" tIns="0" rIns="0" bIns="0" anchor="ctr"/>
          <a:lstStyle/>
          <a:p>
            <a:pPr marL="714375" lvl="1" indent="-549275" defTabSz="447819">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800" b="1" dirty="0">
                <a:latin typeface="+mn-lt"/>
              </a:rPr>
              <a:t>Zakres realizacji projektu</a:t>
            </a:r>
            <a:r>
              <a:rPr lang="pl-PL" sz="2200" dirty="0">
                <a:latin typeface="+mn-lt"/>
              </a:rPr>
              <a:t> - w przypadku istnienia ograniczonej rekrutacji, gdy projekt kierowany jest do jednorodnej pod względem płci grupy osób.</a:t>
            </a:r>
          </a:p>
          <a:p>
            <a:pPr marL="488137" lvl="1" indent="-322544" defTabSz="447819">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200" dirty="0">
              <a:latin typeface="+mn-lt"/>
            </a:endParaRPr>
          </a:p>
          <a:p>
            <a:pPr marL="488137" lvl="1" defTabSz="447819">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O ograniczonej rekrutacji można mówić,  gdy projekt kierowany jest np. </a:t>
            </a:r>
          </a:p>
          <a:p>
            <a:pPr marL="487332" lvl="1" indent="317480" defTabSz="447819">
              <a:spcBef>
                <a:spcPct val="20000"/>
              </a:spcBef>
              <a:buClr>
                <a:srgbClr val="FFC000"/>
              </a:buClr>
              <a:buSzPct val="100000"/>
              <a:buFont typeface="Arial" pitchFamily="34" charset="0"/>
              <a:buChar char="•"/>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do więźniów z zakładu karnego, </a:t>
            </a:r>
          </a:p>
          <a:p>
            <a:pPr marL="487332" lvl="1" indent="317480" defTabSz="447819">
              <a:spcBef>
                <a:spcPct val="20000"/>
              </a:spcBef>
              <a:buClr>
                <a:srgbClr val="FFC000"/>
              </a:buClr>
              <a:buSzPct val="100000"/>
              <a:buFont typeface="Arial" pitchFamily="34" charset="0"/>
              <a:buChar char="•"/>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pracowników jednego urzędu/firmy, </a:t>
            </a:r>
          </a:p>
          <a:p>
            <a:pPr marL="487332" lvl="1" indent="317480" defTabSz="447819">
              <a:spcBef>
                <a:spcPct val="20000"/>
              </a:spcBef>
              <a:buClr>
                <a:srgbClr val="FFC000"/>
              </a:buClr>
              <a:buSzPct val="100000"/>
              <a:buFont typeface="Arial" pitchFamily="34" charset="0"/>
              <a:buChar char="•"/>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pracowników linii produkcyjnej w zakładzie, </a:t>
            </a:r>
          </a:p>
          <a:p>
            <a:pPr marL="487332" lvl="1" indent="317480" defTabSz="447819">
              <a:spcBef>
                <a:spcPct val="20000"/>
              </a:spcBef>
              <a:buClr>
                <a:srgbClr val="FFC000"/>
              </a:buClr>
              <a:buSzPct val="100000"/>
              <a:buFont typeface="Arial" pitchFamily="34" charset="0"/>
              <a:buChar char="•"/>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OSP (w skład którego wchodzą tylko np. mężczyźni), KGW, etc.</a:t>
            </a:r>
          </a:p>
          <a:p>
            <a:pPr marL="488137" lvl="1" defTabSz="447819">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200" dirty="0">
              <a:latin typeface="+mn-lt"/>
            </a:endParaRPr>
          </a:p>
          <a:p>
            <a:pPr marL="488137" lvl="1" defTabSz="447819">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atin typeface="+mn-lt"/>
              </a:rPr>
              <a:t>Projekt należy do wyjątku, co do którego nie stosuje się standardu minimum.</a:t>
            </a:r>
            <a:endParaRPr lang="pl-PL" sz="2200" dirty="0">
              <a:latin typeface="+mn-lt"/>
            </a:endParaRPr>
          </a:p>
        </p:txBody>
      </p:sp>
      <p:sp>
        <p:nvSpPr>
          <p:cNvPr id="4" name="Prostokąt 4"/>
          <p:cNvSpPr/>
          <p:nvPr/>
        </p:nvSpPr>
        <p:spPr>
          <a:xfrm>
            <a:off x="1775521" y="548682"/>
            <a:ext cx="8618460" cy="770733"/>
          </a:xfrm>
          <a:prstGeom prst="rect">
            <a:avLst/>
          </a:prstGeom>
        </p:spPr>
        <p:txBody>
          <a:bodyPr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Wyjątki w standardzie minimum</a:t>
            </a:r>
          </a:p>
        </p:txBody>
      </p:sp>
    </p:spTree>
    <p:extLst>
      <p:ext uri="{BB962C8B-B14F-4D97-AF65-F5344CB8AC3E}">
        <p14:creationId xmlns:p14="http://schemas.microsoft.com/office/powerpoint/2010/main" val="28527807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324465" y="2612784"/>
            <a:ext cx="11312012" cy="2822246"/>
          </a:xfrm>
          <a:prstGeom prst="rect">
            <a:avLst/>
          </a:prstGeom>
          <a:noFill/>
          <a:ln w="9525">
            <a:noFill/>
            <a:round/>
            <a:headEnd/>
            <a:tailEnd/>
          </a:ln>
        </p:spPr>
        <p:txBody>
          <a:bodyPr lIns="0" tIns="0" rIns="0" bIns="0" anchor="ctr"/>
          <a:lstStyle/>
          <a:p>
            <a:pPr marL="715963" lvl="1" indent="-550863" defTabSz="447819">
              <a:lnSpc>
                <a:spcPct val="2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dirty="0">
                <a:latin typeface="+mn-lt"/>
              </a:rPr>
              <a:t>Nie zauważa zróżnicowania na kobiety i mężczyzn (jest „ślepy)</a:t>
            </a:r>
          </a:p>
          <a:p>
            <a:pPr marL="715963" lvl="1" indent="-550863" defTabSz="447819">
              <a:lnSpc>
                <a:spcPct val="2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dirty="0">
                <a:latin typeface="+mn-lt"/>
              </a:rPr>
              <a:t>W żaden sposób nie odnosi się do istniejących nierówności ze względu na płeć.</a:t>
            </a:r>
          </a:p>
          <a:p>
            <a:pPr marL="715963" lvl="1" indent="-550863" defTabSz="447819">
              <a:lnSpc>
                <a:spcPct val="2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dirty="0">
                <a:latin typeface="+mn-lt"/>
              </a:rPr>
              <a:t>Utrwala istniejące stereotypy płciowe i segregację pionową/poziomą.</a:t>
            </a:r>
          </a:p>
        </p:txBody>
      </p:sp>
      <p:sp>
        <p:nvSpPr>
          <p:cNvPr id="5" name="Prostokąt 4"/>
          <p:cNvSpPr/>
          <p:nvPr/>
        </p:nvSpPr>
        <p:spPr>
          <a:xfrm>
            <a:off x="324465" y="771386"/>
            <a:ext cx="11547987" cy="1457716"/>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Kiedy wniosek na pewno </a:t>
            </a:r>
            <a:b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b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nie jest równościowy?</a:t>
            </a:r>
          </a:p>
        </p:txBody>
      </p:sp>
    </p:spTree>
    <p:extLst>
      <p:ext uri="{BB962C8B-B14F-4D97-AF65-F5344CB8AC3E}">
        <p14:creationId xmlns:p14="http://schemas.microsoft.com/office/powerpoint/2010/main" val="23865911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280220" y="1489753"/>
            <a:ext cx="11779045" cy="4911047"/>
          </a:xfrm>
          <a:prstGeom prst="rect">
            <a:avLst/>
          </a:prstGeom>
          <a:noFill/>
          <a:ln w="9525">
            <a:noFill/>
            <a:round/>
            <a:headEnd/>
            <a:tailEnd/>
          </a:ln>
        </p:spPr>
        <p:txBody>
          <a:bodyPr lIns="0" tIns="0" rIns="0" bIns="0" anchor="ctr"/>
          <a:lstStyle/>
          <a:p>
            <a:pPr marL="627063" lvl="1" indent="-461963" defTabSz="447819">
              <a:lnSpc>
                <a:spcPct val="150000"/>
              </a:lnSpc>
              <a:spcBef>
                <a:spcPct val="20000"/>
              </a:spcBef>
              <a:buClr>
                <a:srgbClr val="FFC000"/>
              </a:buClr>
              <a:buSzPct val="100000"/>
              <a:buFont typeface="Wingdings 3" pitchFamily="18" charset="2"/>
              <a:buChar char="Æ"/>
              <a:tabLst>
                <a:tab pos="534988" algn="l"/>
                <a:tab pos="903288" algn="l"/>
                <a:tab pos="1352550" algn="l"/>
                <a:tab pos="1801813" algn="l"/>
                <a:tab pos="2251075" algn="l"/>
                <a:tab pos="2700338" algn="l"/>
                <a:tab pos="3149600" algn="l"/>
                <a:tab pos="3598863"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pl-PL" sz="2200" dirty="0">
                <a:latin typeface="+mn-lt"/>
              </a:rPr>
              <a:t>Brak spójności między uzasadnieniem, celami, działaniami, etc.</a:t>
            </a:r>
          </a:p>
          <a:p>
            <a:pPr marL="627063" lvl="1" indent="-461963" defTabSz="447819">
              <a:lnSpc>
                <a:spcPct val="150000"/>
              </a:lnSpc>
              <a:spcBef>
                <a:spcPct val="20000"/>
              </a:spcBef>
              <a:buClr>
                <a:srgbClr val="FFC000"/>
              </a:buClr>
              <a:buSzPct val="100000"/>
              <a:buFont typeface="Wingdings 3" pitchFamily="18" charset="2"/>
              <a:buChar char="Æ"/>
              <a:tabLst>
                <a:tab pos="534988" algn="l"/>
                <a:tab pos="903288" algn="l"/>
                <a:tab pos="1352550" algn="l"/>
                <a:tab pos="1801813" algn="l"/>
                <a:tab pos="2251075" algn="l"/>
                <a:tab pos="2700338" algn="l"/>
                <a:tab pos="3149600" algn="l"/>
                <a:tab pos="3598863"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pl-PL" sz="2200" dirty="0">
                <a:latin typeface="+mn-lt"/>
              </a:rPr>
              <a:t>Brak analizy sytuacji kobiet i mężczyzn w danym obszarze problemowym.</a:t>
            </a:r>
          </a:p>
          <a:p>
            <a:pPr marL="627063" lvl="1" indent="-461963" defTabSz="447819">
              <a:lnSpc>
                <a:spcPct val="150000"/>
              </a:lnSpc>
              <a:spcBef>
                <a:spcPct val="20000"/>
              </a:spcBef>
              <a:buClr>
                <a:srgbClr val="FFC000"/>
              </a:buClr>
              <a:buSzPct val="100000"/>
              <a:buFont typeface="Wingdings 3" pitchFamily="18" charset="2"/>
              <a:buChar char="Æ"/>
              <a:tabLst>
                <a:tab pos="534988" algn="l"/>
                <a:tab pos="903288" algn="l"/>
                <a:tab pos="1352550" algn="l"/>
                <a:tab pos="1801813" algn="l"/>
                <a:tab pos="2251075" algn="l"/>
                <a:tab pos="2700338" algn="l"/>
                <a:tab pos="3149600" algn="l"/>
                <a:tab pos="3598863"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pl-PL" sz="2200" dirty="0">
                <a:latin typeface="+mn-lt"/>
              </a:rPr>
              <a:t>Dane podawane bez związku z problematyką projektu/dane wybiórcze.</a:t>
            </a:r>
          </a:p>
          <a:p>
            <a:pPr marL="627063" lvl="1" indent="-461963" defTabSz="447819">
              <a:lnSpc>
                <a:spcPct val="150000"/>
              </a:lnSpc>
              <a:spcBef>
                <a:spcPct val="20000"/>
              </a:spcBef>
              <a:buClr>
                <a:srgbClr val="FFC000"/>
              </a:buClr>
              <a:buSzPct val="100000"/>
              <a:buFont typeface="Wingdings 3" pitchFamily="18" charset="2"/>
              <a:buChar char="Æ"/>
              <a:tabLst>
                <a:tab pos="534988" algn="l"/>
                <a:tab pos="903288" algn="l"/>
                <a:tab pos="1352550" algn="l"/>
                <a:tab pos="1801813" algn="l"/>
                <a:tab pos="2251075" algn="l"/>
                <a:tab pos="2700338" algn="l"/>
                <a:tab pos="3149600" algn="l"/>
                <a:tab pos="3598863"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pl-PL" sz="2200" dirty="0">
                <a:latin typeface="+mn-lt"/>
              </a:rPr>
              <a:t>Analiza pojmowana wyłącznie ilościowo lub wyłącznie jakościowo.</a:t>
            </a:r>
          </a:p>
          <a:p>
            <a:pPr marL="627063" lvl="1" indent="-461963" defTabSz="447819">
              <a:lnSpc>
                <a:spcPct val="150000"/>
              </a:lnSpc>
              <a:spcBef>
                <a:spcPct val="20000"/>
              </a:spcBef>
              <a:buClr>
                <a:srgbClr val="FFC000"/>
              </a:buClr>
              <a:buSzPct val="100000"/>
              <a:buFont typeface="Wingdings 3" pitchFamily="18" charset="2"/>
              <a:buChar char="Æ"/>
              <a:tabLst>
                <a:tab pos="534988" algn="l"/>
                <a:tab pos="903288" algn="l"/>
                <a:tab pos="1352550" algn="l"/>
                <a:tab pos="1801813" algn="l"/>
                <a:tab pos="2251075" algn="l"/>
                <a:tab pos="2700338" algn="l"/>
                <a:tab pos="3149600" algn="l"/>
                <a:tab pos="3598863"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pl-PL" sz="2200" dirty="0">
                <a:latin typeface="+mn-lt"/>
              </a:rPr>
              <a:t>Stereotypowe oferty dla kobiet/mężczyzn.</a:t>
            </a:r>
          </a:p>
          <a:p>
            <a:pPr marL="627063" lvl="1" indent="-461963" defTabSz="447819">
              <a:lnSpc>
                <a:spcPct val="150000"/>
              </a:lnSpc>
              <a:spcBef>
                <a:spcPct val="20000"/>
              </a:spcBef>
              <a:buClr>
                <a:srgbClr val="FFC000"/>
              </a:buClr>
              <a:buSzPct val="100000"/>
              <a:buFont typeface="Wingdings 3" pitchFamily="18" charset="2"/>
              <a:buChar char="Æ"/>
              <a:tabLst>
                <a:tab pos="534988" algn="l"/>
                <a:tab pos="903288" algn="l"/>
                <a:tab pos="1352550" algn="l"/>
                <a:tab pos="1801813" algn="l"/>
                <a:tab pos="2251075" algn="l"/>
                <a:tab pos="2700338" algn="l"/>
                <a:tab pos="3149600" algn="l"/>
                <a:tab pos="3598863"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pl-PL" sz="2200" dirty="0">
                <a:latin typeface="+mn-lt"/>
              </a:rPr>
              <a:t>Utrwalanie stereotypu, który funkcjonuje w danym obszarze.</a:t>
            </a:r>
          </a:p>
          <a:p>
            <a:pPr marL="627063" lvl="1" indent="-461963" defTabSz="447819">
              <a:lnSpc>
                <a:spcPct val="150000"/>
              </a:lnSpc>
              <a:spcBef>
                <a:spcPct val="20000"/>
              </a:spcBef>
              <a:buClr>
                <a:srgbClr val="FFC000"/>
              </a:buClr>
              <a:buSzPct val="100000"/>
              <a:buFont typeface="Wingdings 3" pitchFamily="18" charset="2"/>
              <a:buChar char="Æ"/>
              <a:tabLst>
                <a:tab pos="534988" algn="l"/>
                <a:tab pos="903288" algn="l"/>
                <a:tab pos="1352550" algn="l"/>
                <a:tab pos="1801813" algn="l"/>
                <a:tab pos="2251075" algn="l"/>
                <a:tab pos="2700338" algn="l"/>
                <a:tab pos="3149600" algn="l"/>
                <a:tab pos="3598863"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pl-PL" sz="2200" dirty="0">
                <a:latin typeface="+mn-lt"/>
              </a:rPr>
              <a:t>Sztampowe, standardowe działania – bez analizy lokalnego rynku  pracy/potrzeb edukacyjnych etc.</a:t>
            </a:r>
          </a:p>
          <a:p>
            <a:pPr marL="627063" lvl="1" indent="-461963" defTabSz="447819">
              <a:lnSpc>
                <a:spcPct val="150000"/>
              </a:lnSpc>
              <a:spcBef>
                <a:spcPct val="20000"/>
              </a:spcBef>
              <a:buClr>
                <a:srgbClr val="FFC000"/>
              </a:buClr>
              <a:buSzPct val="100000"/>
              <a:buFont typeface="Wingdings 3" pitchFamily="18" charset="2"/>
              <a:buChar char="Æ"/>
              <a:tabLst>
                <a:tab pos="534988" algn="l"/>
                <a:tab pos="903288" algn="l"/>
                <a:tab pos="1352550" algn="l"/>
                <a:tab pos="1801813" algn="l"/>
                <a:tab pos="2251075" algn="l"/>
                <a:tab pos="2700338" algn="l"/>
                <a:tab pos="3149600" algn="l"/>
                <a:tab pos="3598863"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pl-PL" sz="2200" dirty="0">
                <a:latin typeface="+mn-lt"/>
              </a:rPr>
              <a:t>Projektodawcy wpisują deklaratywnie jedno zdanie – </a:t>
            </a:r>
            <a:r>
              <a:rPr lang="pl-PL" sz="2000" dirty="0">
                <a:latin typeface="+mn-lt"/>
              </a:rPr>
              <a:t>np. „Projekt będzie zarządzany równościowo”.</a:t>
            </a:r>
          </a:p>
        </p:txBody>
      </p:sp>
      <p:sp>
        <p:nvSpPr>
          <p:cNvPr id="5" name="Prostokąt 4"/>
          <p:cNvSpPr/>
          <p:nvPr/>
        </p:nvSpPr>
        <p:spPr>
          <a:xfrm>
            <a:off x="1749843" y="641421"/>
            <a:ext cx="8618460" cy="770733"/>
          </a:xfrm>
          <a:prstGeom prst="rect">
            <a:avLst/>
          </a:prstGeom>
        </p:spPr>
        <p:txBody>
          <a:bodyPr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Najczęściej popełniane błędy</a:t>
            </a:r>
          </a:p>
        </p:txBody>
      </p:sp>
    </p:spTree>
    <p:extLst>
      <p:ext uri="{BB962C8B-B14F-4D97-AF65-F5344CB8AC3E}">
        <p14:creationId xmlns:p14="http://schemas.microsoft.com/office/powerpoint/2010/main" val="25641878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a:xfrm>
            <a:off x="1703513" y="603941"/>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O czym zawsze warto pamiętać?</a:t>
            </a:r>
          </a:p>
        </p:txBody>
      </p:sp>
      <p:sp>
        <p:nvSpPr>
          <p:cNvPr id="3" name="Symbol zastępczy zawartości 2"/>
          <p:cNvSpPr>
            <a:spLocks noGrp="1"/>
          </p:cNvSpPr>
          <p:nvPr>
            <p:ph idx="1"/>
          </p:nvPr>
        </p:nvSpPr>
        <p:spPr>
          <a:xfrm>
            <a:off x="280219" y="2095928"/>
            <a:ext cx="11651226" cy="3965657"/>
          </a:xfrm>
        </p:spPr>
        <p:txBody>
          <a:bodyPr vert="horz" wrap="square" lIns="82351" tIns="41175" rIns="82351" bIns="41175" numCol="1" anchor="t" anchorCtr="0" compatLnSpc="1">
            <a:prstTxWarp prst="textNoShape">
              <a:avLst/>
            </a:prstTxWarp>
            <a:normAutofit/>
          </a:bodyPr>
          <a:lstStyle/>
          <a:p>
            <a:pPr marL="488137" lvl="1"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Myśląc o aplikowaniu </a:t>
            </a:r>
            <a:r>
              <a:rPr lang="pl-PL" sz="2200" b="1" dirty="0"/>
              <a:t>rozpoczynamy najpierw prace nad projektem</a:t>
            </a:r>
            <a:r>
              <a:rPr lang="pl-PL" sz="2200" dirty="0"/>
              <a:t>, a dopiero </a:t>
            </a:r>
            <a:r>
              <a:rPr lang="pl-PL" sz="2200" b="1" dirty="0"/>
              <a:t>później nad wypełnieniem wniosku </a:t>
            </a:r>
            <a:r>
              <a:rPr lang="pl-PL" sz="2200" dirty="0"/>
              <a:t>o dofinansowanie w generatorze wniosków.</a:t>
            </a:r>
          </a:p>
          <a:p>
            <a:pPr marL="488137" lvl="1"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200" dirty="0"/>
          </a:p>
          <a:p>
            <a:pPr marL="488137" lvl="1"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Logika standardu minimum (jak i sam PCM) zakłada, że przygotowując projekt </a:t>
            </a:r>
            <a:r>
              <a:rPr lang="pl-PL" sz="2200" b="1" dirty="0"/>
              <a:t>rozpoczynamy naszą prace od analizy sytuacji i problemu</a:t>
            </a:r>
            <a:r>
              <a:rPr lang="pl-PL" sz="2200" dirty="0"/>
              <a:t>, na który chcemy odpowiedzieć. </a:t>
            </a:r>
            <a:br>
              <a:rPr lang="pl-PL" sz="2200" dirty="0"/>
            </a:br>
            <a:r>
              <a:rPr lang="pl-PL" sz="2200" dirty="0"/>
              <a:t>Pominięcie tego etapu i rozpoczęcie pracy od przedstawienia działań, które chcemy zrealizować, również zmniejsza nasze szanse na spełnienie standardu minimum.</a:t>
            </a:r>
          </a:p>
        </p:txBody>
      </p:sp>
    </p:spTree>
    <p:extLst>
      <p:ext uri="{BB962C8B-B14F-4D97-AF65-F5344CB8AC3E}">
        <p14:creationId xmlns:p14="http://schemas.microsoft.com/office/powerpoint/2010/main" val="397122857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3513" y="73667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O czym zawsze warto pamiętać?</a:t>
            </a:r>
          </a:p>
        </p:txBody>
      </p:sp>
      <p:sp>
        <p:nvSpPr>
          <p:cNvPr id="3" name="Symbol zastępczy zawartości 2"/>
          <p:cNvSpPr>
            <a:spLocks noGrp="1"/>
          </p:cNvSpPr>
          <p:nvPr>
            <p:ph idx="1"/>
          </p:nvPr>
        </p:nvSpPr>
        <p:spPr>
          <a:xfrm>
            <a:off x="191729" y="2060848"/>
            <a:ext cx="11828205" cy="4248472"/>
          </a:xfrm>
        </p:spPr>
        <p:txBody>
          <a:bodyPr vert="horz" wrap="square" lIns="82351" tIns="41175" rIns="82351" bIns="41175" numCol="1" anchor="t" anchorCtr="0" compatLnSpc="1">
            <a:prstTxWarp prst="textNoShape">
              <a:avLst/>
            </a:prstTxWarp>
            <a:normAutofit/>
          </a:bodyPr>
          <a:lstStyle/>
          <a:p>
            <a:pPr marL="488137" lvl="1"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Bez zastanowienia się </a:t>
            </a:r>
            <a:r>
              <a:rPr lang="pl-PL" sz="2200" b="1" dirty="0"/>
              <a:t>na czym polega problem</a:t>
            </a:r>
            <a:r>
              <a:rPr lang="pl-PL" sz="2200" dirty="0"/>
              <a:t>, na który odpowiada nasz projekt, </a:t>
            </a:r>
            <a:r>
              <a:rPr lang="pl-PL" sz="2200" b="1" dirty="0"/>
              <a:t>niemożliwe jest udzielenie odpowiedzi </a:t>
            </a:r>
            <a:r>
              <a:rPr lang="pl-PL" sz="2200" dirty="0"/>
              <a:t>na wątpliwość typu:</a:t>
            </a:r>
          </a:p>
          <a:p>
            <a:pPr marL="887024" lvl="2"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„co wpisać w rezultatach?” </a:t>
            </a:r>
          </a:p>
          <a:p>
            <a:pPr marL="887024" lvl="2"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„ile kobiet i mężczyzn mam wpisać do grupy docelowej?”. </a:t>
            </a:r>
            <a:br>
              <a:rPr lang="pl-PL" sz="2200" dirty="0"/>
            </a:br>
            <a:endParaRPr lang="pl-PL" sz="2200" dirty="0"/>
          </a:p>
          <a:p>
            <a:pPr marL="488137" lvl="1"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Ma na to wpływ kluczowa rola analizy przy konstruowaniu projektu, potwierdzana zarówno metodologią planowania projektów, jak i konstrukcją samego standardu minimum.</a:t>
            </a:r>
          </a:p>
        </p:txBody>
      </p:sp>
    </p:spTree>
    <p:extLst>
      <p:ext uri="{BB962C8B-B14F-4D97-AF65-F5344CB8AC3E}">
        <p14:creationId xmlns:p14="http://schemas.microsoft.com/office/powerpoint/2010/main" val="41446560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3513" y="707188"/>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O czym zawsze warto pamiętać?</a:t>
            </a:r>
          </a:p>
        </p:txBody>
      </p:sp>
      <p:sp>
        <p:nvSpPr>
          <p:cNvPr id="3" name="Symbol zastępczy zawartości 2"/>
          <p:cNvSpPr>
            <a:spLocks noGrp="1"/>
          </p:cNvSpPr>
          <p:nvPr>
            <p:ph idx="1"/>
          </p:nvPr>
        </p:nvSpPr>
        <p:spPr>
          <a:xfrm>
            <a:off x="471947" y="2024009"/>
            <a:ext cx="11385755" cy="3698697"/>
          </a:xfrm>
        </p:spPr>
        <p:txBody>
          <a:bodyPr vert="horz" wrap="square" lIns="82351" tIns="41175" rIns="82351" bIns="41175" numCol="1" anchor="t" anchorCtr="0" compatLnSpc="1">
            <a:prstTxWarp prst="textNoShape">
              <a:avLst/>
            </a:prstTxWarp>
            <a:noAutofit/>
          </a:bodyPr>
          <a:lstStyle/>
          <a:p>
            <a:pPr marL="488137" lvl="1" indent="-322544" defTabSz="447819">
              <a:lnSpc>
                <a:spcPct val="20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Gdy brakuje nam porządnej analizy sytuacji kobiet i mężczyzn lub analizy barier równości, próba odpowiedzi na postawione pytania staje się zgadywanką. </a:t>
            </a:r>
          </a:p>
          <a:p>
            <a:pPr marL="488137" lvl="1" indent="-322544" defTabSz="447819">
              <a:lnSpc>
                <a:spcPct val="20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Zasada równości szans kobiet i mężczyzn nie może być traktowana mechanicznie. </a:t>
            </a:r>
          </a:p>
          <a:p>
            <a:pPr marL="488137" lvl="1" indent="-322544" defTabSz="447819">
              <a:lnSpc>
                <a:spcPct val="20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Jej rozumienie i przełożenie na praktykę projektową </a:t>
            </a:r>
            <a:r>
              <a:rPr lang="pl-PL" sz="2200" b="1" dirty="0"/>
              <a:t>każdorazowo</a:t>
            </a:r>
            <a:r>
              <a:rPr lang="pl-PL" sz="2200" dirty="0"/>
              <a:t> </a:t>
            </a:r>
            <a:r>
              <a:rPr lang="pl-PL" sz="2200" b="1" dirty="0"/>
              <a:t>musi wynikać z dokładnej analizy problemu</a:t>
            </a:r>
            <a:r>
              <a:rPr lang="pl-PL" sz="2200" dirty="0"/>
              <a:t>.</a:t>
            </a:r>
          </a:p>
        </p:txBody>
      </p:sp>
    </p:spTree>
    <p:extLst>
      <p:ext uri="{BB962C8B-B14F-4D97-AF65-F5344CB8AC3E}">
        <p14:creationId xmlns:p14="http://schemas.microsoft.com/office/powerpoint/2010/main" val="34330159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39213" y="2005781"/>
            <a:ext cx="11592232" cy="3952568"/>
          </a:xfrm>
        </p:spPr>
        <p:txBody>
          <a:bodyPr vert="horz" wrap="square" lIns="82351" tIns="41175" rIns="82351" bIns="41175" numCol="1" anchor="t" anchorCtr="0" compatLnSpc="1">
            <a:prstTxWarp prst="textNoShape">
              <a:avLst/>
            </a:prstTxWarp>
          </a:bodyPr>
          <a:lstStyle/>
          <a:p>
            <a:pPr marL="488137" lvl="1"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t>Standard minimum nie pyta o deklaracje czy o słowa klucze. </a:t>
            </a:r>
          </a:p>
          <a:p>
            <a:pPr marL="488137" lvl="1"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 ani jedno ani drugie nie zapewnia spełnienia zasady równych szans kobiet i mężczyzn w projekcie, tak też nie umożliwiają spełnienia standardu minimum. </a:t>
            </a:r>
          </a:p>
          <a:p>
            <a:pPr marL="488137" lvl="1"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solidFill>
                  <a:srgbClr val="FF0000"/>
                </a:solidFill>
              </a:rPr>
              <a:t>Wpisywanie do wniosku słów „dyskryminacja”, „nierówności”, „równy dostęp”, czy też zapewnień typu „będziemy w każdym działaniu przestrzegać zasady równości”, jeżeli nie mają one ścisłego związku z projektem (uzasadnieniem potrzeby realizacji, celami, działaniami itp.), </a:t>
            </a:r>
            <a:br>
              <a:rPr lang="pl-PL" sz="2200" dirty="0">
                <a:solidFill>
                  <a:srgbClr val="FF0000"/>
                </a:solidFill>
              </a:rPr>
            </a:br>
            <a:r>
              <a:rPr lang="pl-PL" sz="2200" dirty="0">
                <a:solidFill>
                  <a:srgbClr val="FF0000"/>
                </a:solidFill>
              </a:rPr>
              <a:t>w żaden sposób nie gwarantuje spełnienia standardu minimum.</a:t>
            </a:r>
          </a:p>
        </p:txBody>
      </p:sp>
      <p:sp>
        <p:nvSpPr>
          <p:cNvPr id="5" name="Tytuł 1"/>
          <p:cNvSpPr>
            <a:spLocks noGrp="1"/>
          </p:cNvSpPr>
          <p:nvPr>
            <p:ph type="title"/>
          </p:nvPr>
        </p:nvSpPr>
        <p:spPr>
          <a:xfrm>
            <a:off x="1703513" y="707188"/>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O czym zawsze warto pamiętać?</a:t>
            </a:r>
          </a:p>
        </p:txBody>
      </p:sp>
    </p:spTree>
    <p:extLst>
      <p:ext uri="{BB962C8B-B14F-4D97-AF65-F5344CB8AC3E}">
        <p14:creationId xmlns:p14="http://schemas.microsoft.com/office/powerpoint/2010/main" val="57758167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93731" y="2247900"/>
            <a:ext cx="11106364" cy="3905346"/>
          </a:xfrm>
        </p:spPr>
        <p:txBody>
          <a:bodyPr vert="horz" wrap="square" lIns="82351" tIns="41175" rIns="82351" bIns="41175" numCol="1" anchor="t" anchorCtr="0" compatLnSpc="1">
            <a:prstTxWarp prst="textNoShape">
              <a:avLst/>
            </a:prstTxWarp>
            <a:normAutofit/>
          </a:bodyPr>
          <a:lstStyle/>
          <a:p>
            <a:pPr marL="488137" lvl="1"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Ścisłe powiązanie standardu minimum z elementami metodologii planowania projektu sprawia, że </a:t>
            </a:r>
            <a:r>
              <a:rPr lang="pl-PL" sz="2200" b="1" dirty="0"/>
              <a:t>uwzględnienie zasady równości szans kobiet i mężczyzn prowadzi jednocześnie do przygotowania lepszych projektów</a:t>
            </a:r>
            <a:r>
              <a:rPr lang="pl-PL" sz="2200" dirty="0"/>
              <a:t>.</a:t>
            </a:r>
            <a:br>
              <a:rPr lang="pl-PL" sz="2200" dirty="0"/>
            </a:br>
            <a:r>
              <a:rPr lang="pl-PL" sz="1200" dirty="0" smtClean="0"/>
              <a:t> </a:t>
            </a:r>
            <a:endParaRPr lang="pl-PL" sz="2200" dirty="0"/>
          </a:p>
          <a:p>
            <a:pPr marL="488137" lvl="1"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t>Świadome i staranne </a:t>
            </a:r>
            <a:r>
              <a:rPr lang="pl-PL" sz="2200" dirty="0"/>
              <a:t>przygotowanie projektu z zachowaniem zasady równości szans kobiet i mężczyzn zwiększa szanse wniosku na otrzymanie dofinansowania.</a:t>
            </a:r>
          </a:p>
        </p:txBody>
      </p:sp>
      <p:sp>
        <p:nvSpPr>
          <p:cNvPr id="5" name="Tytuł 1"/>
          <p:cNvSpPr>
            <a:spLocks noGrp="1"/>
          </p:cNvSpPr>
          <p:nvPr>
            <p:ph type="title"/>
          </p:nvPr>
        </p:nvSpPr>
        <p:spPr>
          <a:xfrm>
            <a:off x="1703513" y="707188"/>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O czym zawsze warto pamiętać?</a:t>
            </a:r>
          </a:p>
        </p:txBody>
      </p:sp>
    </p:spTree>
    <p:extLst>
      <p:ext uri="{BB962C8B-B14F-4D97-AF65-F5344CB8AC3E}">
        <p14:creationId xmlns:p14="http://schemas.microsoft.com/office/powerpoint/2010/main" val="152605760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6449" y="2303299"/>
            <a:ext cx="10931704" cy="3108960"/>
          </a:xfrm>
        </p:spPr>
        <p:txBody>
          <a:bodyPr vert="horz" wrap="square" lIns="82351" tIns="41175" rIns="82351" bIns="41175" numCol="1" anchor="t" anchorCtr="0" compatLnSpc="1">
            <a:prstTxWarp prst="textNoShape">
              <a:avLst/>
            </a:prstTxWarp>
            <a:normAutofit/>
          </a:bodyPr>
          <a:lstStyle/>
          <a:p>
            <a:pPr marL="488137" lvl="1"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Istotna jest znajomość </a:t>
            </a:r>
            <a:r>
              <a:rPr lang="pl-PL" sz="2200" b="1" dirty="0"/>
              <a:t>Wytycznych w zakresie realizacji zasady równości szans i niedyskryminacji, w tym dostępności dla osób z niepełnosprawnościami oraz zasady równości szans kobiet i mężczyzn w ramach funduszy unijnych na lata 2014-2020</a:t>
            </a:r>
          </a:p>
          <a:p>
            <a:pPr marL="488137" lvl="1"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Ważne jest sprawdzenie aktualnej wersji wytycznych dotyczących standardu minimum i wymogów związanych z zasadą równości szans kobiet i mężczyzn (2018-04-11)</a:t>
            </a:r>
          </a:p>
        </p:txBody>
      </p:sp>
      <p:sp>
        <p:nvSpPr>
          <p:cNvPr id="5" name="Tytuł 1"/>
          <p:cNvSpPr>
            <a:spLocks noGrp="1"/>
          </p:cNvSpPr>
          <p:nvPr>
            <p:ph type="title"/>
          </p:nvPr>
        </p:nvSpPr>
        <p:spPr>
          <a:xfrm>
            <a:off x="1703513" y="707188"/>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O czym zawsze warto pamiętać?</a:t>
            </a:r>
          </a:p>
        </p:txBody>
      </p:sp>
    </p:spTree>
    <p:extLst>
      <p:ext uri="{BB962C8B-B14F-4D97-AF65-F5344CB8AC3E}">
        <p14:creationId xmlns:p14="http://schemas.microsoft.com/office/powerpoint/2010/main" val="3743203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9350" y="441542"/>
            <a:ext cx="11713301" cy="990600"/>
          </a:xfrm>
        </p:spPr>
        <p:txBody>
          <a:bodyPr>
            <a:no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Zmiany na przestrzeni dziejów…</a:t>
            </a:r>
          </a:p>
        </p:txBody>
      </p:sp>
      <p:sp>
        <p:nvSpPr>
          <p:cNvPr id="3" name="Symbol zastępczy zawartości 2"/>
          <p:cNvSpPr>
            <a:spLocks noGrp="1"/>
          </p:cNvSpPr>
          <p:nvPr>
            <p:ph idx="1"/>
          </p:nvPr>
        </p:nvSpPr>
        <p:spPr>
          <a:xfrm>
            <a:off x="239350" y="1765004"/>
            <a:ext cx="11866323" cy="4370325"/>
          </a:xfrm>
        </p:spPr>
        <p:txBody>
          <a:bodyPr>
            <a:noAutofit/>
          </a:bodyPr>
          <a:lstStyle/>
          <a:p>
            <a:pPr marL="450850" lvl="2" indent="-450850">
              <a:lnSpc>
                <a:spcPct val="150000"/>
              </a:lnSpc>
              <a:buSzPct val="110000"/>
              <a:buFont typeface="Wingdings" pitchFamily="2" charset="2"/>
              <a:buChar char=""/>
            </a:pPr>
            <a:r>
              <a:rPr lang="pl-PL" sz="2100" dirty="0"/>
              <a:t>XIX – XX wiek – ruchy emancypacyjne</a:t>
            </a:r>
          </a:p>
          <a:p>
            <a:pPr marL="450850" lvl="2" indent="-450850">
              <a:lnSpc>
                <a:spcPct val="150000"/>
              </a:lnSpc>
              <a:buSzPct val="110000"/>
              <a:buFont typeface="Wingdings" pitchFamily="2" charset="2"/>
              <a:buChar char=""/>
            </a:pPr>
            <a:r>
              <a:rPr lang="pl-PL" sz="2100" dirty="0"/>
              <a:t>1918 – Polki wywalczyły prawa wyborcze.</a:t>
            </a:r>
          </a:p>
          <a:p>
            <a:pPr marL="450850" lvl="2" indent="-450850">
              <a:lnSpc>
                <a:spcPct val="150000"/>
              </a:lnSpc>
              <a:buSzPct val="110000"/>
              <a:buFont typeface="Wingdings" pitchFamily="2" charset="2"/>
              <a:buChar char=""/>
            </a:pPr>
            <a:r>
              <a:rPr lang="pl-PL" sz="2100" dirty="0"/>
              <a:t>1957 - Traktat Rzymski – „równa płaca za równą pracę”.</a:t>
            </a:r>
          </a:p>
          <a:p>
            <a:pPr marL="450850" lvl="2" indent="-450850">
              <a:lnSpc>
                <a:spcPct val="150000"/>
              </a:lnSpc>
              <a:buSzPct val="110000"/>
              <a:buFont typeface="Wingdings" pitchFamily="2" charset="2"/>
              <a:buChar char=""/>
            </a:pPr>
            <a:r>
              <a:rPr lang="pl-PL" sz="2100" dirty="0"/>
              <a:t>`70 – dyrektywy unijne dot. równości szans K i M.</a:t>
            </a:r>
          </a:p>
          <a:p>
            <a:pPr marL="450850" lvl="2" indent="-450850">
              <a:lnSpc>
                <a:spcPct val="150000"/>
              </a:lnSpc>
              <a:buSzPct val="110000"/>
              <a:buFont typeface="Wingdings" pitchFamily="2" charset="2"/>
              <a:buChar char=""/>
            </a:pPr>
            <a:r>
              <a:rPr lang="pl-PL" sz="2100" dirty="0"/>
              <a:t>1979 – Konwencja w sprawie eliminacji wszelkich form dyskryminacji wobec </a:t>
            </a:r>
            <a:r>
              <a:rPr lang="pl-PL" dirty="0"/>
              <a:t>kobiet (Zgromadzenie Ogólne).</a:t>
            </a:r>
          </a:p>
          <a:p>
            <a:pPr marL="450850" lvl="2" indent="-450850">
              <a:lnSpc>
                <a:spcPct val="150000"/>
              </a:lnSpc>
              <a:buSzPct val="110000"/>
              <a:buFont typeface="Wingdings" pitchFamily="2" charset="2"/>
              <a:buChar char=""/>
            </a:pPr>
            <a:r>
              <a:rPr lang="pl-PL" sz="2100" dirty="0"/>
              <a:t>1995 - Dokument końcowy Konferencji Pekińskiej wskazujący dwanaście obszarów, które mają kluczowe znaczenie dla walki z dyskryminacją kobiet oraz określa działania, które w mają podjąć w tym celu rządy, instytucje międzynarodowe, organizacje pozarządowe i sektor prywatny.</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19020" y="2401220"/>
            <a:ext cx="8686800" cy="1472736"/>
          </a:xfrm>
        </p:spPr>
        <p:txBody>
          <a:bodyPr vert="horz" wrap="square" lIns="82351" tIns="41175" rIns="82351" bIns="41175" numCol="1" anchor="ctr" anchorCtr="0" compatLnSpc="1">
            <a:prstTxWarp prst="textNoShape">
              <a:avLst/>
            </a:prstTxWarp>
            <a:noAutofit/>
          </a:bodyPr>
          <a:lstStyle/>
          <a:p>
            <a:pPr algn="ctr"/>
            <a:r>
              <a:rPr lang="pl-PL" sz="6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Studia przypadków…</a:t>
            </a:r>
          </a:p>
        </p:txBody>
      </p:sp>
    </p:spTree>
    <p:extLst>
      <p:ext uri="{BB962C8B-B14F-4D97-AF65-F5344CB8AC3E}">
        <p14:creationId xmlns:p14="http://schemas.microsoft.com/office/powerpoint/2010/main" val="427398632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1</a:t>
            </a:r>
          </a:p>
        </p:txBody>
      </p:sp>
      <p:sp>
        <p:nvSpPr>
          <p:cNvPr id="3" name="Symbol zastępczy zawartości 2"/>
          <p:cNvSpPr>
            <a:spLocks noGrp="1"/>
          </p:cNvSpPr>
          <p:nvPr>
            <p:ph idx="1"/>
          </p:nvPr>
        </p:nvSpPr>
        <p:spPr>
          <a:xfrm>
            <a:off x="328773" y="1325367"/>
            <a:ext cx="11620072" cy="5034336"/>
          </a:xfrm>
        </p:spPr>
        <p:txBody>
          <a:bodyPr vert="horz" wrap="square" lIns="82351" tIns="41175" rIns="82351" bIns="41175" numCol="1" anchor="t" anchorCtr="0" compatLnSpc="1">
            <a:prstTxWarp prst="textNoShape">
              <a:avLst/>
            </a:prstTxWarp>
            <a:normAutofit fontScale="77500" lnSpcReduction="20000"/>
          </a:bodyPr>
          <a:lstStyle/>
          <a:p>
            <a:pPr marL="360363" lvl="2" indent="-360363"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600" b="1" dirty="0"/>
              <a:t>X.1.1  Zgodność z zasadą równości szans kobiet i mężczyzn na podstawie standardu minimum</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rPr>
              <a:t>Bariery: </a:t>
            </a:r>
            <a:r>
              <a:rPr lang="pl-PL" sz="2200" dirty="0"/>
              <a:t>Młodzież wywodząca się z obszarów Starego Miasta musi pokonać wiele przeciwności wkraczając w życie dorosłych. Wywodząc się z wielopokoleniowych rodzin zamieszkujących Starówkę, które borykają się z ubóstwem. </a:t>
            </a:r>
            <a:r>
              <a:rPr lang="pl-PL" sz="2200" b="1" dirty="0"/>
              <a:t>Chłopcy najczęściej postrzegani jako przyszli przestępcy lub kolejne pokolenie stracone - utrzymujące się ze wsparcia państwa. Dziewczęta już jako nastolatki spotykają się najczęściej z przygotowaniem do roli matki, żony, pracownika niższego szczebla.</a:t>
            </a:r>
            <a:r>
              <a:rPr lang="pl-PL" sz="2200" dirty="0"/>
              <a:t> </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Wizja takiego modelu życia oraz perspektywa na powielanie takiego schematu, nie daje możliwości do myślenia innymi kategoriami. Młodociane matki muszą pracować, a nie realizować własne plany. </a:t>
            </a:r>
            <a:r>
              <a:rPr lang="pl-PL" sz="2200" b="1" dirty="0"/>
              <a:t>Aż 52,4 % bezrobotnych na obszarze St. </a:t>
            </a:r>
            <a:r>
              <a:rPr lang="pl-PL" sz="2200" b="1" dirty="0" smtClean="0"/>
              <a:t>Miasta </a:t>
            </a:r>
            <a:r>
              <a:rPr lang="pl-PL" sz="2200" b="1" dirty="0"/>
              <a:t>to kobiety, najczęściej brakuje im motywacji do podjęcia pracy i wiary we własne możliwości - cechy wyniesione z domów rodzinnych. </a:t>
            </a:r>
            <a:r>
              <a:rPr lang="pl-PL" sz="2200" dirty="0"/>
              <a:t>Przez utrzymujący się stan nieudolności oraz braku chęci podjęcia aktywności, nasila się niemoc wychowawcza względem własnych dzieci. Coraz częściej na wnioski rodziców kieruje się młodzież do ośrodków poprawczych i wychowawczych, a nie szkół i poradni. Brak wsparcia i poczucia bezpieczeństwa ze strony rodziców i opiekunów, u młodzieży kształtuje szereg negatywnych przekonań - mogą liczyć tylko na własne siły; to co dla nich jest ważne się nie jest brane pod uwagę przez dorosłych (rodziców). </a:t>
            </a:r>
            <a:r>
              <a:rPr lang="pl-PL" sz="2200" b="1" dirty="0"/>
              <a:t>Z powodu braku środków czas wolny młodzież spędza na ulicach miasta w sposób destrukcyjny dla siebie (śr. odurzające,pobicia) oraz dla otoczenia (wandalizm).</a:t>
            </a:r>
          </a:p>
        </p:txBody>
      </p:sp>
    </p:spTree>
    <p:extLst>
      <p:ext uri="{BB962C8B-B14F-4D97-AF65-F5344CB8AC3E}">
        <p14:creationId xmlns:p14="http://schemas.microsoft.com/office/powerpoint/2010/main" val="247496171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1</a:t>
            </a:r>
          </a:p>
        </p:txBody>
      </p:sp>
      <p:sp>
        <p:nvSpPr>
          <p:cNvPr id="3" name="Symbol zastępczy zawartości 2"/>
          <p:cNvSpPr>
            <a:spLocks noGrp="1"/>
          </p:cNvSpPr>
          <p:nvPr>
            <p:ph idx="1"/>
          </p:nvPr>
        </p:nvSpPr>
        <p:spPr>
          <a:xfrm>
            <a:off x="328773" y="1325367"/>
            <a:ext cx="11620072" cy="5075434"/>
          </a:xfrm>
        </p:spPr>
        <p:txBody>
          <a:bodyPr vert="horz" wrap="square" lIns="82351" tIns="41175" rIns="82351" bIns="41175" numCol="1" anchor="t" anchorCtr="0" compatLnSpc="1">
            <a:prstTxWarp prst="textNoShape">
              <a:avLst/>
            </a:prstTxWarp>
            <a:normAutofit fontScale="92500" lnSpcReduction="10000"/>
          </a:bodyPr>
          <a:lstStyle/>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500" b="1" dirty="0">
                <a:solidFill>
                  <a:schemeClr val="accent6">
                    <a:lumMod val="75000"/>
                  </a:schemeClr>
                </a:solidFill>
              </a:rPr>
              <a:t>Cel projektu: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300" dirty="0"/>
              <a:t>Wzrost zintegrowanych działań w zakresie organizowania społeczności lokalnej oraz wzmocnienie potencjału animatorów i liderów w zakresie animacji społecznej;</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300" dirty="0"/>
              <a:t>Wzrost efektywności realizacji działań w zakresie organizowania społeczności lokalnej oraz wzmocnienie potencjału animatorów i liderów w tym zakresie.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300" dirty="0"/>
              <a:t>Projekt skierowany w szczególności do młodzieży z klas 6-8 SP wywodzącej się z rodzin zagrożonych ubóstwem i wykluczeniem społecznym.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300" dirty="0"/>
              <a:t>Budowanie motywacji w młodzieży do podejmowania działań prospołecznych.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Próba podjęcia dialogu z potrzebami własnego otoczenia oraz organizacja życia w społeczności lokalnej.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300" dirty="0"/>
              <a:t>Niwelowanie skutków stereotypizacji - młodzieży ze Starówki. </a:t>
            </a:r>
          </a:p>
        </p:txBody>
      </p:sp>
    </p:spTree>
    <p:extLst>
      <p:ext uri="{BB962C8B-B14F-4D97-AF65-F5344CB8AC3E}">
        <p14:creationId xmlns:p14="http://schemas.microsoft.com/office/powerpoint/2010/main" val="383229098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1</a:t>
            </a:r>
          </a:p>
        </p:txBody>
      </p:sp>
      <p:sp>
        <p:nvSpPr>
          <p:cNvPr id="3" name="Symbol zastępczy zawartości 2"/>
          <p:cNvSpPr>
            <a:spLocks noGrp="1"/>
          </p:cNvSpPr>
          <p:nvPr>
            <p:ph idx="1"/>
          </p:nvPr>
        </p:nvSpPr>
        <p:spPr>
          <a:xfrm>
            <a:off x="328773" y="1463039"/>
            <a:ext cx="11620072" cy="4896663"/>
          </a:xfrm>
        </p:spPr>
        <p:txBody>
          <a:bodyPr vert="horz" wrap="square" lIns="82351" tIns="41175" rIns="82351" bIns="41175" numCol="1" anchor="t" anchorCtr="0" compatLnSpc="1">
            <a:prstTxWarp prst="textNoShape">
              <a:avLst/>
            </a:prstTxWarp>
            <a:normAutofit lnSpcReduction="10000"/>
          </a:bodyPr>
          <a:lstStyle/>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300" dirty="0"/>
              <a:t>Zdobycie informacji na temat współpracy i współdziałania najbliższego otoczenia.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300" dirty="0"/>
              <a:t>Spotkania koncepcyjne z młodzieżą, których dopełnieniem będzie wiedza praktyczna zdobyta podczas wizyt w poszczególnych podmiotach.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300" dirty="0"/>
              <a:t>Cykl warsztatów popularno-naukowych, dających podstawową wiedzę o gwiazdach, prowadzone w formie warsztatu plastycznego, w praktyce będzie to wiedza o właściwościach gwiazd, których możemy doszukiwać się w  poszczególnych podmiotach ekonomii społecznej - które są jak Gwiazdy - stąd tytuł i mianowania w projekcie.</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300" dirty="0"/>
              <a:t>Próba podjęcia dialogu z potrzebami własnego otoczenia przez młodzież pozwoli zdobyć doświadczenie i praktykę do podejmowania własnych inicjatyw w przyszłości.</a:t>
            </a:r>
          </a:p>
        </p:txBody>
      </p:sp>
    </p:spTree>
    <p:extLst>
      <p:ext uri="{BB962C8B-B14F-4D97-AF65-F5344CB8AC3E}">
        <p14:creationId xmlns:p14="http://schemas.microsoft.com/office/powerpoint/2010/main" val="164838803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1</a:t>
            </a:r>
          </a:p>
        </p:txBody>
      </p:sp>
      <p:sp>
        <p:nvSpPr>
          <p:cNvPr id="3" name="Symbol zastępczy zawartości 2"/>
          <p:cNvSpPr>
            <a:spLocks noGrp="1"/>
          </p:cNvSpPr>
          <p:nvPr>
            <p:ph idx="1"/>
          </p:nvPr>
        </p:nvSpPr>
        <p:spPr>
          <a:xfrm>
            <a:off x="328773" y="1325367"/>
            <a:ext cx="11620072" cy="5034336"/>
          </a:xfrm>
        </p:spPr>
        <p:txBody>
          <a:bodyPr vert="horz" wrap="square" lIns="82351" tIns="41175" rIns="82351" bIns="41175" numCol="1" anchor="t" anchorCtr="0" compatLnSpc="1">
            <a:prstTxWarp prst="textNoShape">
              <a:avLst/>
            </a:prstTxWarp>
            <a:normAutofit/>
          </a:bodyPr>
          <a:lstStyle/>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rPr>
              <a:t>Działania: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Wypełnienie czasu wolnego podczas ferii zimowych - jako działanie niwelujące wandalizm oraz destrukcyjnie spędzony czas wolny młodzieży (chłopcy).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Zapewnienie posiłków oraz możliwości rozwoju i zdobycia doświadczenia.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W ramach projektu dziewczęta i chłopcy zapoznają się z pracą, organizacją oraz celami podmiotów ekonomii społecznej.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Nowe doświadczenie, wiedza oraz poznani animatorzy, będą szansą dla młodzieży, jako nowa forma spędzania czasu - aktywne uczestnictwo w wydarzeniach kulturalnych, rozrywkowych.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Realizacja zadań i ich współtworzenie, utrwali nowe nawyki w realizowaniu własnych potrzeb. </a:t>
            </a:r>
          </a:p>
        </p:txBody>
      </p:sp>
    </p:spTree>
    <p:extLst>
      <p:ext uri="{BB962C8B-B14F-4D97-AF65-F5344CB8AC3E}">
        <p14:creationId xmlns:p14="http://schemas.microsoft.com/office/powerpoint/2010/main" val="21892196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1</a:t>
            </a:r>
          </a:p>
        </p:txBody>
      </p:sp>
      <p:sp>
        <p:nvSpPr>
          <p:cNvPr id="3" name="Symbol zastępczy zawartości 2"/>
          <p:cNvSpPr>
            <a:spLocks noGrp="1"/>
          </p:cNvSpPr>
          <p:nvPr>
            <p:ph idx="1"/>
          </p:nvPr>
        </p:nvSpPr>
        <p:spPr>
          <a:xfrm>
            <a:off x="328773" y="1325367"/>
            <a:ext cx="11620072" cy="5034336"/>
          </a:xfrm>
        </p:spPr>
        <p:txBody>
          <a:bodyPr vert="horz" wrap="square" lIns="82351" tIns="41175" rIns="82351" bIns="41175" numCol="1" anchor="t" anchorCtr="0" compatLnSpc="1">
            <a:prstTxWarp prst="textNoShape">
              <a:avLst/>
            </a:prstTxWarp>
            <a:normAutofit/>
          </a:bodyPr>
          <a:lstStyle/>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rPr>
              <a:t>Działania: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By zapewnić w równym stopniu rozwój oraz zdobywanie nowych kompetencji, zadania przydzielane uczestnikom projektu będą takie same - bez względu na stereotypizację na zadania męskie i damskie; podjętych będzie szereg aktywności, które będą niwelowały granice powstałe w skutek uprzedzeń - </a:t>
            </a:r>
            <a:r>
              <a:rPr lang="pl-PL" sz="2200" b="1" dirty="0"/>
              <a:t>dziewczęta będą współodpowiedzialne za zadania techniczne i kierownicze, a chłopcy będą brali czynny udział w zajęciach artystycznych i wizerunkowych</a:t>
            </a:r>
            <a:r>
              <a:rPr lang="pl-PL" sz="2200" dirty="0"/>
              <a:t>.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Tworzone będą warunki równego dostępu do narzędzi, pomocy dydaktycznych, osób zaangażowanych oraz usług objętych projektem</a:t>
            </a:r>
          </a:p>
        </p:txBody>
      </p:sp>
    </p:spTree>
    <p:extLst>
      <p:ext uri="{BB962C8B-B14F-4D97-AF65-F5344CB8AC3E}">
        <p14:creationId xmlns:p14="http://schemas.microsoft.com/office/powerpoint/2010/main" val="319584062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8773" y="1160979"/>
            <a:ext cx="11743362" cy="5198723"/>
          </a:xfrm>
        </p:spPr>
        <p:txBody>
          <a:bodyPr vert="horz" wrap="square" lIns="82351" tIns="41175" rIns="82351" bIns="41175" numCol="1" anchor="t" anchorCtr="0" compatLnSpc="1">
            <a:prstTxWarp prst="textNoShape">
              <a:avLst/>
            </a:prstTxWarp>
            <a:normAutofit fontScale="85000" lnSpcReduction="20000"/>
          </a:bodyPr>
          <a:lstStyle/>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600" b="1" dirty="0">
                <a:solidFill>
                  <a:schemeClr val="accent6">
                    <a:lumMod val="75000"/>
                  </a:schemeClr>
                </a:solidFill>
              </a:rPr>
              <a:t>Rezultaty: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Młodzież pozna atrakcyjny i aktywny sposób na wypełnienie czasu wolnego.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t>Dziewczęta biorąc udział w zadaniach równorzędnych z chłopcami potwierdzą swoją wartość i własne kompetencje - niwelując utwierdzone przekonania środowiskowe.</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Podjęcie współpracy z podmiotami ekonomii społecznej nauczy efektywnie spędzać czas oraz pozwoli zdobyć doświadczenie niezbędne w przyszłym zatrudnieniu.</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t>Odpowiedzialność i współpraca przy organizacji gali w szkole wyznaczy nowe kategorie postrzegania pracy i obowiązków, u chłopców i dziewcząt.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Współpraca z zespołem ludzi zaangażowanych w życie społeczne potwierdzi wartość aktywnego wspierania społeczności lokalnej.</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Wzrośnie świadomość ważności  czestniczenia w wydarzeniach kulturalnych oraz odpowiedzialność za funkcjonowanie organizacji pożytku publicznego.</a:t>
            </a:r>
          </a:p>
        </p:txBody>
      </p:sp>
      <p:sp>
        <p:nvSpPr>
          <p:cNvPr id="7"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1</a:t>
            </a:r>
          </a:p>
        </p:txBody>
      </p:sp>
    </p:spTree>
    <p:extLst>
      <p:ext uri="{BB962C8B-B14F-4D97-AF65-F5344CB8AC3E}">
        <p14:creationId xmlns:p14="http://schemas.microsoft.com/office/powerpoint/2010/main" val="11721604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8773" y="1890445"/>
            <a:ext cx="11743362" cy="4469258"/>
          </a:xfrm>
        </p:spPr>
        <p:txBody>
          <a:bodyPr vert="horz" wrap="square" lIns="82351" tIns="41175" rIns="82351" bIns="41175" numCol="1" anchor="t" anchorCtr="0" compatLnSpc="1">
            <a:prstTxWarp prst="textNoShape">
              <a:avLst/>
            </a:prstTxWarp>
            <a:normAutofit/>
          </a:bodyPr>
          <a:lstStyle/>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rPr>
              <a:t>Zarządzanie: </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Jako wnioskodawca, koordynator projektu oraz prowadząca warsztaty popularnonaukowe w projekcie, dołożą wszelkich starań, by personel przestrzegał zasad równości szans, angażował w równej mierze do zadań chłopców i dziewczęta, mając na względzie realizację celów projektu ale i uwarunkowania indywidualne uczestników, ich potrzeby i możliwości.</a:t>
            </a:r>
          </a:p>
        </p:txBody>
      </p:sp>
      <p:sp>
        <p:nvSpPr>
          <p:cNvPr id="4"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1</a:t>
            </a:r>
          </a:p>
        </p:txBody>
      </p:sp>
    </p:spTree>
    <p:extLst>
      <p:ext uri="{BB962C8B-B14F-4D97-AF65-F5344CB8AC3E}">
        <p14:creationId xmlns:p14="http://schemas.microsoft.com/office/powerpoint/2010/main" val="10908653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2</a:t>
            </a:r>
          </a:p>
        </p:txBody>
      </p:sp>
      <p:sp>
        <p:nvSpPr>
          <p:cNvPr id="3" name="Symbol zastępczy zawartości 2"/>
          <p:cNvSpPr>
            <a:spLocks noGrp="1"/>
          </p:cNvSpPr>
          <p:nvPr>
            <p:ph idx="1"/>
          </p:nvPr>
        </p:nvSpPr>
        <p:spPr>
          <a:xfrm>
            <a:off x="328773" y="1325366"/>
            <a:ext cx="11620072" cy="5095982"/>
          </a:xfrm>
        </p:spPr>
        <p:txBody>
          <a:bodyPr vert="horz" wrap="square" lIns="82351" tIns="41175" rIns="82351" bIns="41175" numCol="1" anchor="t" anchorCtr="0" compatLnSpc="1">
            <a:prstTxWarp prst="textNoShape">
              <a:avLst/>
            </a:prstTxWarp>
            <a:normAutofit fontScale="92500" lnSpcReduction="20000"/>
          </a:bodyPr>
          <a:lstStyle/>
          <a:p>
            <a:pPr marL="360363" lvl="2" indent="-360363"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b="1" dirty="0"/>
              <a:t>X.1.1  Zgodność z zasadą równości szans kobiet i mężczyzn na podstawie standardu minimum</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rPr>
              <a:t>Bariery: </a:t>
            </a:r>
            <a:r>
              <a:rPr lang="pl-PL" sz="2200" dirty="0"/>
              <a:t>Na podstawie danych statystycznych, w tym z projektu pt. </a:t>
            </a:r>
            <a:r>
              <a:rPr lang="pl-PL" sz="2200" dirty="0" smtClean="0"/>
              <a:t>XYZ, </a:t>
            </a:r>
            <a:r>
              <a:rPr lang="pl-PL" sz="2200" dirty="0"/>
              <a:t>szacuje się, że w Toruniu mieszka ok. 40 tys. osób w wieku powyżej 65 lat (uznawanych za niesamodzielnych z uwagi na wiek). Wśród nich </a:t>
            </a:r>
            <a:r>
              <a:rPr lang="pl-PL" sz="2200" b="1" dirty="0"/>
              <a:t>61% stanowią kobiety</a:t>
            </a:r>
            <a:r>
              <a:rPr lang="pl-PL" sz="2200" dirty="0"/>
              <a:t>. (dane w podziale na płeć</a:t>
            </a:r>
            <a:r>
              <a:rPr lang="pl-PL" sz="2200" dirty="0" smtClean="0"/>
              <a:t>).</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smtClean="0"/>
              <a:t>W </a:t>
            </a:r>
            <a:r>
              <a:rPr lang="pl-PL" sz="2200" dirty="0"/>
              <a:t>projekcie przewidzieliśmy większy udział kobiet (80%) z uwagi na zdiagnozowane bariery:</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t>kobiety nawet na emeryturze mają niższe dochody </a:t>
            </a:r>
            <a:r>
              <a:rPr lang="pl-PL" sz="2200" dirty="0"/>
              <a:t>(dlatego bezpłatne wsparcie pragniemy zadedykować w większym procencie do kobiet),</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t>kobiety są postrzegane jako "strażniczki ogniska domowego" </a:t>
            </a:r>
            <a:r>
              <a:rPr lang="pl-PL" sz="2200" dirty="0"/>
              <a:t>pełniące funkcje opiekuńcze w stosunku do swoich wnuków.</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Chcielibyśmy zmienić ten sposób postrzegania kobiet 65+ i zachęcić je do aktywnego uczestnictwa w życiu kulturalnym/społecznym.</a:t>
            </a:r>
          </a:p>
        </p:txBody>
      </p:sp>
    </p:spTree>
    <p:extLst>
      <p:ext uri="{BB962C8B-B14F-4D97-AF65-F5344CB8AC3E}">
        <p14:creationId xmlns:p14="http://schemas.microsoft.com/office/powerpoint/2010/main" val="260964289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2</a:t>
            </a:r>
          </a:p>
        </p:txBody>
      </p:sp>
      <p:sp>
        <p:nvSpPr>
          <p:cNvPr id="3" name="Symbol zastępczy zawartości 2"/>
          <p:cNvSpPr>
            <a:spLocks noGrp="1"/>
          </p:cNvSpPr>
          <p:nvPr>
            <p:ph idx="1"/>
          </p:nvPr>
        </p:nvSpPr>
        <p:spPr>
          <a:xfrm>
            <a:off x="267129" y="1325366"/>
            <a:ext cx="11753636" cy="5095982"/>
          </a:xfrm>
        </p:spPr>
        <p:txBody>
          <a:bodyPr vert="horz" wrap="square" lIns="82351" tIns="41175" rIns="82351" bIns="41175" numCol="1" anchor="t" anchorCtr="0" compatLnSpc="1">
            <a:prstTxWarp prst="textNoShape">
              <a:avLst/>
            </a:prstTxWarp>
            <a:normAutofit/>
          </a:bodyPr>
          <a:lstStyle/>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rPr>
              <a:t>Działania: </a:t>
            </a:r>
            <a:r>
              <a:rPr lang="pl-PL" sz="2200" dirty="0"/>
              <a:t>Koordynator zrealizuje spotkanie z personelem projektu podkreślające niedyskryminowanie żadnej z płci w trakcie realizacji projektuoraz uwrażliwi na potrzeby os. niesamodzielnych </a:t>
            </a:r>
            <a:br>
              <a:rPr lang="pl-PL" sz="2200" dirty="0"/>
            </a:br>
            <a:r>
              <a:rPr lang="pl-PL" sz="2200" dirty="0"/>
              <a:t>(np. wolniejsze tempo pracy), ponadto kobiety będą w szczególności zachęcane do wzięcia udziału w projekcie na etapie rekrutacji. </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rPr>
              <a:t>Rezultaty: </a:t>
            </a:r>
            <a:r>
              <a:rPr lang="pl-PL" sz="2200" dirty="0"/>
              <a:t>Rezultaty w projekcie zostały oszacowane w podziale na płeć.</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rPr>
              <a:t>Zarządzanie: </a:t>
            </a:r>
            <a:r>
              <a:rPr lang="pl-PL" sz="2200" dirty="0"/>
              <a:t>W projekcie planuje się zatrudnienie/zaangażowanie personelu biorąc pod uwagę posiadane kompetencje i kwalifikacje zawodowe/doświadczenie. Płeć nie będzie miała żadnego znaczenia w rekrutacji personelu. Dodatkowo stosowane będą elastyczne formy zatrudnienia, zadaniowy czas pracy, umożliwiający godzenie życia zawodowego z rodzinnym dla personelu projektu.</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100" dirty="0"/>
          </a:p>
        </p:txBody>
      </p:sp>
    </p:spTree>
    <p:extLst>
      <p:ext uri="{BB962C8B-B14F-4D97-AF65-F5344CB8AC3E}">
        <p14:creationId xmlns:p14="http://schemas.microsoft.com/office/powerpoint/2010/main" val="2314099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15413" y="793036"/>
            <a:ext cx="10871200" cy="990600"/>
          </a:xfrm>
        </p:spPr>
        <p:txBody>
          <a:bodyPr>
            <a:noAutofit/>
          </a:bodyPr>
          <a:lstStyle/>
          <a:p>
            <a:pPr algn="ctr"/>
            <a:r>
              <a:rPr lang="pl-PL" sz="3200" b="1" dirty="0" err="1">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Globalizowanie</a:t>
            </a: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 problematyki Gender przez system ONZ</a:t>
            </a:r>
          </a:p>
        </p:txBody>
      </p:sp>
      <p:sp>
        <p:nvSpPr>
          <p:cNvPr id="3" name="Symbol zastępczy zawartości 2"/>
          <p:cNvSpPr>
            <a:spLocks noGrp="1"/>
          </p:cNvSpPr>
          <p:nvPr>
            <p:ph idx="1"/>
          </p:nvPr>
        </p:nvSpPr>
        <p:spPr>
          <a:xfrm>
            <a:off x="325835" y="1829459"/>
            <a:ext cx="11653440" cy="4047465"/>
          </a:xfrm>
        </p:spPr>
        <p:txBody>
          <a:bodyPr>
            <a:noAutofit/>
          </a:bodyPr>
          <a:lstStyle/>
          <a:p>
            <a:pPr marL="622300" lvl="2" indent="-444500">
              <a:lnSpc>
                <a:spcPct val="150000"/>
              </a:lnSpc>
              <a:buSzPct val="110000"/>
              <a:buFont typeface="Wingdings" pitchFamily="2" charset="2"/>
              <a:buChar char=""/>
            </a:pPr>
            <a:r>
              <a:rPr lang="pl-PL" sz="2200" dirty="0"/>
              <a:t>1946 Komisja Statusu Kobiet (</a:t>
            </a:r>
            <a:r>
              <a:rPr lang="pl-PL" sz="2200" dirty="0" err="1"/>
              <a:t>Commission</a:t>
            </a:r>
            <a:r>
              <a:rPr lang="pl-PL" sz="2200" dirty="0"/>
              <a:t> on </a:t>
            </a:r>
            <a:r>
              <a:rPr lang="pl-PL" sz="2200" dirty="0" err="1"/>
              <a:t>the</a:t>
            </a:r>
            <a:r>
              <a:rPr lang="pl-PL" sz="2200" dirty="0"/>
              <a:t> Status of </a:t>
            </a:r>
            <a:r>
              <a:rPr lang="pl-PL" sz="2200" dirty="0" err="1"/>
              <a:t>Women</a:t>
            </a:r>
            <a:r>
              <a:rPr lang="pl-PL" sz="2200" dirty="0"/>
              <a:t>, CSW)</a:t>
            </a:r>
          </a:p>
          <a:p>
            <a:pPr marL="622300" lvl="2" indent="-444500">
              <a:lnSpc>
                <a:spcPct val="150000"/>
              </a:lnSpc>
              <a:buSzPct val="110000"/>
              <a:buFont typeface="Wingdings" pitchFamily="2" charset="2"/>
              <a:buChar char=""/>
            </a:pPr>
            <a:r>
              <a:rPr lang="pl-PL" sz="2200" dirty="0"/>
              <a:t>1975 Międzynarodowy Rok Kobiet</a:t>
            </a:r>
          </a:p>
          <a:p>
            <a:pPr marL="622300" lvl="2" indent="-444500">
              <a:lnSpc>
                <a:spcPct val="150000"/>
              </a:lnSpc>
              <a:buSzPct val="110000"/>
              <a:buFont typeface="Wingdings" pitchFamily="2" charset="2"/>
              <a:buChar char=""/>
            </a:pPr>
            <a:r>
              <a:rPr lang="pl-PL" sz="2200" dirty="0"/>
              <a:t>1975 Pierwsza Światowa Konferencja w sprawie Kobiet w Meksyku</a:t>
            </a:r>
          </a:p>
          <a:p>
            <a:pPr marL="622300" lvl="2" indent="-444500">
              <a:lnSpc>
                <a:spcPct val="150000"/>
              </a:lnSpc>
              <a:buSzPct val="110000"/>
              <a:buFont typeface="Wingdings" pitchFamily="2" charset="2"/>
              <a:buChar char=""/>
            </a:pPr>
            <a:r>
              <a:rPr lang="pl-PL" sz="2200" dirty="0"/>
              <a:t>1976-1985 Dekada Kobiet ONZ</a:t>
            </a:r>
          </a:p>
          <a:p>
            <a:pPr marL="622300" lvl="2" indent="-444500">
              <a:lnSpc>
                <a:spcPct val="150000"/>
              </a:lnSpc>
              <a:buSzPct val="110000"/>
              <a:buFont typeface="Wingdings" pitchFamily="2" charset="2"/>
              <a:buChar char=""/>
            </a:pPr>
            <a:r>
              <a:rPr lang="pl-PL" sz="2200" dirty="0"/>
              <a:t>1979 Konwencja ONZ w sprawie likwidacji wszelkich form dyskryminacji kobiet</a:t>
            </a:r>
          </a:p>
          <a:p>
            <a:pPr marL="622300" lvl="2" indent="-444500">
              <a:lnSpc>
                <a:spcPct val="150000"/>
              </a:lnSpc>
              <a:buSzPct val="110000"/>
              <a:buFont typeface="Wingdings" pitchFamily="2" charset="2"/>
              <a:buChar char=""/>
            </a:pPr>
            <a:r>
              <a:rPr lang="pl-PL" sz="2200" dirty="0"/>
              <a:t>1980 Druga Światowa Konferencja w sprawie Kobiet w Kopenhadze</a:t>
            </a:r>
          </a:p>
          <a:p>
            <a:pPr marL="622300" lvl="2" indent="-444500">
              <a:lnSpc>
                <a:spcPct val="150000"/>
              </a:lnSpc>
              <a:buSzPct val="110000"/>
              <a:buFont typeface="Wingdings" pitchFamily="2" charset="2"/>
              <a:buChar char=""/>
            </a:pPr>
            <a:r>
              <a:rPr lang="pl-PL" sz="2200" dirty="0"/>
              <a:t>1985 Trzecia Światowa Konferencja w sprawie Kobiet w Nairobi</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Przypadek 3</a:t>
            </a:r>
          </a:p>
        </p:txBody>
      </p:sp>
      <p:sp>
        <p:nvSpPr>
          <p:cNvPr id="3" name="Symbol zastępczy zawartości 2"/>
          <p:cNvSpPr>
            <a:spLocks noGrp="1"/>
          </p:cNvSpPr>
          <p:nvPr>
            <p:ph idx="1"/>
          </p:nvPr>
        </p:nvSpPr>
        <p:spPr>
          <a:xfrm>
            <a:off x="328773" y="1325366"/>
            <a:ext cx="11620072" cy="5095982"/>
          </a:xfrm>
        </p:spPr>
        <p:txBody>
          <a:bodyPr vert="horz" wrap="square" lIns="82351" tIns="41175" rIns="82351" bIns="41175" numCol="1" anchor="t" anchorCtr="0" compatLnSpc="1">
            <a:prstTxWarp prst="textNoShape">
              <a:avLst/>
            </a:prstTxWarp>
            <a:normAutofit fontScale="92500"/>
          </a:bodyPr>
          <a:lstStyle/>
          <a:p>
            <a:pPr marL="360363" lvl="2" indent="-360363"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b="1" dirty="0"/>
              <a:t>X.1.1  Zgodność z zasadą równości szans kobiet i mężczyzn na podstawie standardu minimum</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rPr>
              <a:t>Bariery: </a:t>
            </a:r>
            <a:r>
              <a:rPr lang="pl-PL" sz="2200" dirty="0"/>
              <a:t>W ramach diagnozy problemów grupy docelowej wskazano, iż sytuacja problemowa dotyczy zarówno kobiet jak i mężczyzn.</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rPr>
              <a:t>Działania: </a:t>
            </a:r>
            <a:r>
              <a:rPr lang="pl-PL" sz="2200" dirty="0"/>
              <a:t>Działania przewidziane w projekcie są uniwersalne, a więc możliwe do realizacji w grupie </a:t>
            </a:r>
            <a:r>
              <a:rPr lang="pl-PL" sz="2100" dirty="0"/>
              <a:t>koedukacyjnej obejmującej kobiety i mężczyzn. Działania są dostosowane do możliwości i predyspozycji obu płci</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rPr>
              <a:t>Rezultaty: </a:t>
            </a:r>
            <a:r>
              <a:rPr lang="pl-PL" sz="2200" dirty="0"/>
              <a:t>Rezultaty dotyczą zarówno kobiet jak i mężczyzn. </a:t>
            </a:r>
            <a:r>
              <a:rPr lang="pl-PL" sz="2200" b="1" dirty="0"/>
              <a:t>Z racji tego że jest więcej kobiet w wieku powyżej 65 lat istnieje duże prawdopodobieństwo, że w projekcie weźmie udział więcej kobiet</a:t>
            </a:r>
            <a:r>
              <a:rPr lang="pl-PL" sz="2200" dirty="0"/>
              <a:t>.</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rPr>
              <a:t>Zarządzanie: </a:t>
            </a:r>
            <a:r>
              <a:rPr lang="pl-PL" sz="2200" dirty="0"/>
              <a:t>Zarządzenie będzie miało charakter równościowy. Nie będą stawiane bariery dostępu do projektu jaki i przy angażowaniu personelu. </a:t>
            </a:r>
            <a:r>
              <a:rPr lang="pl-PL" sz="2200" b="1" dirty="0"/>
              <a:t>Kadra zarządzająca </a:t>
            </a:r>
            <a:r>
              <a:rPr lang="pl-PL" sz="2200" dirty="0"/>
              <a:t>będzie dbała o realizację działań zgodnie z zasadą równości szans oraz </a:t>
            </a:r>
            <a:r>
              <a:rPr lang="pl-PL" sz="2200" b="1" dirty="0"/>
              <a:t>zostanie przeszkolona w tym zakresie</a:t>
            </a:r>
            <a:r>
              <a:rPr lang="pl-PL" sz="2200" dirty="0"/>
              <a:t>.</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200" dirty="0"/>
          </a:p>
        </p:txBody>
      </p:sp>
    </p:spTree>
    <p:extLst>
      <p:ext uri="{BB962C8B-B14F-4D97-AF65-F5344CB8AC3E}">
        <p14:creationId xmlns:p14="http://schemas.microsoft.com/office/powerpoint/2010/main" val="70710060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Przypadek 3</a:t>
            </a:r>
          </a:p>
        </p:txBody>
      </p:sp>
      <p:sp>
        <p:nvSpPr>
          <p:cNvPr id="3" name="Symbol zastępczy zawartości 2"/>
          <p:cNvSpPr>
            <a:spLocks noGrp="1"/>
          </p:cNvSpPr>
          <p:nvPr>
            <p:ph idx="1"/>
          </p:nvPr>
        </p:nvSpPr>
        <p:spPr>
          <a:xfrm>
            <a:off x="328773" y="1325366"/>
            <a:ext cx="11620072" cy="4837309"/>
          </a:xfrm>
        </p:spPr>
        <p:txBody>
          <a:bodyPr vert="horz" wrap="square" lIns="82351" tIns="41175" rIns="82351" bIns="41175" numCol="1" anchor="t" anchorCtr="0" compatLnSpc="1">
            <a:prstTxWarp prst="textNoShape">
              <a:avLst/>
            </a:prstTxWarp>
            <a:normAutofit fontScale="92500"/>
          </a:bodyPr>
          <a:lstStyle/>
          <a:p>
            <a:pPr marL="360363" lvl="2" indent="-360363"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b="1" dirty="0"/>
              <a:t>X.1.1  Zgodność z zasadą równości szans kobiet i mężczyzn na podstawie standardu minimum</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rPr>
              <a:t>Inne działania równościowe: </a:t>
            </a:r>
            <a:r>
              <a:rPr lang="pl-PL" sz="2200" dirty="0"/>
              <a:t>W celu zachowania zasady równości szans i niedyskryminacji w projekcie na każdym z etapów </a:t>
            </a:r>
            <a:r>
              <a:rPr lang="pl-PL" sz="2200" b="1" dirty="0"/>
              <a:t>zaplanowano mechanizmy pozwalające na przeciwdziałanie wszelkim formom dyskryminacji tej grupyodbiorców</a:t>
            </a:r>
            <a:r>
              <a:rPr lang="pl-PL" sz="2200" dirty="0"/>
              <a:t>. </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Dodatkowo wnioskodawca umożliwi wszystkim osobom (bez względu na płeć, niepełnosprawność, rasę lub pochodzenie etniczne, wyznawaną religię, światopogląd, orientację seksualną) sprawiedliwego, pełnego uczestnictwa w całym projekcie, na jednakowych zasadach</a:t>
            </a:r>
            <a:r>
              <a:rPr lang="pl-PL" sz="2200" dirty="0" smtClean="0"/>
              <a:t>.</a:t>
            </a:r>
            <a:endParaRPr lang="pl-PL" sz="2200" dirty="0"/>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Po dokonaniu diagnozy i poznaniu potrzeb tej grupy odbiorców, projekt zakłada niwelację i pokonanie</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głównych trudności, na które napotykają te osoby w życiu społecznym jak i zawodowym.</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200" dirty="0"/>
          </a:p>
        </p:txBody>
      </p:sp>
    </p:spTree>
    <p:extLst>
      <p:ext uri="{BB962C8B-B14F-4D97-AF65-F5344CB8AC3E}">
        <p14:creationId xmlns:p14="http://schemas.microsoft.com/office/powerpoint/2010/main" val="181491271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4</a:t>
            </a:r>
          </a:p>
        </p:txBody>
      </p:sp>
      <p:sp>
        <p:nvSpPr>
          <p:cNvPr id="3" name="Symbol zastępczy zawartości 2"/>
          <p:cNvSpPr>
            <a:spLocks noGrp="1"/>
          </p:cNvSpPr>
          <p:nvPr>
            <p:ph idx="1"/>
          </p:nvPr>
        </p:nvSpPr>
        <p:spPr>
          <a:xfrm>
            <a:off x="328773" y="1325366"/>
            <a:ext cx="11620072" cy="5014474"/>
          </a:xfrm>
        </p:spPr>
        <p:txBody>
          <a:bodyPr vert="horz" wrap="square" lIns="82351" tIns="41175" rIns="82351" bIns="41175" numCol="1" anchor="t" anchorCtr="0" compatLnSpc="1">
            <a:prstTxWarp prst="textNoShape">
              <a:avLst/>
            </a:prstTxWarp>
            <a:normAutofit lnSpcReduction="10000"/>
          </a:bodyPr>
          <a:lstStyle/>
          <a:p>
            <a:pPr marL="360363" lvl="2" indent="-360363"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b="1" dirty="0"/>
              <a:t>X.1.1  Zgodność z zasadą równości szans kobiet i mężczyzn na podstawie standardu minimum</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rPr>
              <a:t>Bariery: </a:t>
            </a:r>
            <a:r>
              <a:rPr lang="pl-PL" sz="2200" dirty="0"/>
              <a:t>Projekt adresowany jest do osób niepełnosprawnych chorych onkologicznie. W oparciu o wieloletnie doświadczenia oferta zakłada objęcie wsparciem 20 kobiet. Taka konstrukcja oferty budowana jest na podstawie statystyk prowadzonych przez Beneficjenta na terenie Torunia, z których wynika że </a:t>
            </a:r>
            <a:r>
              <a:rPr lang="pl-PL" sz="2200" b="1" dirty="0"/>
              <a:t>na przestrzeni ostatnich 4 lat z oferowanego wsparcia na 200 kobiet skorzystało 5 mężczyzn</a:t>
            </a:r>
            <a:r>
              <a:rPr lang="pl-PL" sz="2200" dirty="0"/>
              <a:t>. Doświadczenia Beneficjenta wskazują, że to kobiety bardziej potrzebują wsparcia w sferze emocjonalnej jak i samodzielności. Pokutuje przekonanie, że to kobiety dysponują większą kompetencją społ. i pozornie mają większe szanse na otrzymanie wsparcia - taka opinia nie sprawdza się jednak w sytuacji kryzysowej jaką jest wystąpienie choroby onkologicznej.</a:t>
            </a:r>
          </a:p>
        </p:txBody>
      </p:sp>
    </p:spTree>
    <p:extLst>
      <p:ext uri="{BB962C8B-B14F-4D97-AF65-F5344CB8AC3E}">
        <p14:creationId xmlns:p14="http://schemas.microsoft.com/office/powerpoint/2010/main" val="31589983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4</a:t>
            </a:r>
          </a:p>
        </p:txBody>
      </p:sp>
      <p:sp>
        <p:nvSpPr>
          <p:cNvPr id="3" name="Symbol zastępczy zawartości 2"/>
          <p:cNvSpPr>
            <a:spLocks noGrp="1"/>
          </p:cNvSpPr>
          <p:nvPr>
            <p:ph idx="1"/>
          </p:nvPr>
        </p:nvSpPr>
        <p:spPr>
          <a:xfrm>
            <a:off x="328773" y="1661160"/>
            <a:ext cx="11620072" cy="4465320"/>
          </a:xfrm>
        </p:spPr>
        <p:txBody>
          <a:bodyPr vert="horz" wrap="square" lIns="82351" tIns="41175" rIns="82351" bIns="41175" numCol="1" anchor="t" anchorCtr="0" compatLnSpc="1">
            <a:prstTxWarp prst="textNoShape">
              <a:avLst/>
            </a:prstTxWarp>
            <a:normAutofit/>
          </a:bodyPr>
          <a:lstStyle/>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Kobiety od dzieciństwa przyzwyczajone do dużej otwartości wycofują się - zostają same z problemem a to jest kolejnym czynnikiem wywołującym stres. Próbując chronić najbliższych, starają się utrzymać jakość życia na poziomie sprzed choroby - co przy często niskim udziale mężczyzn w życiu rodzinnym - staje się trudna do osiągnięcia, powoduje frustracje, utratę wiary w siebie, swoje umiejętności, umiejętności komunikacji, powodując wycofanie z życia społ. i zawodowego - co pociąga za sobą pogorszenie syt. bytowej. Taka sytuacja połączona z lękiem i stresem o własne życie ale także o losy najbliższych połączona z trudami leczenia bez odpowiedniego wsparcia zwiększają ryzyko wystąpienia depresji i wykluczenia społ.</a:t>
            </a:r>
          </a:p>
        </p:txBody>
      </p:sp>
    </p:spTree>
    <p:extLst>
      <p:ext uri="{BB962C8B-B14F-4D97-AF65-F5344CB8AC3E}">
        <p14:creationId xmlns:p14="http://schemas.microsoft.com/office/powerpoint/2010/main" val="341125888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4</a:t>
            </a:r>
          </a:p>
        </p:txBody>
      </p:sp>
      <p:sp>
        <p:nvSpPr>
          <p:cNvPr id="3" name="Symbol zastępczy zawartości 2"/>
          <p:cNvSpPr>
            <a:spLocks noGrp="1"/>
          </p:cNvSpPr>
          <p:nvPr>
            <p:ph idx="1"/>
          </p:nvPr>
        </p:nvSpPr>
        <p:spPr>
          <a:xfrm>
            <a:off x="328772" y="1401566"/>
            <a:ext cx="11681717" cy="4799209"/>
          </a:xfrm>
        </p:spPr>
        <p:txBody>
          <a:bodyPr vert="horz" wrap="square" lIns="82351" tIns="41175" rIns="82351" bIns="41175" numCol="1" anchor="t" anchorCtr="0" compatLnSpc="1">
            <a:prstTxWarp prst="textNoShape">
              <a:avLst/>
            </a:prstTxWarp>
            <a:normAutofit/>
          </a:bodyPr>
          <a:lstStyle/>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solidFill>
                  <a:schemeClr val="accent6">
                    <a:lumMod val="75000"/>
                  </a:schemeClr>
                </a:solidFill>
              </a:rPr>
              <a:t>Działania: </a:t>
            </a:r>
            <a:r>
              <a:rPr lang="pl-PL" sz="2200" dirty="0"/>
              <a:t>W ramach projektu proponowana jest organizacja indywidualnych porad psychologicznych mających na celu wsparcie i zdefiniowanie problemów i ustalenie indywidualnych planów pracy z każdym z uczestników.</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Wszystkie działania proponowane w ramach projektu w postaci różnego rodzaju warsztatów, zajęć i porad mają na celu </a:t>
            </a:r>
            <a:r>
              <a:rPr lang="pl-PL" sz="2200" b="1" dirty="0"/>
              <a:t>pracę nad emocjami</a:t>
            </a:r>
            <a:r>
              <a:rPr lang="pl-PL" sz="2200" dirty="0"/>
              <a:t>, wskazywania metod i narzędzi do </a:t>
            </a:r>
            <a:r>
              <a:rPr lang="pl-PL" sz="2200" b="1" dirty="0"/>
              <a:t>radzenia sobie z sytuacją kryzysową, stresem i lękiem</a:t>
            </a:r>
            <a:r>
              <a:rPr lang="pl-PL" sz="2200" dirty="0"/>
              <a:t>. </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W ramach zajęć terapeuci będą </a:t>
            </a:r>
            <a:r>
              <a:rPr lang="pl-PL" sz="2200" b="1" dirty="0"/>
              <a:t>pracowali</a:t>
            </a:r>
            <a:r>
              <a:rPr lang="pl-PL" sz="2200" dirty="0"/>
              <a:t> z uczestnikami nad </a:t>
            </a:r>
            <a:r>
              <a:rPr lang="pl-PL" sz="2200" b="1" dirty="0"/>
              <a:t>poprawą kondycji psychofizycznej</a:t>
            </a:r>
            <a:r>
              <a:rPr lang="pl-PL" sz="2200" dirty="0"/>
              <a:t>, nauką zdolności interpersonalnych ale także rozwojem zainteresowań i umiejętności rękodzielniczych, podniesieniem samooceny, wyrobienia poczucia sprawstwa i kontroli nad własnym życiem.</a:t>
            </a:r>
          </a:p>
        </p:txBody>
      </p:sp>
    </p:spTree>
    <p:extLst>
      <p:ext uri="{BB962C8B-B14F-4D97-AF65-F5344CB8AC3E}">
        <p14:creationId xmlns:p14="http://schemas.microsoft.com/office/powerpoint/2010/main" val="41604832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4</a:t>
            </a:r>
          </a:p>
        </p:txBody>
      </p:sp>
      <p:sp>
        <p:nvSpPr>
          <p:cNvPr id="3" name="Symbol zastępczy zawartości 2"/>
          <p:cNvSpPr>
            <a:spLocks noGrp="1"/>
          </p:cNvSpPr>
          <p:nvPr>
            <p:ph idx="1"/>
          </p:nvPr>
        </p:nvSpPr>
        <p:spPr>
          <a:xfrm>
            <a:off x="328772" y="1613042"/>
            <a:ext cx="11691991" cy="4808305"/>
          </a:xfrm>
        </p:spPr>
        <p:txBody>
          <a:bodyPr vert="horz" wrap="square" lIns="82351" tIns="41175" rIns="82351" bIns="41175" numCol="1" anchor="t" anchorCtr="0" compatLnSpc="1">
            <a:prstTxWarp prst="textNoShape">
              <a:avLst/>
            </a:prstTxWarp>
            <a:normAutofit/>
          </a:bodyPr>
          <a:lstStyle/>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dirty="0"/>
              <a:t>Warsztaty psychoedukacyjne w zasadniczej mierze będą zmierzały do zrozumienia natury problemu jakim jest choroba, przyczyn lęku i stresu a także umiejętnego radzenia sobie z nimi. </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dirty="0"/>
              <a:t>Warsztaty to także nauka pracy w grupie - nauka komunikacji i wyrażania emocji. </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dirty="0"/>
              <a:t>Zajęcia choreoterapii, jogi i masaż mają służyć poprawie samopoczucia nauczyć ale także przyczynić się do akceptacji własnego ciała i jego ewentualnych niedoskonałości. </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dirty="0"/>
              <a:t>Filmoterapia podobnie jak warsztaty ceramiczne to poza czynnikiem terapeutycznym również kontakt ze sztuką. </a:t>
            </a:r>
          </a:p>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dirty="0"/>
              <a:t>Wszystkie te działania mają zostać podsumowane warsztatami intensywnymi wyjazdowymi: będą one pełniły rolę uzupełniającą ale także pozwolą się sprawdzić podopiecznym w nowych warunkach i przede wszystkim wykorzystać nabyte umiejętności i wiedzę.</a:t>
            </a:r>
          </a:p>
        </p:txBody>
      </p:sp>
    </p:spTree>
    <p:extLst>
      <p:ext uri="{BB962C8B-B14F-4D97-AF65-F5344CB8AC3E}">
        <p14:creationId xmlns:p14="http://schemas.microsoft.com/office/powerpoint/2010/main" val="357405964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4</a:t>
            </a:r>
          </a:p>
        </p:txBody>
      </p:sp>
      <p:sp>
        <p:nvSpPr>
          <p:cNvPr id="3" name="Symbol zastępczy zawartości 2"/>
          <p:cNvSpPr>
            <a:spLocks noGrp="1"/>
          </p:cNvSpPr>
          <p:nvPr>
            <p:ph idx="1"/>
          </p:nvPr>
        </p:nvSpPr>
        <p:spPr>
          <a:xfrm>
            <a:off x="328772" y="1325366"/>
            <a:ext cx="11681717" cy="5095982"/>
          </a:xfrm>
        </p:spPr>
        <p:txBody>
          <a:bodyPr vert="horz" wrap="square" lIns="82351" tIns="41175" rIns="82351" bIns="41175" numCol="1" anchor="t" anchorCtr="0" compatLnSpc="1">
            <a:prstTxWarp prst="textNoShape">
              <a:avLst/>
            </a:prstTxWarp>
            <a:normAutofit fontScale="92500" lnSpcReduction="10000"/>
          </a:bodyPr>
          <a:lstStyle/>
          <a:p>
            <a:pPr marL="0" lvl="2" indent="0"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600" b="1" dirty="0">
                <a:solidFill>
                  <a:schemeClr val="accent6">
                    <a:lumMod val="75000"/>
                  </a:schemeClr>
                </a:solidFill>
              </a:rPr>
              <a:t>Rezultaty: </a:t>
            </a:r>
            <a:r>
              <a:rPr lang="pl-PL" sz="2200" dirty="0"/>
              <a:t>Rezultatem projektu będzie objęcie wsparciem grupy 20 kobiet chorych onkologicznie zagrożonych wykluczeniem społecznym.</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nabycie umiejętności odreagowania stresu , skuteczniejszej komunikacji , asertywności,</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identyfikacja zasobów osobistych i zyskanie umiejętności korzystania z nich,</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zyskanie umiejętności podejmowania bardziej świadomych decyzji dotyczących własnego życia i zdrowia,</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zyskanie wsparcia od innych uczestników grupy , a przez to zmniejszenie poczucia wyobcowania i osamotnienia,</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zyskanie umiejętności pracy w grupie,</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poszerzenie u beneficjentów wiedzy na temat choroby i jej mechanizmów,</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lepsze radzenie sobie z lękiem i innymi emocjami charakterystycznymi dla sytuacji kryzysowej,</a:t>
            </a:r>
          </a:p>
        </p:txBody>
      </p:sp>
    </p:spTree>
    <p:extLst>
      <p:ext uri="{BB962C8B-B14F-4D97-AF65-F5344CB8AC3E}">
        <p14:creationId xmlns:p14="http://schemas.microsoft.com/office/powerpoint/2010/main" val="310779191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4</a:t>
            </a:r>
          </a:p>
        </p:txBody>
      </p:sp>
      <p:sp>
        <p:nvSpPr>
          <p:cNvPr id="3" name="Symbol zastępczy zawartości 2"/>
          <p:cNvSpPr>
            <a:spLocks noGrp="1"/>
          </p:cNvSpPr>
          <p:nvPr>
            <p:ph idx="1"/>
          </p:nvPr>
        </p:nvSpPr>
        <p:spPr>
          <a:xfrm>
            <a:off x="328772" y="1762125"/>
            <a:ext cx="11681717" cy="4340724"/>
          </a:xfrm>
        </p:spPr>
        <p:txBody>
          <a:bodyPr vert="horz" wrap="square" lIns="82351" tIns="41175" rIns="82351" bIns="41175" numCol="1" anchor="t" anchorCtr="0" compatLnSpc="1">
            <a:prstTxWarp prst="textNoShape">
              <a:avLst/>
            </a:prstTxWarp>
            <a:normAutofit/>
          </a:bodyPr>
          <a:lstStyle/>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poszerzenia u beneficjentów wiedzy na temat prawidłowego odżywiania,</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wypracowanie nawyku higienicznego trybu życia,</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ogólna poprawa kondycji psychofizycznej beneficjentów,</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zyskanie pomocy w radzeniu sobie z emocjami,</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integracja i aktywizacja społeczna,</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zyskanie samodzielności,</a:t>
            </a:r>
          </a:p>
          <a:p>
            <a:pPr marL="342900" lvl="2" indent="-342900" defTabSz="447819">
              <a:lnSpc>
                <a:spcPct val="15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wzrost poczucia własnej wartości.</a:t>
            </a:r>
          </a:p>
        </p:txBody>
      </p:sp>
    </p:spTree>
    <p:extLst>
      <p:ext uri="{BB962C8B-B14F-4D97-AF65-F5344CB8AC3E}">
        <p14:creationId xmlns:p14="http://schemas.microsoft.com/office/powerpoint/2010/main" val="248581734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72691" y="503689"/>
            <a:ext cx="8686800" cy="702980"/>
          </a:xfrm>
        </p:spPr>
        <p:txBody>
          <a:bodyPr vert="horz" wrap="square" lIns="82351" tIns="41175" rIns="82351" bIns="41175" numCol="1" anchor="ctr" anchorCtr="0" compatLnSpc="1">
            <a:prstTxWarp prst="textNoShape">
              <a:avLst/>
            </a:prstTxWarp>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4</a:t>
            </a:r>
          </a:p>
        </p:txBody>
      </p:sp>
      <p:sp>
        <p:nvSpPr>
          <p:cNvPr id="3" name="Symbol zastępczy zawartości 2"/>
          <p:cNvSpPr>
            <a:spLocks noGrp="1"/>
          </p:cNvSpPr>
          <p:nvPr>
            <p:ph idx="1"/>
          </p:nvPr>
        </p:nvSpPr>
        <p:spPr>
          <a:xfrm>
            <a:off x="328772" y="1325366"/>
            <a:ext cx="11681717" cy="5095982"/>
          </a:xfrm>
        </p:spPr>
        <p:txBody>
          <a:bodyPr vert="horz" wrap="square" lIns="82351" tIns="41175" rIns="82351" bIns="41175" numCol="1" anchor="t" anchorCtr="0" compatLnSpc="1">
            <a:prstTxWarp prst="textNoShape">
              <a:avLst/>
            </a:prstTxWarp>
            <a:normAutofit/>
          </a:bodyPr>
          <a:lstStyle/>
          <a:p>
            <a:pPr marL="0" lvl="2" indent="0" defTabSz="447819">
              <a:lnSpc>
                <a:spcPct val="10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b="1" dirty="0">
                <a:solidFill>
                  <a:schemeClr val="accent6">
                    <a:lumMod val="75000"/>
                  </a:schemeClr>
                </a:solidFill>
              </a:rPr>
              <a:t>Zarządzanie: </a:t>
            </a:r>
            <a:endParaRPr lang="pl-PL" sz="2400" b="1" dirty="0" smtClean="0">
              <a:solidFill>
                <a:schemeClr val="accent6">
                  <a:lumMod val="75000"/>
                </a:schemeClr>
              </a:solidFill>
            </a:endParaRPr>
          </a:p>
          <a:p>
            <a:pPr marL="342900" lvl="2" indent="-342900" defTabSz="447819">
              <a:lnSpc>
                <a:spcPct val="10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smtClean="0"/>
              <a:t>Projekt </a:t>
            </a:r>
            <a:r>
              <a:rPr lang="pl-PL" sz="2200" dirty="0"/>
              <a:t>będzie zapewniał realizację zasady równości szans kobiet i mężczyzn w ramach zarządzania </a:t>
            </a:r>
            <a:r>
              <a:rPr lang="pl-PL" sz="2200" dirty="0" smtClean="0"/>
              <a:t>projektem.</a:t>
            </a:r>
          </a:p>
          <a:p>
            <a:pPr marL="342900" lvl="2" indent="-342900" defTabSz="447819">
              <a:lnSpc>
                <a:spcPct val="10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smtClean="0"/>
              <a:t>Wszystkie </a:t>
            </a:r>
            <a:r>
              <a:rPr lang="pl-PL" sz="2200" dirty="0"/>
              <a:t>osoby zaangażowane w realizację projektu </a:t>
            </a:r>
            <a:r>
              <a:rPr lang="pl-PL" sz="2200" b="1" dirty="0"/>
              <a:t>posiadać będą odpowiednią wiedzę w zakresie obowiązku przestrzegania zasady równości szans kobiet i </a:t>
            </a:r>
            <a:r>
              <a:rPr lang="pl-PL" sz="2200" b="1" dirty="0" smtClean="0"/>
              <a:t>mężczyzn</a:t>
            </a:r>
            <a:r>
              <a:rPr lang="pl-PL" sz="2200" dirty="0" smtClean="0"/>
              <a:t>.</a:t>
            </a:r>
          </a:p>
          <a:p>
            <a:pPr marL="342900" lvl="2" indent="-342900" defTabSz="447819">
              <a:lnSpc>
                <a:spcPct val="10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smtClean="0"/>
              <a:t>Wnioskodawca </a:t>
            </a:r>
            <a:r>
              <a:rPr lang="pl-PL" sz="2200" dirty="0"/>
              <a:t>zagwarantuje zespołowi projektowemu elastyczne formy pracy - </a:t>
            </a:r>
            <a:r>
              <a:rPr lang="pl-PL" sz="2200" b="1" dirty="0"/>
              <a:t>to pracownicy </a:t>
            </a:r>
            <a:r>
              <a:rPr lang="pl-PL" sz="2200" b="1" dirty="0" smtClean="0"/>
              <a:t>będą decydować </a:t>
            </a:r>
            <a:r>
              <a:rPr lang="pl-PL" sz="2200" b="1" dirty="0"/>
              <a:t>o godzinach i terminach </a:t>
            </a:r>
            <a:r>
              <a:rPr lang="pl-PL" sz="2200" b="1" dirty="0" smtClean="0"/>
              <a:t>pracy</a:t>
            </a:r>
            <a:r>
              <a:rPr lang="pl-PL" sz="2200" dirty="0" smtClean="0"/>
              <a:t>.</a:t>
            </a:r>
          </a:p>
          <a:p>
            <a:pPr marL="342900" lvl="2" indent="-342900" defTabSz="447819">
              <a:lnSpc>
                <a:spcPct val="10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smtClean="0"/>
              <a:t>Wnioskodawca </a:t>
            </a:r>
            <a:r>
              <a:rPr lang="pl-PL" sz="2200" dirty="0"/>
              <a:t>zagwarantuje możliwości godzenia życia zawodowego i prywatnego przez osoby w zespole </a:t>
            </a:r>
            <a:r>
              <a:rPr lang="pl-PL" sz="2200" dirty="0" smtClean="0"/>
              <a:t>projektowym.</a:t>
            </a:r>
          </a:p>
          <a:p>
            <a:pPr marL="342900" lvl="2" indent="-342900" defTabSz="447819">
              <a:lnSpc>
                <a:spcPct val="100000"/>
              </a:lnSpc>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smtClean="0"/>
              <a:t>W </a:t>
            </a:r>
            <a:r>
              <a:rPr lang="pl-PL" sz="2200" dirty="0"/>
              <a:t>procesie zatrudnienia wnioskodawca nie będzie kierował się kryterium płci. Najistotniejszym czynnikiem w procesie zatrudnienia będzie stanowiło doświadczenie oraz kierunkowe wykształcenie pracowników.</a:t>
            </a:r>
          </a:p>
        </p:txBody>
      </p:sp>
    </p:spTree>
    <p:extLst>
      <p:ext uri="{BB962C8B-B14F-4D97-AF65-F5344CB8AC3E}">
        <p14:creationId xmlns:p14="http://schemas.microsoft.com/office/powerpoint/2010/main" val="51274098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88198" y="2267656"/>
            <a:ext cx="8686800" cy="1472736"/>
          </a:xfrm>
        </p:spPr>
        <p:txBody>
          <a:bodyPr vert="horz" wrap="square" lIns="82351" tIns="41175" rIns="82351" bIns="41175" numCol="1" anchor="ctr" anchorCtr="0" compatLnSpc="1">
            <a:prstTxWarp prst="textNoShape">
              <a:avLst/>
            </a:prstTxWarp>
            <a:noAutofit/>
          </a:bodyPr>
          <a:lstStyle/>
          <a:p>
            <a:pPr algn="ctr"/>
            <a:r>
              <a:rPr lang="pl-PL" sz="52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charset="0"/>
                <a:ea typeface="+mn-ea"/>
                <a:cs typeface="+mn-cs"/>
              </a:rPr>
              <a:t>Równościowe zarządzanie projektem</a:t>
            </a:r>
          </a:p>
        </p:txBody>
      </p:sp>
    </p:spTree>
    <p:extLst>
      <p:ext uri="{BB962C8B-B14F-4D97-AF65-F5344CB8AC3E}">
        <p14:creationId xmlns:p14="http://schemas.microsoft.com/office/powerpoint/2010/main" val="154163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815413" y="767984"/>
            <a:ext cx="10871200" cy="990600"/>
          </a:xfrm>
        </p:spPr>
        <p:txBody>
          <a:bodyPr>
            <a:noAutofit/>
          </a:bodyPr>
          <a:lstStyle/>
          <a:p>
            <a:pPr algn="ctr"/>
            <a:r>
              <a:rPr lang="pl-PL" sz="3200" b="1" dirty="0" err="1">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Globalizowanie</a:t>
            </a: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 problematyki Gender przez system ONZ</a:t>
            </a:r>
          </a:p>
        </p:txBody>
      </p:sp>
      <p:sp>
        <p:nvSpPr>
          <p:cNvPr id="3" name="Symbol zastępczy zawartości 2"/>
          <p:cNvSpPr>
            <a:spLocks noGrp="1"/>
          </p:cNvSpPr>
          <p:nvPr>
            <p:ph idx="1"/>
          </p:nvPr>
        </p:nvSpPr>
        <p:spPr>
          <a:xfrm>
            <a:off x="335360" y="2079321"/>
            <a:ext cx="11653440" cy="3895594"/>
          </a:xfrm>
        </p:spPr>
        <p:txBody>
          <a:bodyPr>
            <a:normAutofit/>
          </a:bodyPr>
          <a:lstStyle/>
          <a:p>
            <a:pPr marL="444500" lvl="2" indent="-355600">
              <a:lnSpc>
                <a:spcPct val="150000"/>
              </a:lnSpc>
              <a:buSzPct val="110000"/>
              <a:buFont typeface="Wingdings" pitchFamily="2" charset="2"/>
              <a:buChar char=""/>
            </a:pPr>
            <a:r>
              <a:rPr lang="pl-PL" sz="2200" dirty="0"/>
              <a:t>1993 Konferencja Praw Człowieka w Wiedniu</a:t>
            </a:r>
          </a:p>
          <a:p>
            <a:pPr marL="444500" lvl="2" indent="-355600">
              <a:lnSpc>
                <a:spcPct val="150000"/>
              </a:lnSpc>
              <a:buSzPct val="110000"/>
              <a:buFont typeface="Wingdings" pitchFamily="2" charset="2"/>
              <a:buChar char=""/>
            </a:pPr>
            <a:r>
              <a:rPr lang="pl-PL" sz="2200" dirty="0"/>
              <a:t>1993 Deklaracja Zgromadzenia Narodowego ONZ o eliminacji przemocy wobec Kobiet</a:t>
            </a:r>
          </a:p>
          <a:p>
            <a:pPr marL="444500" lvl="2" indent="-355600">
              <a:lnSpc>
                <a:spcPct val="150000"/>
              </a:lnSpc>
              <a:buSzPct val="110000"/>
              <a:buFont typeface="Wingdings" pitchFamily="2" charset="2"/>
              <a:buChar char=""/>
            </a:pPr>
            <a:r>
              <a:rPr lang="pl-PL" sz="2200" dirty="0"/>
              <a:t>1994 Międzynarodowa Konferencja ds. Ludności i Rozwoju w Kairze</a:t>
            </a:r>
          </a:p>
          <a:p>
            <a:pPr marL="444500" lvl="2" indent="-355600">
              <a:lnSpc>
                <a:spcPct val="150000"/>
              </a:lnSpc>
              <a:buSzPct val="110000"/>
              <a:buFont typeface="Wingdings" pitchFamily="2" charset="2"/>
              <a:buChar char=""/>
            </a:pPr>
            <a:r>
              <a:rPr lang="pl-PL" sz="2200" dirty="0"/>
              <a:t>1995 Czwarta Światowa Konferencja w sprawie Kobiet w Pekinie</a:t>
            </a:r>
          </a:p>
          <a:p>
            <a:pPr marL="444500" lvl="2" indent="-355600">
              <a:lnSpc>
                <a:spcPct val="150000"/>
              </a:lnSpc>
              <a:buSzPct val="110000"/>
              <a:buFont typeface="Wingdings" pitchFamily="2" charset="2"/>
              <a:buChar char=""/>
            </a:pPr>
            <a:r>
              <a:rPr lang="pl-PL" sz="2200" dirty="0"/>
              <a:t>2000 Pekin +5, Nowy Jork</a:t>
            </a:r>
          </a:p>
          <a:p>
            <a:pPr marL="444500" lvl="2" indent="-355600">
              <a:lnSpc>
                <a:spcPct val="150000"/>
              </a:lnSpc>
              <a:buSzPct val="110000"/>
              <a:buFont typeface="Wingdings" pitchFamily="2" charset="2"/>
              <a:buChar char=""/>
            </a:pPr>
            <a:r>
              <a:rPr lang="pl-PL" sz="2200" dirty="0"/>
              <a:t>2002 Światowa Konferencja przeciwko Rasizmowi w Durbanie.</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p:cNvSpPr>
            <a:spLocks noGrp="1"/>
          </p:cNvSpPr>
          <p:nvPr>
            <p:ph type="title"/>
          </p:nvPr>
        </p:nvSpPr>
        <p:spPr>
          <a:xfrm>
            <a:off x="164388" y="729722"/>
            <a:ext cx="11866650" cy="1242916"/>
          </a:xfrm>
        </p:spPr>
        <p:txBody>
          <a:bodyPr vert="horz" wrap="square" lIns="82351" tIns="41175" rIns="82351" bIns="41175" numCol="1" anchor="ctr" anchorCtr="0" compatLnSpc="1">
            <a:prstTxWarp prst="textNoShape">
              <a:avLst/>
            </a:prstTxWarp>
            <a:no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Zatrudniać do projektu </a:t>
            </a:r>
            <a:b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więcej kobiet czy mężczyzn?</a:t>
            </a:r>
          </a:p>
        </p:txBody>
      </p:sp>
      <p:sp>
        <p:nvSpPr>
          <p:cNvPr id="3" name="Symbol zastępczy zawartości 2"/>
          <p:cNvSpPr>
            <a:spLocks noGrp="1"/>
          </p:cNvSpPr>
          <p:nvPr>
            <p:ph idx="1"/>
          </p:nvPr>
        </p:nvSpPr>
        <p:spPr>
          <a:xfrm>
            <a:off x="0" y="2712378"/>
            <a:ext cx="12192000" cy="2527442"/>
          </a:xfrm>
        </p:spPr>
        <p:txBody>
          <a:bodyPr vert="horz" wrap="square" lIns="82351" tIns="41175" rIns="82351" bIns="41175" numCol="1" anchor="t" anchorCtr="0" compatLnSpc="1">
            <a:prstTxWarp prst="textNoShape">
              <a:avLst/>
            </a:prstTxWarp>
            <a:noAutofit/>
          </a:bodyPr>
          <a:lstStyle/>
          <a:p>
            <a:pPr marL="180964" lvl="1" indent="-15874" algn="ctr" defTabSz="447819">
              <a:lnSpc>
                <a:spcPct val="150000"/>
              </a:lnSpc>
              <a:buClr>
                <a:srgbClr val="FFC000"/>
              </a:buClr>
              <a:buSzPct val="100000"/>
              <a:buNone/>
              <a:tabLst>
                <a:tab pos="85719" algn="l"/>
                <a:tab pos="903231" algn="l"/>
                <a:tab pos="1352463" algn="l"/>
                <a:tab pos="1801698" algn="l"/>
                <a:tab pos="2250932" algn="l"/>
                <a:tab pos="2700165" algn="l"/>
                <a:tab pos="3149399" algn="l"/>
                <a:tab pos="3598634" algn="l"/>
                <a:tab pos="4046280" algn="l"/>
                <a:tab pos="4495513" algn="l"/>
                <a:tab pos="4944747" algn="l"/>
                <a:tab pos="5393981" algn="l"/>
                <a:tab pos="5843215" algn="l"/>
                <a:tab pos="6292448" algn="l"/>
                <a:tab pos="6741683" algn="l"/>
                <a:tab pos="7190916" algn="l"/>
                <a:tab pos="7640150" algn="l"/>
                <a:tab pos="8089384" algn="l"/>
                <a:tab pos="8540205" algn="l"/>
                <a:tab pos="8989439" algn="l"/>
                <a:tab pos="9438673" algn="l"/>
              </a:tabLst>
              <a:defRPr/>
            </a:pPr>
            <a:r>
              <a:rPr lang="pl-PL" sz="3600" b="1" dirty="0">
                <a:ln w="10541" cmpd="sng">
                  <a:solidFill>
                    <a:schemeClr val="tx1">
                      <a:lumMod val="95000"/>
                      <a:lumOff val="5000"/>
                    </a:schemeClr>
                  </a:solidFill>
                  <a:prstDash val="solid"/>
                </a:ln>
                <a:solidFill>
                  <a:srgbClr val="FF0000"/>
                </a:solidFill>
              </a:rPr>
              <a:t>Założenie dotyczące płci </a:t>
            </a:r>
            <a:r>
              <a:rPr lang="pl-PL" sz="3600" b="1" dirty="0" smtClean="0">
                <a:ln w="10541" cmpd="sng">
                  <a:solidFill>
                    <a:schemeClr val="tx1">
                      <a:lumMod val="95000"/>
                      <a:lumOff val="5000"/>
                    </a:schemeClr>
                  </a:solidFill>
                  <a:prstDash val="solid"/>
                </a:ln>
                <a:solidFill>
                  <a:srgbClr val="FF0000"/>
                </a:solidFill>
              </a:rPr>
              <a:t>osoby,</a:t>
            </a:r>
          </a:p>
          <a:p>
            <a:pPr marL="180964" lvl="1" indent="-15874" algn="ctr" defTabSz="447819">
              <a:lnSpc>
                <a:spcPct val="150000"/>
              </a:lnSpc>
              <a:buClr>
                <a:srgbClr val="FFC000"/>
              </a:buClr>
              <a:buSzPct val="100000"/>
              <a:buNone/>
              <a:tabLst>
                <a:tab pos="85719" algn="l"/>
                <a:tab pos="903231" algn="l"/>
                <a:tab pos="1352463" algn="l"/>
                <a:tab pos="1801698" algn="l"/>
                <a:tab pos="2250932" algn="l"/>
                <a:tab pos="2700165" algn="l"/>
                <a:tab pos="3149399" algn="l"/>
                <a:tab pos="3598634" algn="l"/>
                <a:tab pos="4046280" algn="l"/>
                <a:tab pos="4495513" algn="l"/>
                <a:tab pos="4944747" algn="l"/>
                <a:tab pos="5393981" algn="l"/>
                <a:tab pos="5843215" algn="l"/>
                <a:tab pos="6292448" algn="l"/>
                <a:tab pos="6741683" algn="l"/>
                <a:tab pos="7190916" algn="l"/>
                <a:tab pos="7640150" algn="l"/>
                <a:tab pos="8089384" algn="l"/>
                <a:tab pos="8540205" algn="l"/>
                <a:tab pos="8989439" algn="l"/>
                <a:tab pos="9438673" algn="l"/>
              </a:tabLst>
              <a:defRPr/>
            </a:pPr>
            <a:r>
              <a:rPr lang="pl-PL" sz="3600" b="1" dirty="0" smtClean="0">
                <a:ln w="10541" cmpd="sng">
                  <a:solidFill>
                    <a:schemeClr val="tx1">
                      <a:lumMod val="95000"/>
                      <a:lumOff val="5000"/>
                    </a:schemeClr>
                  </a:solidFill>
                  <a:prstDash val="solid"/>
                </a:ln>
                <a:solidFill>
                  <a:srgbClr val="FF0000"/>
                </a:solidFill>
              </a:rPr>
              <a:t>którą </a:t>
            </a:r>
            <a:r>
              <a:rPr lang="pl-PL" sz="3600" b="1" dirty="0">
                <a:ln w="10541" cmpd="sng">
                  <a:solidFill>
                    <a:schemeClr val="tx1">
                      <a:lumMod val="95000"/>
                      <a:lumOff val="5000"/>
                    </a:schemeClr>
                  </a:solidFill>
                  <a:prstDash val="solid"/>
                </a:ln>
                <a:solidFill>
                  <a:srgbClr val="FF0000"/>
                </a:solidFill>
              </a:rPr>
              <a:t>planujemy zatrudnić przy realizacji </a:t>
            </a:r>
            <a:r>
              <a:rPr lang="pl-PL" sz="3600" b="1" dirty="0" smtClean="0">
                <a:ln w="10541" cmpd="sng">
                  <a:solidFill>
                    <a:schemeClr val="tx1">
                      <a:lumMod val="95000"/>
                      <a:lumOff val="5000"/>
                    </a:schemeClr>
                  </a:solidFill>
                  <a:prstDash val="solid"/>
                </a:ln>
                <a:solidFill>
                  <a:srgbClr val="FF0000"/>
                </a:solidFill>
              </a:rPr>
              <a:t>projektu,</a:t>
            </a:r>
            <a:br>
              <a:rPr lang="pl-PL" sz="3600" b="1" dirty="0" smtClean="0">
                <a:ln w="10541" cmpd="sng">
                  <a:solidFill>
                    <a:schemeClr val="tx1">
                      <a:lumMod val="95000"/>
                      <a:lumOff val="5000"/>
                    </a:schemeClr>
                  </a:solidFill>
                  <a:prstDash val="solid"/>
                </a:ln>
                <a:solidFill>
                  <a:srgbClr val="FF0000"/>
                </a:solidFill>
              </a:rPr>
            </a:br>
            <a:r>
              <a:rPr lang="pl-PL" sz="3600" b="1" dirty="0" smtClean="0">
                <a:ln w="10541" cmpd="sng">
                  <a:solidFill>
                    <a:schemeClr val="tx1">
                      <a:lumMod val="95000"/>
                      <a:lumOff val="5000"/>
                    </a:schemeClr>
                  </a:solidFill>
                  <a:prstDash val="solid"/>
                </a:ln>
                <a:solidFill>
                  <a:srgbClr val="FF0000"/>
                </a:solidFill>
              </a:rPr>
              <a:t>jest </a:t>
            </a:r>
            <a:r>
              <a:rPr lang="pl-PL" sz="3600" b="1" u="sng" dirty="0" smtClean="0">
                <a:ln w="10541" cmpd="sng">
                  <a:solidFill>
                    <a:schemeClr val="tx1">
                      <a:lumMod val="95000"/>
                      <a:lumOff val="5000"/>
                    </a:schemeClr>
                  </a:solidFill>
                  <a:prstDash val="solid"/>
                </a:ln>
                <a:solidFill>
                  <a:srgbClr val="FF0000"/>
                </a:solidFill>
              </a:rPr>
              <a:t>niezgodne </a:t>
            </a:r>
            <a:r>
              <a:rPr lang="pl-PL" sz="3600" b="1" u="sng" dirty="0">
                <a:ln w="10541" cmpd="sng">
                  <a:solidFill>
                    <a:schemeClr val="tx1">
                      <a:lumMod val="95000"/>
                      <a:lumOff val="5000"/>
                    </a:schemeClr>
                  </a:solidFill>
                  <a:prstDash val="solid"/>
                </a:ln>
                <a:solidFill>
                  <a:srgbClr val="FF0000"/>
                </a:solidFill>
              </a:rPr>
              <a:t>z prawem pracy i zasadą równego traktowania</a:t>
            </a:r>
            <a:endParaRPr lang="pl-PL" sz="3600" dirty="0">
              <a:ln w="10541" cmpd="sng">
                <a:solidFill>
                  <a:schemeClr val="tx1">
                    <a:lumMod val="95000"/>
                    <a:lumOff val="5000"/>
                  </a:schemeClr>
                </a:solidFill>
                <a:prstDash val="solid"/>
              </a:ln>
              <a:solidFill>
                <a:srgbClr val="FF0000"/>
              </a:solidFill>
            </a:endParaRPr>
          </a:p>
        </p:txBody>
      </p:sp>
    </p:spTree>
    <p:extLst>
      <p:ext uri="{BB962C8B-B14F-4D97-AF65-F5344CB8AC3E}">
        <p14:creationId xmlns:p14="http://schemas.microsoft.com/office/powerpoint/2010/main" val="41201345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7675" y="2434976"/>
            <a:ext cx="11671443" cy="3802336"/>
          </a:xfrm>
        </p:spPr>
        <p:txBody>
          <a:bodyPr vert="horz" wrap="square" lIns="82351" tIns="41175" rIns="82351" bIns="41175" numCol="1" anchor="t" anchorCtr="0" compatLnSpc="1">
            <a:prstTxWarp prst="textNoShape">
              <a:avLst/>
            </a:prstTxWarp>
          </a:bodyPr>
          <a:lstStyle/>
          <a:p>
            <a:pPr marL="488137" lvl="1"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deklaracje beneficjentów typu:</a:t>
            </a:r>
          </a:p>
          <a:p>
            <a:pPr marL="488137" lvl="1" indent="-322544" algn="ctr"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	 </a:t>
            </a:r>
            <a:r>
              <a:rPr lang="pl-PL" sz="2800" b="1" dirty="0">
                <a:ln w="10541" cmpd="sng">
                  <a:solidFill>
                    <a:schemeClr val="tx1">
                      <a:lumMod val="95000"/>
                      <a:lumOff val="5000"/>
                    </a:schemeClr>
                  </a:solidFill>
                  <a:prstDash val="solid"/>
                </a:ln>
                <a:solidFill>
                  <a:srgbClr val="FF0000"/>
                </a:solidFill>
              </a:rPr>
              <a:t>„w naszym projekcie zatrudnimy 60% kobiet” </a:t>
            </a:r>
          </a:p>
          <a:p>
            <a:pPr marL="488137" lvl="1" indent="-322544"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	lub </a:t>
            </a:r>
          </a:p>
          <a:p>
            <a:pPr marL="488137" lvl="1" indent="-322544" algn="ctr"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	</a:t>
            </a:r>
            <a:r>
              <a:rPr lang="pl-PL" sz="2800" b="1" dirty="0">
                <a:ln w="10541" cmpd="sng">
                  <a:solidFill>
                    <a:schemeClr val="tx1">
                      <a:lumMod val="95000"/>
                      <a:lumOff val="5000"/>
                    </a:schemeClr>
                  </a:solidFill>
                  <a:prstDash val="solid"/>
                </a:ln>
                <a:solidFill>
                  <a:srgbClr val="FF0000"/>
                </a:solidFill>
              </a:rPr>
              <a:t>„przy rekrutacji do zespołu projektowego będziemy preferować kobiety” </a:t>
            </a:r>
          </a:p>
          <a:p>
            <a:pPr marL="488137" lvl="1" indent="-322544" defTabSz="447819">
              <a:lnSpc>
                <a:spcPct val="150000"/>
              </a:lnSpc>
              <a:buClr>
                <a:srgbClr val="FFC000"/>
              </a:buClr>
              <a:buSzPct val="100000"/>
              <a:buNone/>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pl-PL" sz="2200" b="1" u="sng" dirty="0"/>
              <a:t>nie realizują </a:t>
            </a:r>
            <a:r>
              <a:rPr lang="pl-PL" sz="2200" dirty="0"/>
              <a:t>standardu minimum w odniesieniu do „równościowego zarządzania projektem” (pytanie 5. standardu).</a:t>
            </a:r>
          </a:p>
        </p:txBody>
      </p:sp>
      <p:sp>
        <p:nvSpPr>
          <p:cNvPr id="5" name="Tytuł 1"/>
          <p:cNvSpPr>
            <a:spLocks noGrp="1"/>
          </p:cNvSpPr>
          <p:nvPr>
            <p:ph type="title"/>
          </p:nvPr>
        </p:nvSpPr>
        <p:spPr>
          <a:xfrm>
            <a:off x="164388" y="729722"/>
            <a:ext cx="11866650" cy="1242916"/>
          </a:xfrm>
        </p:spPr>
        <p:txBody>
          <a:bodyPr vert="horz" wrap="square" lIns="82351" tIns="41175" rIns="82351" bIns="41175" numCol="1" anchor="ctr" anchorCtr="0" compatLnSpc="1">
            <a:prstTxWarp prst="textNoShape">
              <a:avLst/>
            </a:prstTxWarp>
            <a:no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Zatrudniać do projektu </a:t>
            </a:r>
            <a:b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więcej kobiet czy mężczyzn?</a:t>
            </a:r>
          </a:p>
        </p:txBody>
      </p:sp>
    </p:spTree>
    <p:extLst>
      <p:ext uri="{BB962C8B-B14F-4D97-AF65-F5344CB8AC3E}">
        <p14:creationId xmlns:p14="http://schemas.microsoft.com/office/powerpoint/2010/main" val="176108184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64388" y="2628899"/>
            <a:ext cx="11743360" cy="3608411"/>
          </a:xfrm>
        </p:spPr>
        <p:txBody>
          <a:bodyPr vert="horz" wrap="square" lIns="82351" tIns="41175" rIns="82351" bIns="41175" numCol="1" anchor="t" anchorCtr="0" compatLnSpc="1">
            <a:prstTxWarp prst="textNoShape">
              <a:avLst/>
            </a:prstTxWarp>
            <a:normAutofit/>
          </a:bodyPr>
          <a:lstStyle/>
          <a:p>
            <a:pPr marL="488137" lvl="1"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b="1" dirty="0"/>
              <a:t>Orzeczenia Europejskiego Trybunału Sprawiedliwości </a:t>
            </a:r>
            <a:r>
              <a:rPr lang="pl-PL" sz="2100" dirty="0"/>
              <a:t>wskazują, że </a:t>
            </a:r>
            <a:r>
              <a:rPr lang="pl-PL" sz="2100" b="1" dirty="0">
                <a:solidFill>
                  <a:srgbClr val="00B050"/>
                </a:solidFill>
              </a:rPr>
              <a:t>zgodnie z prawem możemy preferować daną płeć </a:t>
            </a:r>
            <a:r>
              <a:rPr lang="pl-PL" sz="2100" dirty="0"/>
              <a:t>przy podejmowaniu decyzji rekrutacyjnej tylko po spełnieniu </a:t>
            </a:r>
            <a:r>
              <a:rPr lang="pl-PL" sz="2100" b="1" dirty="0"/>
              <a:t>dwóch warunków:</a:t>
            </a:r>
            <a:br>
              <a:rPr lang="pl-PL" sz="2100" b="1" dirty="0"/>
            </a:br>
            <a:r>
              <a:rPr lang="pl-PL" sz="1200" b="1" dirty="0" smtClean="0"/>
              <a:t> </a:t>
            </a:r>
            <a:endParaRPr lang="pl-PL" sz="2100" b="1" dirty="0"/>
          </a:p>
          <a:p>
            <a:pPr marL="888161" lvl="2"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t>kwalifikacje merytoryczne na dane stanowisko i wymagania związane z daną pracą są w równym lub "prawie równym" stopniu spełnione przez kandydata i kandydatkę oraz,</a:t>
            </a:r>
            <a:br>
              <a:rPr lang="pl-PL" sz="2100" dirty="0"/>
            </a:br>
            <a:r>
              <a:rPr lang="pl-PL" sz="1200" dirty="0" smtClean="0"/>
              <a:t> </a:t>
            </a:r>
            <a:endParaRPr lang="pl-PL" sz="2100" dirty="0"/>
          </a:p>
          <a:p>
            <a:pPr marL="888161" lvl="2"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100" dirty="0"/>
              <a:t>dana płeć jest </a:t>
            </a:r>
            <a:r>
              <a:rPr lang="pl-PL" sz="2100" b="1" dirty="0" err="1"/>
              <a:t>niedoreprezentowana</a:t>
            </a:r>
            <a:r>
              <a:rPr lang="pl-PL" sz="2100" dirty="0"/>
              <a:t> w danym sektorze.</a:t>
            </a:r>
          </a:p>
        </p:txBody>
      </p:sp>
      <p:sp>
        <p:nvSpPr>
          <p:cNvPr id="5" name="Tytuł 1"/>
          <p:cNvSpPr>
            <a:spLocks noGrp="1"/>
          </p:cNvSpPr>
          <p:nvPr>
            <p:ph type="title"/>
          </p:nvPr>
        </p:nvSpPr>
        <p:spPr>
          <a:xfrm>
            <a:off x="164388" y="729722"/>
            <a:ext cx="11866650" cy="1242916"/>
          </a:xfrm>
        </p:spPr>
        <p:txBody>
          <a:bodyPr vert="horz" wrap="square" lIns="82351" tIns="41175" rIns="82351" bIns="41175" numCol="1" anchor="ctr" anchorCtr="0" compatLnSpc="1">
            <a:prstTxWarp prst="textNoShape">
              <a:avLst/>
            </a:prstTxWarp>
            <a:no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Zatrudniać do projektu </a:t>
            </a:r>
            <a:b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więcej kobiet czy mężczyzn?</a:t>
            </a:r>
          </a:p>
        </p:txBody>
      </p:sp>
    </p:spTree>
    <p:extLst>
      <p:ext uri="{BB962C8B-B14F-4D97-AF65-F5344CB8AC3E}">
        <p14:creationId xmlns:p14="http://schemas.microsoft.com/office/powerpoint/2010/main" val="264724000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8773" y="2762251"/>
            <a:ext cx="11620072" cy="3475062"/>
          </a:xfrm>
        </p:spPr>
        <p:txBody>
          <a:bodyPr vert="horz" wrap="square" lIns="82351" tIns="41175" rIns="82351" bIns="41175" numCol="1" anchor="t" anchorCtr="0" compatLnSpc="1">
            <a:prstTxWarp prst="textNoShape">
              <a:avLst/>
            </a:prstTxWarp>
            <a:normAutofit/>
          </a:bodyPr>
          <a:lstStyle/>
          <a:p>
            <a:pPr marL="488137" lvl="1"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W sytuacjach, kiedy </a:t>
            </a:r>
            <a:r>
              <a:rPr lang="pl-PL" sz="2200" b="1" dirty="0"/>
              <a:t>skład zespołu projektowego jest już znany</a:t>
            </a:r>
            <a:r>
              <a:rPr lang="pl-PL" sz="2200" dirty="0"/>
              <a:t>, podawanie danych z podziałem na płeć w odniesieniu do wszystkich zatrudnionych i/lub konkretnych stanowisk w projekcie </a:t>
            </a:r>
            <a:br>
              <a:rPr lang="pl-PL" sz="2200" dirty="0"/>
            </a:br>
            <a:r>
              <a:rPr lang="pl-PL" sz="2200" b="1" dirty="0"/>
              <a:t>nie ma żadnego związku z równościowym zarządzaniem projektem</a:t>
            </a:r>
            <a:r>
              <a:rPr lang="pl-PL" sz="2200" dirty="0"/>
              <a:t>.</a:t>
            </a:r>
          </a:p>
          <a:p>
            <a:pPr marL="488137" lvl="1" indent="-322544" defTabSz="447819">
              <a:lnSpc>
                <a:spcPct val="150000"/>
              </a:lnSpc>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t>Równościowe zarządzanie odnosi się do </a:t>
            </a:r>
            <a:r>
              <a:rPr lang="pl-PL" sz="2200" b="1" dirty="0"/>
              <a:t>konkretnych kompetencji</a:t>
            </a:r>
            <a:r>
              <a:rPr lang="pl-PL" sz="2200" dirty="0"/>
              <a:t>, a nie do płci osób zarządzających.</a:t>
            </a:r>
          </a:p>
        </p:txBody>
      </p:sp>
      <p:sp>
        <p:nvSpPr>
          <p:cNvPr id="5" name="Tytuł 1"/>
          <p:cNvSpPr>
            <a:spLocks noGrp="1"/>
          </p:cNvSpPr>
          <p:nvPr>
            <p:ph type="title"/>
          </p:nvPr>
        </p:nvSpPr>
        <p:spPr>
          <a:xfrm>
            <a:off x="164388" y="729722"/>
            <a:ext cx="11866650" cy="1242916"/>
          </a:xfrm>
        </p:spPr>
        <p:txBody>
          <a:bodyPr vert="horz" wrap="square" lIns="82351" tIns="41175" rIns="82351" bIns="41175" numCol="1" anchor="ctr" anchorCtr="0" compatLnSpc="1">
            <a:prstTxWarp prst="textNoShape">
              <a:avLst/>
            </a:prstTxWarp>
            <a:no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Zatrudniać do projektu </a:t>
            </a:r>
            <a:b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więcej kobiet czy mężczyzn?</a:t>
            </a:r>
          </a:p>
        </p:txBody>
      </p:sp>
    </p:spTree>
    <p:extLst>
      <p:ext uri="{BB962C8B-B14F-4D97-AF65-F5344CB8AC3E}">
        <p14:creationId xmlns:p14="http://schemas.microsoft.com/office/powerpoint/2010/main" val="31735235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25776" y="1267945"/>
            <a:ext cx="5274924" cy="1457716"/>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Skąd pozyskać wiedzę w temacie?</a:t>
            </a:r>
          </a:p>
        </p:txBody>
      </p:sp>
      <p:pic>
        <p:nvPicPr>
          <p:cNvPr id="2" name="Picture 1"/>
          <p:cNvPicPr>
            <a:picLocks noChangeAspect="1"/>
          </p:cNvPicPr>
          <p:nvPr/>
        </p:nvPicPr>
        <p:blipFill>
          <a:blip r:embed="rId3"/>
          <a:stretch>
            <a:fillRect/>
          </a:stretch>
        </p:blipFill>
        <p:spPr>
          <a:xfrm>
            <a:off x="5867400" y="0"/>
            <a:ext cx="7270106" cy="6858000"/>
          </a:xfrm>
          <a:prstGeom prst="rect">
            <a:avLst/>
          </a:prstGeom>
        </p:spPr>
      </p:pic>
      <p:sp>
        <p:nvSpPr>
          <p:cNvPr id="3" name="Rectangle 2"/>
          <p:cNvSpPr/>
          <p:nvPr/>
        </p:nvSpPr>
        <p:spPr>
          <a:xfrm>
            <a:off x="1043296" y="4476234"/>
            <a:ext cx="3507179" cy="830997"/>
          </a:xfrm>
          <a:prstGeom prst="rect">
            <a:avLst/>
          </a:prstGeom>
        </p:spPr>
        <p:txBody>
          <a:bodyPr wrap="none">
            <a:spAutoFit/>
          </a:bodyPr>
          <a:lstStyle/>
          <a:p>
            <a:r>
              <a:rPr lang="pl-PL" sz="48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mn-lt"/>
                <a:ea typeface="+mj-ea"/>
                <a:cs typeface="+mj-cs"/>
              </a:rPr>
              <a:t>rownosc.info</a:t>
            </a:r>
          </a:p>
        </p:txBody>
      </p:sp>
    </p:spTree>
    <p:extLst>
      <p:ext uri="{BB962C8B-B14F-4D97-AF65-F5344CB8AC3E}">
        <p14:creationId xmlns:p14="http://schemas.microsoft.com/office/powerpoint/2010/main" val="68119251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287676" y="1556792"/>
            <a:ext cx="11198832" cy="4839370"/>
          </a:xfrm>
          <a:prstGeom prst="rect">
            <a:avLst/>
          </a:prstGeom>
          <a:noFill/>
          <a:ln w="9525">
            <a:noFill/>
            <a:round/>
            <a:headEnd/>
            <a:tailEnd/>
          </a:ln>
        </p:spPr>
        <p:txBody>
          <a:bodyPr lIns="0" tIns="0" rIns="0" bIns="0" anchor="ctr"/>
          <a:lstStyle/>
          <a:p>
            <a:pPr marL="488137" lvl="1" indent="-322544" defTabSz="447819">
              <a:lnSpc>
                <a:spcPct val="1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dirty="0">
                <a:latin typeface="+mn-lt"/>
              </a:rPr>
              <a:t>Raport Kongresu Kobiet Polskich 2017</a:t>
            </a:r>
          </a:p>
          <a:p>
            <a:pPr marL="488137" lvl="1" indent="-322544" defTabSz="447819">
              <a:lnSpc>
                <a:spcPct val="1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dirty="0">
                <a:latin typeface="+mn-lt"/>
              </a:rPr>
              <a:t>Raport GUS „Kobiety w Polsce” (2008)</a:t>
            </a:r>
          </a:p>
          <a:p>
            <a:pPr marL="488137" lvl="1" indent="-322544" defTabSz="447819">
              <a:lnSpc>
                <a:spcPct val="1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dirty="0">
                <a:latin typeface="+mn-lt"/>
              </a:rPr>
              <a:t>Raport UNDP „Polityka równości – Polska 2007” (</a:t>
            </a:r>
            <a:r>
              <a:rPr lang="pl-PL" sz="2000" dirty="0" err="1">
                <a:latin typeface="+mn-lt"/>
              </a:rPr>
              <a:t>2007</a:t>
            </a:r>
            <a:r>
              <a:rPr lang="pl-PL" sz="2000" dirty="0">
                <a:latin typeface="+mn-lt"/>
              </a:rPr>
              <a:t>)</a:t>
            </a:r>
          </a:p>
          <a:p>
            <a:pPr marL="488137" lvl="1" indent="-322544" defTabSz="447819">
              <a:lnSpc>
                <a:spcPct val="1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dirty="0">
                <a:latin typeface="+mn-lt"/>
              </a:rPr>
              <a:t>Projekt PIW EQUAL “Elastyczny pracownik, partnerska rodzina” – równość poprzez przedszkola, elastyczne formy pracy”</a:t>
            </a:r>
          </a:p>
          <a:p>
            <a:pPr marL="488137" lvl="1" indent="-322544" defTabSz="447819">
              <a:lnSpc>
                <a:spcPct val="1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dirty="0">
                <a:latin typeface="+mn-lt"/>
              </a:rPr>
              <a:t>Projekt PIW EQUAL „Gender Index” – równość w miejscu pracy i firmach”</a:t>
            </a:r>
          </a:p>
          <a:p>
            <a:pPr marL="488137" lvl="1" indent="-322544" defTabSz="447819">
              <a:lnSpc>
                <a:spcPct val="1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dirty="0">
                <a:latin typeface="+mn-lt"/>
              </a:rPr>
              <a:t>Raport PARP „Rola kobiet w innowacyjnej przedsiębiorczości wysokich technologii”</a:t>
            </a:r>
          </a:p>
          <a:p>
            <a:pPr marL="488137" lvl="1" indent="-322544" defTabSz="447819">
              <a:lnSpc>
                <a:spcPct val="1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dirty="0">
                <a:latin typeface="+mn-lt"/>
              </a:rPr>
              <a:t>Raport </a:t>
            </a:r>
            <a:r>
              <a:rPr lang="pl-PL" sz="2000" dirty="0" err="1">
                <a:latin typeface="+mn-lt"/>
              </a:rPr>
              <a:t>MPiPS</a:t>
            </a:r>
            <a:r>
              <a:rPr lang="pl-PL" sz="2000" dirty="0">
                <a:latin typeface="+mn-lt"/>
              </a:rPr>
              <a:t> „Wieloaspektowa diagnoza sytuacji kobiet na rynku pracy”</a:t>
            </a:r>
          </a:p>
          <a:p>
            <a:pPr marL="488137" lvl="1" indent="-322544" defTabSz="447819">
              <a:lnSpc>
                <a:spcPct val="1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000" dirty="0">
                <a:latin typeface="+mn-lt"/>
              </a:rPr>
              <a:t>Dane GUS</a:t>
            </a:r>
          </a:p>
        </p:txBody>
      </p:sp>
      <p:sp>
        <p:nvSpPr>
          <p:cNvPr id="4" name="Prostokąt 3"/>
          <p:cNvSpPr/>
          <p:nvPr/>
        </p:nvSpPr>
        <p:spPr>
          <a:xfrm>
            <a:off x="287676" y="620245"/>
            <a:ext cx="11527604"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Skąd pozyskać wiedzę w temacie?</a:t>
            </a:r>
          </a:p>
        </p:txBody>
      </p:sp>
    </p:spTree>
    <p:extLst>
      <p:ext uri="{BB962C8B-B14F-4D97-AF65-F5344CB8AC3E}">
        <p14:creationId xmlns:p14="http://schemas.microsoft.com/office/powerpoint/2010/main" val="42834348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287676" y="1484784"/>
            <a:ext cx="11815424" cy="4903316"/>
          </a:xfrm>
          <a:prstGeom prst="rect">
            <a:avLst/>
          </a:prstGeom>
          <a:noFill/>
          <a:ln w="9525">
            <a:noFill/>
            <a:round/>
            <a:headEnd/>
            <a:tailEnd/>
          </a:ln>
        </p:spPr>
        <p:txBody>
          <a:bodyPr lIns="0" tIns="0" rIns="0" bIns="0" anchor="ctr"/>
          <a:lstStyle/>
          <a:p>
            <a:pPr marL="488137" lvl="1" indent="-322544" defTabSz="447819">
              <a:lnSpc>
                <a:spcPct val="1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G. Mazurkiewicz „Kształcenie chłopców i dziewcząt. Naturalny porządek, nierówność, czy dyskryminacja?”.</a:t>
            </a:r>
          </a:p>
          <a:p>
            <a:pPr marL="488137" lvl="1" indent="-322544" defTabSz="447819">
              <a:lnSpc>
                <a:spcPct val="1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Ewa Majewska, Ewa Rutkowska „Równa szkoła – edukacja wolna od dyskryminacji”.</a:t>
            </a:r>
          </a:p>
          <a:p>
            <a:pPr marL="488137" lvl="1" indent="-322544" defTabSz="447819">
              <a:lnSpc>
                <a:spcPct val="1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Raport Fundacji </a:t>
            </a:r>
            <a:r>
              <a:rPr lang="pl-PL" sz="2200" dirty="0" err="1">
                <a:latin typeface="+mn-lt"/>
              </a:rPr>
              <a:t>Feminoteka</a:t>
            </a:r>
            <a:r>
              <a:rPr lang="pl-PL" sz="2200" dirty="0">
                <a:latin typeface="+mn-lt"/>
              </a:rPr>
              <a:t> „Ślepa na płeć – edukacja równościowa po polsku. Raport krytyczny”.</a:t>
            </a:r>
          </a:p>
          <a:p>
            <a:pPr marL="488137" lvl="1" indent="-322544" defTabSz="447819">
              <a:lnSpc>
                <a:spcPct val="1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Materiały edukacyjne „</a:t>
            </a:r>
            <a:r>
              <a:rPr lang="pl-PL" sz="2200" dirty="0" err="1">
                <a:latin typeface="+mn-lt"/>
              </a:rPr>
              <a:t>Aaaaby</a:t>
            </a:r>
            <a:r>
              <a:rPr lang="pl-PL" sz="2200" dirty="0">
                <a:latin typeface="+mn-lt"/>
              </a:rPr>
              <a:t> uczyć o równości płci”.</a:t>
            </a:r>
          </a:p>
          <a:p>
            <a:pPr marL="488137" lvl="1" indent="-322544" defTabSz="447819">
              <a:lnSpc>
                <a:spcPct val="1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Projekt „Bez lęku, bez przemocy, bez uprzedzeń” – równość w szkołach ponadpodstawowych.</a:t>
            </a:r>
          </a:p>
          <a:p>
            <a:pPr marL="488137" lvl="1" indent="-322544" defTabSz="447819">
              <a:lnSpc>
                <a:spcPct val="1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200" dirty="0">
                <a:latin typeface="+mn-lt"/>
              </a:rPr>
              <a:t>www.wstronedziewczat.org.pl</a:t>
            </a:r>
          </a:p>
        </p:txBody>
      </p:sp>
      <p:sp>
        <p:nvSpPr>
          <p:cNvPr id="5" name="Prostokąt 3"/>
          <p:cNvSpPr/>
          <p:nvPr/>
        </p:nvSpPr>
        <p:spPr>
          <a:xfrm>
            <a:off x="287676" y="620245"/>
            <a:ext cx="11527604"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Skąd pozyskać wiedzę w temacie?</a:t>
            </a:r>
          </a:p>
        </p:txBody>
      </p:sp>
    </p:spTree>
    <p:extLst>
      <p:ext uri="{BB962C8B-B14F-4D97-AF65-F5344CB8AC3E}">
        <p14:creationId xmlns:p14="http://schemas.microsoft.com/office/powerpoint/2010/main" val="29423961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444500" y="1628801"/>
            <a:ext cx="10795000" cy="4586282"/>
          </a:xfrm>
          <a:prstGeom prst="rect">
            <a:avLst/>
          </a:prstGeom>
          <a:noFill/>
          <a:ln w="9525">
            <a:noFill/>
            <a:round/>
            <a:headEnd/>
            <a:tailEnd/>
          </a:ln>
        </p:spPr>
        <p:txBody>
          <a:bodyPr lIns="0" tIns="0" rIns="0" bIns="0" anchor="ctr"/>
          <a:lstStyle/>
          <a:p>
            <a:pPr marL="488137" lvl="1" indent="-322544" defTabSz="447819">
              <a:lnSpc>
                <a:spcPct val="150000"/>
              </a:lnSpc>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b="1" dirty="0">
                <a:latin typeface="+mn-lt"/>
              </a:rPr>
              <a:t>Dane w podziale na płeć :</a:t>
            </a:r>
          </a:p>
          <a:p>
            <a:pPr marL="850999" lvl="2" indent="-322544" defTabSz="447819">
              <a:lnSpc>
                <a:spcPct val="1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dirty="0">
                <a:latin typeface="+mn-lt"/>
              </a:rPr>
              <a:t>Banku Danych Lokalnych - </a:t>
            </a:r>
            <a:r>
              <a:rPr lang="pl-PL" sz="2400" b="1" dirty="0">
                <a:ln w="1905"/>
                <a:solidFill>
                  <a:schemeClr val="bg1">
                    <a:lumMod val="10000"/>
                  </a:schemeClr>
                </a:solidFill>
                <a:latin typeface="+mn-lt"/>
                <a:hlinkClick r:id="rId2"/>
              </a:rPr>
              <a:t>www.stat.gov.pl/bdr_n/app/strona.indeks</a:t>
            </a:r>
            <a:endParaRPr lang="pl-PL" sz="2400" dirty="0">
              <a:solidFill>
                <a:schemeClr val="bg1">
                  <a:lumMod val="10000"/>
                </a:schemeClr>
              </a:solidFill>
              <a:latin typeface="+mn-lt"/>
            </a:endParaRPr>
          </a:p>
          <a:p>
            <a:pPr marL="488137" lvl="1" indent="-322544" defTabSz="447819">
              <a:lnSpc>
                <a:spcPct val="150000"/>
              </a:lnSpc>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endParaRPr lang="pl-PL" sz="2400" b="1" dirty="0">
              <a:latin typeface="+mn-lt"/>
            </a:endParaRPr>
          </a:p>
          <a:p>
            <a:pPr marL="488137" lvl="1" indent="-322544" defTabSz="447819">
              <a:lnSpc>
                <a:spcPct val="150000"/>
              </a:lnSpc>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b="1" dirty="0">
                <a:latin typeface="+mn-lt"/>
              </a:rPr>
              <a:t>Portale:</a:t>
            </a:r>
          </a:p>
          <a:p>
            <a:pPr marL="850999" lvl="2" indent="-322544" defTabSz="447819">
              <a:lnSpc>
                <a:spcPct val="150000"/>
              </a:lnSpc>
              <a:spcBef>
                <a:spcPct val="20000"/>
              </a:spcBef>
              <a:buClr>
                <a:srgbClr val="FFC000"/>
              </a:buClr>
              <a:buSzPct val="100000"/>
              <a:buFont typeface="Wingdings 3" pitchFamily="18" charset="2"/>
              <a:buChar char="Æ"/>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400" dirty="0">
                <a:latin typeface="+mn-lt"/>
              </a:rPr>
              <a:t>www.kongreskobiet.pl</a:t>
            </a:r>
          </a:p>
        </p:txBody>
      </p:sp>
      <p:sp>
        <p:nvSpPr>
          <p:cNvPr id="4" name="Prostokąt 3"/>
          <p:cNvSpPr/>
          <p:nvPr/>
        </p:nvSpPr>
        <p:spPr>
          <a:xfrm>
            <a:off x="254000" y="858068"/>
            <a:ext cx="11645899" cy="770733"/>
          </a:xfrm>
          <a:prstGeom prst="rect">
            <a:avLst/>
          </a:prstGeom>
        </p:spPr>
        <p:txBody>
          <a:bodyPr wrap="square" lIns="82940" tIns="41470" rIns="82940" bIns="41470">
            <a:spAutoFit/>
          </a:bodyPr>
          <a:lstStyle/>
          <a:p>
            <a:pPr algn="ctr" hangingPunct="0">
              <a:lnSpc>
                <a:spcPct val="93000"/>
              </a:lnSpc>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Skąd pozyskać dane statystyczne ?</a:t>
            </a:r>
          </a:p>
        </p:txBody>
      </p:sp>
    </p:spTree>
    <p:extLst>
      <p:ext uri="{BB962C8B-B14F-4D97-AF65-F5344CB8AC3E}">
        <p14:creationId xmlns:p14="http://schemas.microsoft.com/office/powerpoint/2010/main" val="319476017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7032104" y="1988841"/>
            <a:ext cx="4804296" cy="2824459"/>
          </a:xfrm>
          <a:prstGeom prst="rect">
            <a:avLst/>
          </a:prstGeom>
          <a:noFill/>
          <a:ln w="9525">
            <a:noFill/>
            <a:round/>
            <a:headEnd/>
            <a:tailEnd/>
          </a:ln>
        </p:spPr>
        <p:txBody>
          <a:bodyPr lIns="0" tIns="0" rIns="0" bIns="0" anchor="ctr"/>
          <a:lstStyle/>
          <a:p>
            <a:pPr marL="488137" lvl="1" indent="-322544" defTabSz="447819">
              <a:lnSpc>
                <a:spcPct val="150000"/>
              </a:lnSpc>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6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Poradnik  </a:t>
            </a:r>
          </a:p>
          <a:p>
            <a:pPr marL="488137" lvl="1" indent="-322544" defTabSz="447819">
              <a:lnSpc>
                <a:spcPct val="150000"/>
              </a:lnSpc>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6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Zasada równości szans kobiet </a:t>
            </a:r>
          </a:p>
          <a:p>
            <a:pPr marL="488137" lvl="1" indent="-322544" defTabSz="447819">
              <a:lnSpc>
                <a:spcPct val="150000"/>
              </a:lnSpc>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6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i mężczyzn w projektach PO KL</a:t>
            </a:r>
          </a:p>
        </p:txBody>
      </p:sp>
      <p:pic>
        <p:nvPicPr>
          <p:cNvPr id="45061" name="Picture 6" descr="zasada_rownosci_szans_kobiet_i_mezczyzn"/>
          <p:cNvPicPr>
            <a:picLocks noChangeAspect="1" noChangeArrowheads="1"/>
          </p:cNvPicPr>
          <p:nvPr/>
        </p:nvPicPr>
        <p:blipFill>
          <a:blip r:embed="rId2" cstate="print"/>
          <a:srcRect/>
          <a:stretch>
            <a:fillRect/>
          </a:stretch>
        </p:blipFill>
        <p:spPr bwMode="auto">
          <a:xfrm>
            <a:off x="1487489" y="-13989"/>
            <a:ext cx="4824537" cy="6845864"/>
          </a:xfrm>
          <a:prstGeom prst="rect">
            <a:avLst/>
          </a:prstGeom>
          <a:noFill/>
          <a:ln w="9525">
            <a:noFill/>
            <a:miter lim="800000"/>
            <a:headEnd/>
            <a:tailEnd/>
          </a:ln>
        </p:spPr>
      </p:pic>
    </p:spTree>
    <p:extLst>
      <p:ext uri="{BB962C8B-B14F-4D97-AF65-F5344CB8AC3E}">
        <p14:creationId xmlns:p14="http://schemas.microsoft.com/office/powerpoint/2010/main" val="195977711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6527800" y="2392365"/>
            <a:ext cx="5295900" cy="2073275"/>
          </a:xfrm>
          <a:prstGeom prst="rect">
            <a:avLst/>
          </a:prstGeom>
          <a:noFill/>
          <a:ln w="9525">
            <a:noFill/>
            <a:round/>
            <a:headEnd/>
            <a:tailEnd/>
          </a:ln>
        </p:spPr>
        <p:txBody>
          <a:bodyPr lIns="0" tIns="0" rIns="0" bIns="0" anchor="ctr"/>
          <a:lstStyle/>
          <a:p>
            <a:pPr marL="177800" lvl="1" indent="-12700" defTabSz="447819">
              <a:lnSpc>
                <a:spcPct val="150000"/>
              </a:lnSpc>
              <a:spcBef>
                <a:spcPct val="20000"/>
              </a:spcBef>
              <a:buClr>
                <a:srgbClr val="FFC000"/>
              </a:buClr>
              <a:buSzPct val="100000"/>
              <a:tabLst>
                <a:tab pos="488137" algn="l"/>
                <a:tab pos="904275" algn="l"/>
                <a:tab pos="1353533" algn="l"/>
                <a:tab pos="1802792" algn="l"/>
                <a:tab pos="2252049" algn="l"/>
                <a:tab pos="2701307" algn="l"/>
                <a:tab pos="3150564" algn="l"/>
                <a:tab pos="3599823" algn="l"/>
                <a:tab pos="4047641" algn="l"/>
                <a:tab pos="4496900" algn="l"/>
                <a:tab pos="4946157" algn="l"/>
                <a:tab pos="5395415" algn="l"/>
                <a:tab pos="5844674" algn="l"/>
                <a:tab pos="6293931" algn="l"/>
                <a:tab pos="6743189" algn="l"/>
                <a:tab pos="7192448" algn="l"/>
                <a:tab pos="7641705" algn="l"/>
                <a:tab pos="8090963" algn="l"/>
                <a:tab pos="8540220" algn="l"/>
                <a:tab pos="8989479" algn="l"/>
                <a:tab pos="9438737" algn="l"/>
              </a:tabLst>
              <a:defRPr/>
            </a:pPr>
            <a:r>
              <a:rPr lang="pl-PL" sz="2600" b="1" dirty="0">
                <a:ln w="12700">
                  <a:solidFill>
                    <a:schemeClr val="tx2">
                      <a:satMod val="155000"/>
                    </a:schemeClr>
                  </a:solidFill>
                  <a:prstDash val="solid"/>
                </a:ln>
                <a:solidFill>
                  <a:srgbClr val="0070C0"/>
                </a:solidFill>
                <a:latin typeface="+mn-lt"/>
                <a:ea typeface="+mj-ea"/>
                <a:cs typeface="+mj-cs"/>
              </a:rPr>
              <a:t>Praktyczny Poradnik  w zakresie równego traktowania kobiet i mężczyzn w Funduszach Strukturalnych</a:t>
            </a:r>
          </a:p>
        </p:txBody>
      </p:sp>
      <p:pic>
        <p:nvPicPr>
          <p:cNvPr id="46084" name="Picture 7" descr="praktyczny poradnik rownego traktowania ki m"/>
          <p:cNvPicPr>
            <a:picLocks noChangeAspect="1" noChangeArrowheads="1"/>
          </p:cNvPicPr>
          <p:nvPr/>
        </p:nvPicPr>
        <p:blipFill>
          <a:blip r:embed="rId2" cstate="print"/>
          <a:srcRect/>
          <a:stretch>
            <a:fillRect/>
          </a:stretch>
        </p:blipFill>
        <p:spPr bwMode="auto">
          <a:xfrm>
            <a:off x="272604" y="571720"/>
            <a:ext cx="5785296" cy="5714564"/>
          </a:xfrm>
          <a:prstGeom prst="rect">
            <a:avLst/>
          </a:prstGeom>
          <a:noFill/>
          <a:ln w="9525">
            <a:noFill/>
            <a:miter lim="800000"/>
            <a:headEnd/>
            <a:tailEnd/>
          </a:ln>
        </p:spPr>
      </p:pic>
    </p:spTree>
    <p:extLst>
      <p:ext uri="{BB962C8B-B14F-4D97-AF65-F5344CB8AC3E}">
        <p14:creationId xmlns:p14="http://schemas.microsoft.com/office/powerpoint/2010/main" val="1352009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Zmiany na przestrzeni dziejów…</a:t>
            </a:r>
          </a:p>
        </p:txBody>
      </p:sp>
      <p:sp>
        <p:nvSpPr>
          <p:cNvPr id="3" name="Symbol zastępczy zawartości 2"/>
          <p:cNvSpPr>
            <a:spLocks noGrp="1"/>
          </p:cNvSpPr>
          <p:nvPr>
            <p:ph idx="1"/>
          </p:nvPr>
        </p:nvSpPr>
        <p:spPr>
          <a:xfrm>
            <a:off x="527381" y="2129424"/>
            <a:ext cx="11461419" cy="3557391"/>
          </a:xfrm>
        </p:spPr>
        <p:txBody>
          <a:bodyPr/>
          <a:lstStyle/>
          <a:p>
            <a:pPr marL="933450" lvl="2" indent="-446088">
              <a:lnSpc>
                <a:spcPct val="150000"/>
              </a:lnSpc>
              <a:buSzPct val="110000"/>
              <a:buFont typeface="Wingdings" pitchFamily="2" charset="2"/>
              <a:buChar char=""/>
            </a:pPr>
            <a:r>
              <a:rPr lang="pl-PL" sz="2200" dirty="0"/>
              <a:t>1997 – Traktat Amsterdamski</a:t>
            </a:r>
          </a:p>
          <a:p>
            <a:pPr marL="933450" lvl="2" indent="-446088">
              <a:lnSpc>
                <a:spcPct val="150000"/>
              </a:lnSpc>
              <a:buSzPct val="110000"/>
              <a:buFont typeface="Wingdings" pitchFamily="2" charset="2"/>
              <a:buChar char=""/>
            </a:pPr>
            <a:r>
              <a:rPr lang="pl-PL" sz="2200" dirty="0"/>
              <a:t>2000 – Strategia Lizbońska</a:t>
            </a:r>
          </a:p>
          <a:p>
            <a:pPr marL="933450" lvl="2" indent="-446088">
              <a:lnSpc>
                <a:spcPct val="150000"/>
              </a:lnSpc>
              <a:buSzPct val="110000"/>
              <a:buFont typeface="Wingdings" pitchFamily="2" charset="2"/>
              <a:buChar char=""/>
            </a:pPr>
            <a:r>
              <a:rPr lang="pl-PL" sz="2200" dirty="0"/>
              <a:t>2004 – Wejście Polski do Unii Europejskiej</a:t>
            </a:r>
          </a:p>
          <a:p>
            <a:pPr marL="933450" lvl="2" indent="-446088">
              <a:lnSpc>
                <a:spcPct val="150000"/>
              </a:lnSpc>
              <a:buSzPct val="110000"/>
              <a:buFont typeface="Wingdings" pitchFamily="2" charset="2"/>
              <a:buChar char=""/>
            </a:pPr>
            <a:r>
              <a:rPr lang="pl-PL" sz="2200" dirty="0"/>
              <a:t>2007 – Ewaluacja „Realizacja perspektyw równości płci w ramach </a:t>
            </a:r>
            <a:r>
              <a:rPr lang="pl-PL" sz="2200" dirty="0" err="1"/>
              <a:t>SPO-RZL</a:t>
            </a:r>
            <a:r>
              <a:rPr lang="pl-PL" sz="2200" dirty="0"/>
              <a:t>”</a:t>
            </a:r>
          </a:p>
          <a:p>
            <a:pPr marL="933450" lvl="2" indent="-446088">
              <a:lnSpc>
                <a:spcPct val="150000"/>
              </a:lnSpc>
              <a:buSzPct val="110000"/>
              <a:buFont typeface="Wingdings" pitchFamily="2" charset="2"/>
              <a:buChar char=""/>
            </a:pPr>
            <a:r>
              <a:rPr lang="pl-PL" sz="2200" dirty="0"/>
              <a:t>2007 – IV, V, VI Raport okresowy Polski z realizacji CEDAW (</a:t>
            </a:r>
            <a:r>
              <a:rPr lang="en-US" sz="2200" dirty="0" err="1"/>
              <a:t>Committe</a:t>
            </a:r>
            <a:r>
              <a:rPr lang="en-US" sz="2200" dirty="0"/>
              <a:t> on the Elimination of Discrimination against Women</a:t>
            </a:r>
            <a:r>
              <a:rPr lang="pl-PL" sz="2200" dirty="0"/>
              <a:t>)</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 y="0"/>
            <a:ext cx="11849100" cy="6840462"/>
          </a:xfrm>
          <a:prstGeom prst="rect">
            <a:avLst/>
          </a:prstGeom>
        </p:spPr>
      </p:pic>
    </p:spTree>
    <p:extLst>
      <p:ext uri="{BB962C8B-B14F-4D97-AF65-F5344CB8AC3E}">
        <p14:creationId xmlns:p14="http://schemas.microsoft.com/office/powerpoint/2010/main" val="27991722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badad.blox.pl/resource/wia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300" y="1020017"/>
            <a:ext cx="6807200" cy="511331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megafony.blox.pl/resource/zmiesc_4X3_n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47366"/>
            <a:ext cx="4673600" cy="351063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megafony.blox.pl/resource/zasuw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900" y="0"/>
            <a:ext cx="4673600" cy="334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81365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30300" y="2370255"/>
            <a:ext cx="9982200" cy="1472736"/>
          </a:xfrm>
        </p:spPr>
        <p:txBody>
          <a:bodyPr vert="horz" wrap="square" lIns="82351" tIns="41175" rIns="82351" bIns="41175" numCol="1" anchor="ctr" anchorCtr="0" compatLnSpc="1">
            <a:prstTxWarp prst="textNoShape">
              <a:avLst/>
            </a:prstTxWarp>
          </a:bodyPr>
          <a:lstStyle/>
          <a:p>
            <a:pPr algn="ctr"/>
            <a:r>
              <a:rPr lang="pl-PL" sz="58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charset="0"/>
                <a:ea typeface="+mn-ea"/>
                <a:cs typeface="+mn-cs"/>
              </a:rPr>
              <a:t>Dostępnośc dla osób</a:t>
            </a:r>
            <a:br>
              <a:rPr lang="pl-PL" sz="58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charset="0"/>
                <a:ea typeface="+mn-ea"/>
                <a:cs typeface="+mn-cs"/>
              </a:rPr>
            </a:br>
            <a:r>
              <a:rPr lang="pl-PL" sz="58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charset="0"/>
                <a:ea typeface="+mn-ea"/>
                <a:cs typeface="+mn-cs"/>
              </a:rPr>
              <a:t>z niepełnosprawnościami</a:t>
            </a:r>
          </a:p>
        </p:txBody>
      </p:sp>
    </p:spTree>
    <p:extLst>
      <p:ext uri="{BB962C8B-B14F-4D97-AF65-F5344CB8AC3E}">
        <p14:creationId xmlns:p14="http://schemas.microsoft.com/office/powerpoint/2010/main" val="168226567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355600" y="521271"/>
            <a:ext cx="11468100" cy="947738"/>
          </a:xfrm>
        </p:spPr>
        <p:txBody>
          <a:bodyPr/>
          <a:lstStyle/>
          <a:p>
            <a:r>
              <a:rPr lang="pl-PL" altLang="pl-PL" sz="2600" b="1" dirty="0">
                <a:ln w="12700">
                  <a:solidFill>
                    <a:schemeClr val="tx2">
                      <a:satMod val="155000"/>
                    </a:schemeClr>
                  </a:solidFill>
                  <a:prstDash val="solid"/>
                </a:ln>
                <a:solidFill>
                  <a:srgbClr val="0070C0"/>
                </a:solidFill>
              </a:rPr>
              <a:t>Podstawy prawne Zasady Równości Szans i Niedyskryminacji, w tym dostępności dla osób z niepełnosprawnościami</a:t>
            </a:r>
          </a:p>
        </p:txBody>
      </p:sp>
      <p:sp>
        <p:nvSpPr>
          <p:cNvPr id="36867" name="Symbol zastępczy zawartości 2"/>
          <p:cNvSpPr>
            <a:spLocks noGrp="1"/>
          </p:cNvSpPr>
          <p:nvPr>
            <p:ph idx="1"/>
          </p:nvPr>
        </p:nvSpPr>
        <p:spPr>
          <a:xfrm>
            <a:off x="495300" y="1772817"/>
            <a:ext cx="11480800" cy="4525963"/>
          </a:xfrm>
        </p:spPr>
        <p:txBody>
          <a:bodyPr>
            <a:noAutofit/>
          </a:bodyPr>
          <a:lstStyle/>
          <a:p>
            <a:pPr marL="0" indent="0">
              <a:buNone/>
            </a:pPr>
            <a:r>
              <a:rPr lang="pl-PL" sz="1900" dirty="0"/>
              <a:t>Kwestię równości szans i niedyskryminacji, w tym dostępności dla osób z niepełnosprawnościami, regulują przede wszystkim następujące akty prawne i dokumenty:</a:t>
            </a:r>
          </a:p>
          <a:p>
            <a:pPr lvl="1"/>
            <a:r>
              <a:rPr lang="pl-PL" altLang="pl-PL" sz="1900" dirty="0"/>
              <a:t>Konstytucja Rzeczypospolitej Polskiej,</a:t>
            </a:r>
          </a:p>
          <a:p>
            <a:pPr lvl="1"/>
            <a:r>
              <a:rPr lang="pl-PL" altLang="pl-PL" sz="1900" dirty="0"/>
              <a:t>Konwencja ONZ o prawach osób niepełnosprawnych,</a:t>
            </a:r>
          </a:p>
          <a:p>
            <a:pPr lvl="1"/>
            <a:r>
              <a:rPr lang="pl-PL" altLang="pl-PL" sz="1900" dirty="0"/>
              <a:t>Traktat o Unii Europejskiej,</a:t>
            </a:r>
          </a:p>
          <a:p>
            <a:pPr lvl="1"/>
            <a:r>
              <a:rPr lang="pl-PL" altLang="pl-PL" sz="1900" dirty="0"/>
              <a:t>ustawa z 3 grudnia 2010 r. o wdrożeniu niektórych przepisów Unii Europejskiej w zakresie równego traktowania,</a:t>
            </a:r>
          </a:p>
          <a:p>
            <a:pPr lvl="1"/>
            <a:r>
              <a:rPr lang="pl-PL" altLang="pl-PL" sz="1900" dirty="0"/>
              <a:t>Rozporządzenie ogólne i rozporządzenie dotyczące EFS Parlamentu Europejskiego i Rady,</a:t>
            </a:r>
          </a:p>
          <a:p>
            <a:pPr lvl="1"/>
            <a:r>
              <a:rPr lang="pl-PL" altLang="pl-PL" sz="1900" dirty="0"/>
              <a:t>Umowa Partnerstwa,</a:t>
            </a:r>
          </a:p>
          <a:p>
            <a:pPr lvl="1"/>
            <a:r>
              <a:rPr lang="pl-PL" altLang="pl-PL" sz="1900" dirty="0"/>
              <a:t>Europejska strategia w sprawie niepełnosprawności,</a:t>
            </a:r>
          </a:p>
          <a:p>
            <a:pPr lvl="1"/>
            <a:r>
              <a:rPr lang="pl-PL" altLang="pl-PL" sz="1900" dirty="0"/>
              <a:t>Agenda działań na rzecz równości szans i niedyskryminacji w ramach funduszy unijnych na lata 2014-2020.</a:t>
            </a:r>
            <a:endParaRPr lang="pl-PL" altLang="pl-PL" sz="1900" b="1" dirty="0"/>
          </a:p>
          <a:p>
            <a:pPr lvl="1"/>
            <a:r>
              <a:rPr lang="pl-PL" altLang="pl-PL" sz="1900" b="1" dirty="0"/>
              <a:t>Wytyczne w zakresie realizacji zasady równości szans i niedyskryminacji, w tym dostępności dla osób z niepełnosprawnościami oraz zasady równości szans kobiet i mężczyzn w ramach funduszy unijnych na lata 2014-2020</a:t>
            </a:r>
          </a:p>
        </p:txBody>
      </p:sp>
    </p:spTree>
    <p:extLst>
      <p:ext uri="{BB962C8B-B14F-4D97-AF65-F5344CB8AC3E}">
        <p14:creationId xmlns:p14="http://schemas.microsoft.com/office/powerpoint/2010/main" val="368273153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153856" y="0"/>
            <a:ext cx="6998782" cy="6858000"/>
          </a:xfrm>
          <a:prstGeom prst="rect">
            <a:avLst/>
          </a:prstGeom>
          <a:noFill/>
          <a:ln w="9525">
            <a:noFill/>
            <a:miter lim="800000"/>
            <a:headEnd/>
            <a:tailEnd/>
          </a:ln>
        </p:spPr>
      </p:pic>
    </p:spTree>
    <p:extLst>
      <p:ext uri="{BB962C8B-B14F-4D97-AF65-F5344CB8AC3E}">
        <p14:creationId xmlns:p14="http://schemas.microsoft.com/office/powerpoint/2010/main" val="211631021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355600" y="469900"/>
            <a:ext cx="11468100" cy="947738"/>
          </a:xfrm>
        </p:spPr>
        <p:txBody>
          <a:bodyPr/>
          <a:lstStyle/>
          <a:p>
            <a:r>
              <a:rPr lang="pl-PL" sz="3600" b="1" dirty="0">
                <a:ln w="12700">
                  <a:solidFill>
                    <a:schemeClr val="tx2">
                      <a:satMod val="155000"/>
                    </a:schemeClr>
                  </a:solidFill>
                  <a:prstDash val="solid"/>
                </a:ln>
                <a:solidFill>
                  <a:srgbClr val="0070C0"/>
                </a:solidFill>
              </a:rPr>
              <a:t>Czy wiesz, że…?</a:t>
            </a:r>
          </a:p>
        </p:txBody>
      </p:sp>
      <p:sp>
        <p:nvSpPr>
          <p:cNvPr id="36867" name="Symbol zastępczy zawartości 2"/>
          <p:cNvSpPr>
            <a:spLocks noGrp="1"/>
          </p:cNvSpPr>
          <p:nvPr>
            <p:ph idx="1"/>
          </p:nvPr>
        </p:nvSpPr>
        <p:spPr>
          <a:xfrm>
            <a:off x="215971" y="1721446"/>
            <a:ext cx="11747357" cy="4525963"/>
          </a:xfrm>
        </p:spPr>
        <p:txBody>
          <a:bodyPr>
            <a:noAutofit/>
          </a:bodyPr>
          <a:lstStyle/>
          <a:p>
            <a:pPr marL="0" indent="0">
              <a:lnSpc>
                <a:spcPct val="150000"/>
              </a:lnSpc>
              <a:buNone/>
            </a:pPr>
            <a:r>
              <a:rPr lang="pl-PL" sz="3000" dirty="0"/>
              <a:t>Osoby z nie­peł­no­spraw­no­ściami sta­no­wią ok. 12 proc. miesz­kań­ców Pol­ski. </a:t>
            </a:r>
          </a:p>
          <a:p>
            <a:pPr marL="0" indent="0">
              <a:lnSpc>
                <a:spcPct val="150000"/>
              </a:lnSpc>
              <a:buNone/>
            </a:pPr>
            <a:r>
              <a:rPr lang="pl-PL" sz="3000" dirty="0"/>
              <a:t>… co 10. uczest­nik lub czło­nek zespołu Two­jego pro­jektu może wyma­gać więk­szej uwagi pod­czas reali­za­cji unij­nego przed­się­wzię­cia. </a:t>
            </a:r>
          </a:p>
          <a:p>
            <a:pPr marL="0" indent="0">
              <a:lnSpc>
                <a:spcPct val="150000"/>
              </a:lnSpc>
              <a:buNone/>
            </a:pPr>
            <a:r>
              <a:rPr lang="pl-PL" sz="3000" b="1" dirty="0"/>
              <a:t>Musisz pamię­tać o jego peł­nej dostęp­no­ści.</a:t>
            </a:r>
            <a:endParaRPr lang="pl-PL" altLang="pl-PL" sz="3000" b="1" dirty="0"/>
          </a:p>
        </p:txBody>
      </p:sp>
    </p:spTree>
    <p:extLst>
      <p:ext uri="{BB962C8B-B14F-4D97-AF65-F5344CB8AC3E}">
        <p14:creationId xmlns:p14="http://schemas.microsoft.com/office/powerpoint/2010/main" val="409603464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355600" y="469900"/>
            <a:ext cx="11468100" cy="947738"/>
          </a:xfrm>
        </p:spPr>
        <p:txBody>
          <a:bodyPr/>
          <a:lstStyle/>
          <a:p>
            <a:r>
              <a:rPr lang="pl-PL" altLang="pl-PL" sz="3600" b="1" dirty="0">
                <a:ln w="12700">
                  <a:solidFill>
                    <a:schemeClr val="tx2">
                      <a:satMod val="155000"/>
                    </a:schemeClr>
                  </a:solidFill>
                  <a:prstDash val="solid"/>
                </a:ln>
                <a:solidFill>
                  <a:srgbClr val="0070C0"/>
                </a:solidFill>
              </a:rPr>
              <a:t>Uniwersalne projektowanie – czym jest?</a:t>
            </a:r>
          </a:p>
        </p:txBody>
      </p:sp>
      <p:sp>
        <p:nvSpPr>
          <p:cNvPr id="36867" name="Symbol zastępczy zawartości 2"/>
          <p:cNvSpPr>
            <a:spLocks noGrp="1"/>
          </p:cNvSpPr>
          <p:nvPr>
            <p:ph idx="1"/>
          </p:nvPr>
        </p:nvSpPr>
        <p:spPr>
          <a:xfrm>
            <a:off x="447675" y="1677567"/>
            <a:ext cx="11480800" cy="4525963"/>
          </a:xfrm>
        </p:spPr>
        <p:txBody>
          <a:bodyPr>
            <a:noAutofit/>
          </a:bodyPr>
          <a:lstStyle/>
          <a:p>
            <a:pPr marL="46037" indent="0">
              <a:lnSpc>
                <a:spcPct val="150000"/>
              </a:lnSpc>
              <a:buNone/>
            </a:pPr>
            <a:r>
              <a:rPr lang="pl-PL" dirty="0"/>
              <a:t>Zapew­nia powsta­nie pro­duk­tów, śro­do­wi­ska i usług, które służą jak naj­więk­szej licz­bie osób, w tym senio­rom, mat­kom i ojcom z wóz­kami dzie­cię­cymi i wszyst­kim tym, któ­rzy mają różne potrzeby, wyni­ka­jące m.in.:</a:t>
            </a:r>
          </a:p>
          <a:p>
            <a:pPr>
              <a:lnSpc>
                <a:spcPct val="150000"/>
              </a:lnSpc>
            </a:pPr>
            <a:r>
              <a:rPr lang="pl-PL" dirty="0"/>
              <a:t>ze stanu zdro­wia,</a:t>
            </a:r>
          </a:p>
          <a:p>
            <a:pPr>
              <a:lnSpc>
                <a:spcPct val="150000"/>
              </a:lnSpc>
            </a:pPr>
            <a:r>
              <a:rPr lang="pl-PL" dirty="0"/>
              <a:t>ciąży,</a:t>
            </a:r>
          </a:p>
          <a:p>
            <a:pPr>
              <a:lnSpc>
                <a:spcPct val="150000"/>
              </a:lnSpc>
            </a:pPr>
            <a:r>
              <a:rPr lang="pl-PL" dirty="0"/>
              <a:t>wzro­stu,</a:t>
            </a:r>
          </a:p>
          <a:p>
            <a:pPr>
              <a:lnSpc>
                <a:spcPct val="150000"/>
              </a:lnSpc>
            </a:pPr>
            <a:r>
              <a:rPr lang="pl-PL" dirty="0"/>
              <a:t>oty­ło­ści itp.</a:t>
            </a:r>
          </a:p>
        </p:txBody>
      </p:sp>
    </p:spTree>
    <p:extLst>
      <p:ext uri="{BB962C8B-B14F-4D97-AF65-F5344CB8AC3E}">
        <p14:creationId xmlns:p14="http://schemas.microsoft.com/office/powerpoint/2010/main" val="394302254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355600" y="469900"/>
            <a:ext cx="11468100" cy="947738"/>
          </a:xfrm>
        </p:spPr>
        <p:txBody>
          <a:bodyPr/>
          <a:lstStyle/>
          <a:p>
            <a:r>
              <a:rPr lang="pl-PL" altLang="pl-PL" sz="3600" b="1" dirty="0">
                <a:ln w="12700">
                  <a:solidFill>
                    <a:schemeClr val="tx2">
                      <a:satMod val="155000"/>
                    </a:schemeClr>
                  </a:solidFill>
                  <a:prstDash val="solid"/>
                </a:ln>
                <a:solidFill>
                  <a:srgbClr val="0070C0"/>
                </a:solidFill>
              </a:rPr>
              <a:t>Uniwersalne projektowanie – definicja</a:t>
            </a:r>
          </a:p>
        </p:txBody>
      </p:sp>
      <p:sp>
        <p:nvSpPr>
          <p:cNvPr id="36867" name="Symbol zastępczy zawartości 2"/>
          <p:cNvSpPr>
            <a:spLocks noGrp="1"/>
          </p:cNvSpPr>
          <p:nvPr>
            <p:ph idx="1"/>
          </p:nvPr>
        </p:nvSpPr>
        <p:spPr>
          <a:xfrm>
            <a:off x="495300" y="1772817"/>
            <a:ext cx="11480800" cy="4525963"/>
          </a:xfrm>
        </p:spPr>
        <p:txBody>
          <a:bodyPr>
            <a:noAutofit/>
          </a:bodyPr>
          <a:lstStyle/>
          <a:p>
            <a:pPr marL="46037" indent="0">
              <a:lnSpc>
                <a:spcPct val="150000"/>
              </a:lnSpc>
              <a:buNone/>
            </a:pPr>
            <a:r>
              <a:rPr lang="pl-PL" sz="3200" b="1" dirty="0"/>
              <a:t>Uniwersalne projektowanie </a:t>
            </a:r>
            <a:r>
              <a:rPr lang="pl-PL" sz="3200" dirty="0"/>
              <a:t>- projektowanie produktów, usług </a:t>
            </a:r>
            <a:br>
              <a:rPr lang="pl-PL" sz="3200" dirty="0"/>
            </a:br>
            <a:r>
              <a:rPr lang="pl-PL" sz="3200" dirty="0"/>
              <a:t>oraz otoczenia tak, aby były one dostępne dla wszystkich ludzi, </a:t>
            </a:r>
            <a:br>
              <a:rPr lang="pl-PL" sz="3200" dirty="0"/>
            </a:br>
            <a:r>
              <a:rPr lang="pl-PL" sz="3200" dirty="0"/>
              <a:t>w największym możliwym stopniu, </a:t>
            </a:r>
            <a:r>
              <a:rPr lang="pl-PL" sz="3200" b="1" dirty="0"/>
              <a:t>bez potrzeby adaptacji bądź wyspecjalizowanego projektowania</a:t>
            </a:r>
            <a:r>
              <a:rPr lang="pl-PL" sz="3200" dirty="0"/>
              <a:t>.</a:t>
            </a:r>
          </a:p>
        </p:txBody>
      </p:sp>
    </p:spTree>
    <p:extLst>
      <p:ext uri="{BB962C8B-B14F-4D97-AF65-F5344CB8AC3E}">
        <p14:creationId xmlns:p14="http://schemas.microsoft.com/office/powerpoint/2010/main" val="800126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355600" y="469900"/>
            <a:ext cx="11468100" cy="947738"/>
          </a:xfrm>
        </p:spPr>
        <p:txBody>
          <a:bodyPr/>
          <a:lstStyle/>
          <a:p>
            <a:r>
              <a:rPr lang="pl-PL" altLang="pl-PL" sz="3600" b="1" dirty="0">
                <a:ln w="12700">
                  <a:solidFill>
                    <a:schemeClr val="tx2">
                      <a:satMod val="155000"/>
                    </a:schemeClr>
                  </a:solidFill>
                  <a:prstDash val="solid"/>
                </a:ln>
                <a:solidFill>
                  <a:srgbClr val="0070C0"/>
                </a:solidFill>
              </a:rPr>
              <a:t>Uniwersalne projektowanie – jak wdrożyć w praktyce?</a:t>
            </a:r>
          </a:p>
        </p:txBody>
      </p:sp>
      <p:sp>
        <p:nvSpPr>
          <p:cNvPr id="36867" name="Symbol zastępczy zawartości 2"/>
          <p:cNvSpPr>
            <a:spLocks noGrp="1"/>
          </p:cNvSpPr>
          <p:nvPr>
            <p:ph idx="1"/>
          </p:nvPr>
        </p:nvSpPr>
        <p:spPr>
          <a:xfrm>
            <a:off x="457200" y="1779589"/>
            <a:ext cx="11480800" cy="3992561"/>
          </a:xfrm>
        </p:spPr>
        <p:txBody>
          <a:bodyPr>
            <a:noAutofit/>
          </a:bodyPr>
          <a:lstStyle/>
          <a:p>
            <a:pPr marL="46037" indent="0">
              <a:lnSpc>
                <a:spcPct val="100000"/>
              </a:lnSpc>
              <a:buNone/>
            </a:pPr>
            <a:r>
              <a:rPr lang="pl-PL" b="1" dirty="0"/>
              <a:t>To, co zapro­po­nu­jesz w swoim pro­jek­cie, np.:</a:t>
            </a:r>
          </a:p>
          <a:p>
            <a:pPr>
              <a:lnSpc>
                <a:spcPct val="100000"/>
              </a:lnSpc>
            </a:pPr>
            <a:r>
              <a:rPr lang="pl-PL" dirty="0"/>
              <a:t>szko­le­nie,</a:t>
            </a:r>
          </a:p>
          <a:p>
            <a:pPr>
              <a:lnSpc>
                <a:spcPct val="100000"/>
              </a:lnSpc>
            </a:pPr>
            <a:r>
              <a:rPr lang="pl-PL" dirty="0"/>
              <a:t>auto­busy miej­skie,</a:t>
            </a:r>
          </a:p>
          <a:p>
            <a:pPr>
              <a:lnSpc>
                <a:spcPct val="100000"/>
              </a:lnSpc>
            </a:pPr>
            <a:r>
              <a:rPr lang="pl-PL" dirty="0"/>
              <a:t>nowa maszyna do Two­jej </a:t>
            </a:r>
            <a:r>
              <a:rPr lang="pl-PL" dirty="0" smtClean="0"/>
              <a:t>firmy,</a:t>
            </a:r>
          </a:p>
          <a:p>
            <a:pPr>
              <a:lnSpc>
                <a:spcPct val="100000"/>
              </a:lnSpc>
            </a:pPr>
            <a:r>
              <a:rPr lang="pl-PL" dirty="0" smtClean="0"/>
              <a:t>dofi­nan­so­wa­nym </a:t>
            </a:r>
            <a:r>
              <a:rPr lang="pl-PL" dirty="0"/>
              <a:t>z fun­du­szy </a:t>
            </a:r>
            <a:r>
              <a:rPr lang="pl-PL" dirty="0" err="1" smtClean="0"/>
              <a:t>unij­nich</a:t>
            </a:r>
            <a:endParaRPr lang="pl-PL" dirty="0" smtClean="0"/>
          </a:p>
          <a:p>
            <a:pPr marL="46037" indent="0">
              <a:lnSpc>
                <a:spcPct val="100000"/>
              </a:lnSpc>
              <a:buNone/>
            </a:pPr>
            <a:r>
              <a:rPr lang="pl-PL" dirty="0" smtClean="0"/>
              <a:t>…</a:t>
            </a:r>
            <a:r>
              <a:rPr lang="pl-PL" dirty="0" smtClean="0"/>
              <a:t> </a:t>
            </a:r>
            <a:r>
              <a:rPr lang="pl-PL" b="1" dirty="0"/>
              <a:t>musi speł­nić wymogi uni­wer­sal­nego pro­jek­to­wa­nia</a:t>
            </a:r>
            <a:r>
              <a:rPr lang="pl-PL" dirty="0"/>
              <a:t>. </a:t>
            </a:r>
          </a:p>
          <a:p>
            <a:pPr marL="46037" indent="0">
              <a:lnSpc>
                <a:spcPct val="100000"/>
              </a:lnSpc>
              <a:buNone/>
            </a:pPr>
            <a:r>
              <a:rPr lang="pl-PL" dirty="0"/>
              <a:t>Myśląc o swoim przed­się­wzię­ciu dopil­nuj, aby na każ­dym eta­pie jego pla­no­wa­nia i reali­za­cji, aż po uzy­ska­nie rezul­ta­tów, sto­so­wać zasadę dostęp­no­ści</a:t>
            </a:r>
            <a:r>
              <a:rPr lang="pl-PL" dirty="0" smtClean="0"/>
              <a:t>.</a:t>
            </a:r>
            <a:endParaRPr lang="pl-PL" dirty="0"/>
          </a:p>
        </p:txBody>
      </p:sp>
    </p:spTree>
    <p:extLst>
      <p:ext uri="{BB962C8B-B14F-4D97-AF65-F5344CB8AC3E}">
        <p14:creationId xmlns:p14="http://schemas.microsoft.com/office/powerpoint/2010/main" val="244342057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355600" y="469900"/>
            <a:ext cx="11468100" cy="947738"/>
          </a:xfrm>
        </p:spPr>
        <p:txBody>
          <a:bodyPr/>
          <a:lstStyle/>
          <a:p>
            <a:r>
              <a:rPr lang="pl-PL" altLang="pl-PL" sz="3600" b="1" dirty="0">
                <a:ln w="12700">
                  <a:solidFill>
                    <a:schemeClr val="tx2">
                      <a:satMod val="155000"/>
                    </a:schemeClr>
                  </a:solidFill>
                  <a:prstDash val="solid"/>
                </a:ln>
                <a:solidFill>
                  <a:srgbClr val="0070C0"/>
                </a:solidFill>
              </a:rPr>
              <a:t>Uniwersalne projektowanie – osiem zasad</a:t>
            </a:r>
          </a:p>
        </p:txBody>
      </p:sp>
      <p:sp>
        <p:nvSpPr>
          <p:cNvPr id="36867" name="Symbol zastępczy zawartości 2"/>
          <p:cNvSpPr>
            <a:spLocks noGrp="1"/>
          </p:cNvSpPr>
          <p:nvPr>
            <p:ph idx="1"/>
          </p:nvPr>
        </p:nvSpPr>
        <p:spPr>
          <a:xfrm>
            <a:off x="495300" y="1772817"/>
            <a:ext cx="11480800" cy="4350581"/>
          </a:xfrm>
        </p:spPr>
        <p:txBody>
          <a:bodyPr>
            <a:noAutofit/>
          </a:bodyPr>
          <a:lstStyle/>
          <a:p>
            <a:pPr lvl="0">
              <a:lnSpc>
                <a:spcPct val="150000"/>
              </a:lnSpc>
            </a:pPr>
            <a:r>
              <a:rPr lang="x-none" dirty="0"/>
              <a:t>Zasada 1: </a:t>
            </a:r>
            <a:r>
              <a:rPr lang="x-none" b="1" dirty="0"/>
              <a:t>Równość w korzystaniu </a:t>
            </a:r>
            <a:endParaRPr lang="pl-PL" b="1" dirty="0"/>
          </a:p>
          <a:p>
            <a:pPr lvl="2">
              <a:lnSpc>
                <a:spcPct val="150000"/>
              </a:lnSpc>
            </a:pPr>
            <a:r>
              <a:rPr lang="x-none" sz="2200" dirty="0"/>
              <a:t>należy zapewnić takie same zasady korzystania dla wszystkich użytkowników, w najszerszym możliwym zakresie, bez konieczności korzystania z rozwiązań zastępczych dla określonej grupy ludzi,</a:t>
            </a:r>
            <a:endParaRPr lang="pl-PL" sz="2200" dirty="0"/>
          </a:p>
          <a:p>
            <a:pPr lvl="2">
              <a:lnSpc>
                <a:spcPct val="150000"/>
              </a:lnSpc>
            </a:pPr>
            <a:r>
              <a:rPr lang="x-none" sz="2200" b="1" dirty="0"/>
              <a:t>niedopuszczalna jest segregacja lub napiętnowanie niektórych użytkowników</a:t>
            </a:r>
            <a:r>
              <a:rPr lang="x-none" sz="2200" dirty="0"/>
              <a:t>,</a:t>
            </a:r>
            <a:endParaRPr lang="pl-PL" sz="2200" dirty="0"/>
          </a:p>
          <a:p>
            <a:pPr lvl="2">
              <a:lnSpc>
                <a:spcPct val="150000"/>
              </a:lnSpc>
            </a:pPr>
            <a:r>
              <a:rPr lang="x-none" sz="2200" dirty="0"/>
              <a:t>prawo do prywatności, ochrony i bezpieczeństwa powinny być zapewnione wszystkim w równym stopniu, </a:t>
            </a:r>
            <a:endParaRPr lang="pl-PL" sz="2200" dirty="0"/>
          </a:p>
          <a:p>
            <a:pPr lvl="2">
              <a:lnSpc>
                <a:spcPct val="150000"/>
              </a:lnSpc>
            </a:pPr>
            <a:r>
              <a:rPr lang="x-none" sz="2200" b="1" dirty="0"/>
              <a:t>wzornictwo ma być dostosowane do potrzeb osób  z różnymi ograniczeniami</a:t>
            </a:r>
            <a:r>
              <a:rPr lang="x-none" sz="2200" dirty="0"/>
              <a:t>. </a:t>
            </a:r>
            <a:endParaRPr lang="pl-PL" sz="2200" dirty="0"/>
          </a:p>
        </p:txBody>
      </p:sp>
    </p:spTree>
    <p:extLst>
      <p:ext uri="{BB962C8B-B14F-4D97-AF65-F5344CB8AC3E}">
        <p14:creationId xmlns:p14="http://schemas.microsoft.com/office/powerpoint/2010/main" val="1276641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3000" y="509393"/>
            <a:ext cx="9875838" cy="993732"/>
          </a:xfrm>
        </p:spPr>
        <p:txBody>
          <a:bodyPr>
            <a:normAutofit/>
          </a:bodyPr>
          <a:lstStyle/>
          <a:p>
            <a:pPr algn="ctr"/>
            <a:r>
              <a:rPr lang="pl-PL" sz="32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Prawa </a:t>
            </a: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wyborcze </a:t>
            </a:r>
            <a:r>
              <a:rPr lang="pl-PL" sz="32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kobiet … fakty</a:t>
            </a:r>
            <a:endPar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3" name="Symbol zastępczy zawartości 2"/>
          <p:cNvSpPr>
            <a:spLocks noGrp="1"/>
          </p:cNvSpPr>
          <p:nvPr>
            <p:ph idx="1"/>
          </p:nvPr>
        </p:nvSpPr>
        <p:spPr>
          <a:xfrm>
            <a:off x="335360" y="1428384"/>
            <a:ext cx="11653440" cy="4872208"/>
          </a:xfrm>
        </p:spPr>
        <p:txBody>
          <a:bodyPr>
            <a:normAutofit fontScale="92500" lnSpcReduction="10000"/>
          </a:bodyPr>
          <a:lstStyle/>
          <a:p>
            <a:pPr marL="444500" lvl="2" indent="-357188">
              <a:lnSpc>
                <a:spcPct val="150000"/>
              </a:lnSpc>
              <a:buSzPct val="110000"/>
              <a:buFont typeface="Wingdings" pitchFamily="2" charset="2"/>
              <a:buChar char=""/>
            </a:pPr>
            <a:r>
              <a:rPr lang="pl-PL" sz="2600" dirty="0"/>
              <a:t>1893 – Nowa </a:t>
            </a:r>
            <a:r>
              <a:rPr lang="pl-PL" sz="2600" dirty="0" smtClean="0"/>
              <a:t>Zelandia</a:t>
            </a:r>
          </a:p>
          <a:p>
            <a:pPr marL="444500" lvl="2" indent="-357188">
              <a:lnSpc>
                <a:spcPct val="150000"/>
              </a:lnSpc>
              <a:buSzPct val="110000"/>
              <a:buFont typeface="Wingdings" pitchFamily="2" charset="2"/>
              <a:buChar char=""/>
            </a:pPr>
            <a:r>
              <a:rPr lang="pl-PL" sz="2600" dirty="0" smtClean="0"/>
              <a:t>1902 - Australia</a:t>
            </a:r>
            <a:endParaRPr lang="pl-PL" sz="2600" dirty="0"/>
          </a:p>
          <a:p>
            <a:pPr marL="444500" lvl="2" indent="-357188">
              <a:lnSpc>
                <a:spcPct val="150000"/>
              </a:lnSpc>
              <a:buSzPct val="110000"/>
              <a:buFont typeface="Wingdings" pitchFamily="2" charset="2"/>
              <a:buChar char=""/>
            </a:pPr>
            <a:r>
              <a:rPr lang="pl-PL" sz="2600" dirty="0"/>
              <a:t>1906 – Finlandia</a:t>
            </a:r>
          </a:p>
          <a:p>
            <a:pPr marL="444500" lvl="2" indent="-357188">
              <a:lnSpc>
                <a:spcPct val="150000"/>
              </a:lnSpc>
              <a:buSzPct val="110000"/>
              <a:buFont typeface="Wingdings" pitchFamily="2" charset="2"/>
              <a:buChar char=""/>
            </a:pPr>
            <a:r>
              <a:rPr lang="pl-PL" sz="2600" b="1" dirty="0"/>
              <a:t>1918 – POLSKA</a:t>
            </a:r>
          </a:p>
          <a:p>
            <a:pPr marL="444500" lvl="2" indent="-357188">
              <a:lnSpc>
                <a:spcPct val="150000"/>
              </a:lnSpc>
              <a:buSzPct val="110000"/>
              <a:buFont typeface="Wingdings" pitchFamily="2" charset="2"/>
              <a:buChar char=""/>
            </a:pPr>
            <a:r>
              <a:rPr lang="pl-PL" sz="2600" dirty="0"/>
              <a:t>1920 - Stany Zjednoczone</a:t>
            </a:r>
          </a:p>
          <a:p>
            <a:pPr marL="444500" lvl="2" indent="-357188">
              <a:lnSpc>
                <a:spcPct val="150000"/>
              </a:lnSpc>
              <a:buSzPct val="110000"/>
              <a:buFont typeface="Wingdings" pitchFamily="2" charset="2"/>
              <a:buChar char=""/>
            </a:pPr>
            <a:r>
              <a:rPr lang="pl-PL" sz="2600" dirty="0"/>
              <a:t>1924 - Turcja</a:t>
            </a:r>
          </a:p>
          <a:p>
            <a:pPr marL="444500" lvl="2" indent="-357188">
              <a:lnSpc>
                <a:spcPct val="150000"/>
              </a:lnSpc>
              <a:buSzPct val="110000"/>
              <a:buFont typeface="Wingdings" pitchFamily="2" charset="2"/>
              <a:buChar char=""/>
            </a:pPr>
            <a:r>
              <a:rPr lang="pl-PL" sz="2600" dirty="0"/>
              <a:t>1928 - Wielka Brytania i Irlandia Północna</a:t>
            </a:r>
          </a:p>
          <a:p>
            <a:pPr marL="444500" lvl="2" indent="-357188">
              <a:lnSpc>
                <a:spcPct val="150000"/>
              </a:lnSpc>
              <a:buSzPct val="110000"/>
              <a:buFont typeface="Wingdings" pitchFamily="2" charset="2"/>
              <a:buChar char=""/>
            </a:pPr>
            <a:r>
              <a:rPr lang="pl-PL" sz="2600" dirty="0"/>
              <a:t>1931 - Portugalia</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355600" y="469900"/>
            <a:ext cx="11468100" cy="947738"/>
          </a:xfrm>
        </p:spPr>
        <p:txBody>
          <a:bodyPr/>
          <a:lstStyle/>
          <a:p>
            <a:r>
              <a:rPr lang="pl-PL" altLang="pl-PL" sz="3600" b="1" dirty="0">
                <a:ln w="12700">
                  <a:solidFill>
                    <a:schemeClr val="tx2">
                      <a:satMod val="155000"/>
                    </a:schemeClr>
                  </a:solidFill>
                  <a:prstDash val="solid"/>
                </a:ln>
                <a:solidFill>
                  <a:srgbClr val="0070C0"/>
                </a:solidFill>
              </a:rPr>
              <a:t>Uniwersalne projektowanie – osiem zasad</a:t>
            </a:r>
          </a:p>
        </p:txBody>
      </p:sp>
      <p:sp>
        <p:nvSpPr>
          <p:cNvPr id="36867" name="Symbol zastępczy zawartości 2"/>
          <p:cNvSpPr>
            <a:spLocks noGrp="1"/>
          </p:cNvSpPr>
          <p:nvPr>
            <p:ph idx="1"/>
          </p:nvPr>
        </p:nvSpPr>
        <p:spPr>
          <a:xfrm>
            <a:off x="495300" y="1772817"/>
            <a:ext cx="11480800" cy="4350581"/>
          </a:xfrm>
        </p:spPr>
        <p:txBody>
          <a:bodyPr>
            <a:noAutofit/>
          </a:bodyPr>
          <a:lstStyle/>
          <a:p>
            <a:pPr lvl="0">
              <a:lnSpc>
                <a:spcPct val="150000"/>
              </a:lnSpc>
            </a:pPr>
            <a:r>
              <a:rPr lang="x-none" dirty="0"/>
              <a:t>Zasada 2: </a:t>
            </a:r>
            <a:r>
              <a:rPr lang="x-none" b="1" dirty="0"/>
              <a:t>Elastyczność</a:t>
            </a:r>
            <a:endParaRPr lang="pl-PL" b="1" dirty="0"/>
          </a:p>
          <a:p>
            <a:pPr lvl="2">
              <a:lnSpc>
                <a:spcPct val="150000"/>
              </a:lnSpc>
            </a:pPr>
            <a:r>
              <a:rPr lang="x-none" sz="2200" dirty="0"/>
              <a:t>powinno się wprowadzać wybór pomiędzy metodami użytkowania,</a:t>
            </a:r>
            <a:endParaRPr lang="pl-PL" sz="2200" dirty="0"/>
          </a:p>
          <a:p>
            <a:pPr lvl="2">
              <a:lnSpc>
                <a:spcPct val="150000"/>
              </a:lnSpc>
            </a:pPr>
            <a:r>
              <a:rPr lang="x-none" sz="2200" dirty="0"/>
              <a:t>wzornictwo powinno być dostosowane jednocześnie do osób lewo i praworęcznych, </a:t>
            </a:r>
            <a:endParaRPr lang="pl-PL" sz="2200" dirty="0"/>
          </a:p>
          <a:p>
            <a:pPr lvl="2">
              <a:lnSpc>
                <a:spcPct val="150000"/>
              </a:lnSpc>
            </a:pPr>
            <a:r>
              <a:rPr lang="x-none" sz="2200" dirty="0"/>
              <a:t>należy ułatwiać użytkownikom zachowanie dokładności i precyzji przy korzystaniu z danego urządzenia, </a:t>
            </a:r>
            <a:endParaRPr lang="pl-PL" sz="2200" dirty="0"/>
          </a:p>
          <a:p>
            <a:pPr lvl="2">
              <a:lnSpc>
                <a:spcPct val="150000"/>
              </a:lnSpc>
            </a:pPr>
            <a:r>
              <a:rPr lang="x-none" sz="2200" dirty="0"/>
              <a:t>należy dostosować uprzędzenia do „tempa” użytkowników. </a:t>
            </a:r>
            <a:endParaRPr lang="pl-PL" sz="2200" dirty="0"/>
          </a:p>
        </p:txBody>
      </p:sp>
    </p:spTree>
    <p:extLst>
      <p:ext uri="{BB962C8B-B14F-4D97-AF65-F5344CB8AC3E}">
        <p14:creationId xmlns:p14="http://schemas.microsoft.com/office/powerpoint/2010/main" val="412391917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355600" y="469900"/>
            <a:ext cx="11468100" cy="947738"/>
          </a:xfrm>
        </p:spPr>
        <p:txBody>
          <a:bodyPr/>
          <a:lstStyle/>
          <a:p>
            <a:r>
              <a:rPr lang="pl-PL" altLang="pl-PL" sz="3600" b="1" dirty="0">
                <a:ln w="12700">
                  <a:solidFill>
                    <a:schemeClr val="tx2">
                      <a:satMod val="155000"/>
                    </a:schemeClr>
                  </a:solidFill>
                  <a:prstDash val="solid"/>
                </a:ln>
                <a:solidFill>
                  <a:srgbClr val="0070C0"/>
                </a:solidFill>
              </a:rPr>
              <a:t>Uniwersalne projektowanie – osiem zasad</a:t>
            </a:r>
          </a:p>
        </p:txBody>
      </p:sp>
      <p:sp>
        <p:nvSpPr>
          <p:cNvPr id="36867" name="Symbol zastępczy zawartości 2"/>
          <p:cNvSpPr>
            <a:spLocks noGrp="1"/>
          </p:cNvSpPr>
          <p:nvPr>
            <p:ph idx="1"/>
          </p:nvPr>
        </p:nvSpPr>
        <p:spPr>
          <a:xfrm>
            <a:off x="495300" y="1772817"/>
            <a:ext cx="11480800" cy="4350581"/>
          </a:xfrm>
        </p:spPr>
        <p:txBody>
          <a:bodyPr>
            <a:noAutofit/>
          </a:bodyPr>
          <a:lstStyle/>
          <a:p>
            <a:pPr lvl="0">
              <a:lnSpc>
                <a:spcPct val="150000"/>
              </a:lnSpc>
            </a:pPr>
            <a:r>
              <a:rPr lang="x-none" dirty="0"/>
              <a:t>Zasada 3: </a:t>
            </a:r>
            <a:r>
              <a:rPr lang="x-none" b="1" dirty="0"/>
              <a:t>Proste i intuicyjne korzystanie </a:t>
            </a:r>
            <a:endParaRPr lang="pl-PL" b="1" dirty="0"/>
          </a:p>
          <a:p>
            <a:pPr lvl="2">
              <a:lnSpc>
                <a:spcPct val="150000"/>
              </a:lnSpc>
            </a:pPr>
            <a:r>
              <a:rPr lang="x-none" sz="2200" dirty="0"/>
              <a:t>należy unikać zbędnego komplikowania,</a:t>
            </a:r>
            <a:endParaRPr lang="pl-PL" sz="2200" dirty="0"/>
          </a:p>
          <a:p>
            <a:pPr lvl="2">
              <a:lnSpc>
                <a:spcPct val="150000"/>
              </a:lnSpc>
            </a:pPr>
            <a:r>
              <a:rPr lang="x-none" sz="2200" dirty="0"/>
              <a:t>należy zapewnić spójność z oczekiwaniami użytkownika i jego intuicją,</a:t>
            </a:r>
            <a:endParaRPr lang="pl-PL" sz="2200" dirty="0"/>
          </a:p>
          <a:p>
            <a:pPr lvl="2">
              <a:lnSpc>
                <a:spcPct val="150000"/>
              </a:lnSpc>
            </a:pPr>
            <a:r>
              <a:rPr lang="x-none" sz="2200" dirty="0"/>
              <a:t>należy dostosować otoczenie do umiejętności językowych użytkowników (a te mogą być bardzo rozbieżne), </a:t>
            </a:r>
            <a:endParaRPr lang="pl-PL" sz="2200" dirty="0"/>
          </a:p>
          <a:p>
            <a:pPr lvl="2">
              <a:lnSpc>
                <a:spcPct val="150000"/>
              </a:lnSpc>
            </a:pPr>
            <a:r>
              <a:rPr lang="x-none" sz="2200" dirty="0"/>
              <a:t>należy szeregować informacje w zależności od stopnia ich ważności, </a:t>
            </a:r>
            <a:endParaRPr lang="pl-PL" sz="2200" dirty="0"/>
          </a:p>
          <a:p>
            <a:pPr lvl="2">
              <a:lnSpc>
                <a:spcPct val="150000"/>
              </a:lnSpc>
            </a:pPr>
            <a:r>
              <a:rPr lang="x-none" sz="2200" dirty="0"/>
              <a:t>warto brać pod uwagę opinię użytkowników przed i po wdrożeniu danego rozwiązania. </a:t>
            </a:r>
            <a:endParaRPr lang="pl-PL" sz="2200" dirty="0"/>
          </a:p>
        </p:txBody>
      </p:sp>
    </p:spTree>
    <p:extLst>
      <p:ext uri="{BB962C8B-B14F-4D97-AF65-F5344CB8AC3E}">
        <p14:creationId xmlns:p14="http://schemas.microsoft.com/office/powerpoint/2010/main" val="102571714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355600" y="469900"/>
            <a:ext cx="11468100" cy="947738"/>
          </a:xfrm>
        </p:spPr>
        <p:txBody>
          <a:bodyPr/>
          <a:lstStyle/>
          <a:p>
            <a:r>
              <a:rPr lang="pl-PL" altLang="pl-PL" sz="3600" b="1" dirty="0">
                <a:ln w="12700">
                  <a:solidFill>
                    <a:schemeClr val="tx2">
                      <a:satMod val="155000"/>
                    </a:schemeClr>
                  </a:solidFill>
                  <a:prstDash val="solid"/>
                </a:ln>
                <a:solidFill>
                  <a:srgbClr val="0070C0"/>
                </a:solidFill>
              </a:rPr>
              <a:t>Uniwersalne projektowanie – osiem zasad</a:t>
            </a:r>
          </a:p>
        </p:txBody>
      </p:sp>
      <p:sp>
        <p:nvSpPr>
          <p:cNvPr id="36867" name="Symbol zastępczy zawartości 2"/>
          <p:cNvSpPr>
            <a:spLocks noGrp="1"/>
          </p:cNvSpPr>
          <p:nvPr>
            <p:ph idx="1"/>
          </p:nvPr>
        </p:nvSpPr>
        <p:spPr>
          <a:xfrm>
            <a:off x="236306" y="1670077"/>
            <a:ext cx="11955694" cy="4350581"/>
          </a:xfrm>
        </p:spPr>
        <p:txBody>
          <a:bodyPr>
            <a:noAutofit/>
          </a:bodyPr>
          <a:lstStyle/>
          <a:p>
            <a:pPr lvl="0">
              <a:lnSpc>
                <a:spcPct val="150000"/>
              </a:lnSpc>
            </a:pPr>
            <a:r>
              <a:rPr lang="x-none" dirty="0"/>
              <a:t>Zasada 4: </a:t>
            </a:r>
            <a:r>
              <a:rPr lang="x-none" b="1" dirty="0"/>
              <a:t>Łatwo dostrzegalne informacje </a:t>
            </a:r>
            <a:endParaRPr lang="pl-PL" b="1" dirty="0"/>
          </a:p>
          <a:p>
            <a:pPr lvl="2">
              <a:lnSpc>
                <a:spcPct val="150000"/>
              </a:lnSpc>
            </a:pPr>
            <a:r>
              <a:rPr lang="x-none" sz="2000" dirty="0"/>
              <a:t>należy używać różnych form przekazu (obrazu, słowa, dotyku) ograniczając nadmiar niepotrzebnych informacji, </a:t>
            </a:r>
            <a:endParaRPr lang="pl-PL" sz="2000" dirty="0"/>
          </a:p>
          <a:p>
            <a:pPr lvl="2">
              <a:lnSpc>
                <a:spcPct val="150000"/>
              </a:lnSpc>
            </a:pPr>
            <a:r>
              <a:rPr lang="x-none" sz="2000" dirty="0"/>
              <a:t>należy zapewnić odpowiedni kontrast pomiędzy podstawowymi informacjami jakie chcemy przekazać a otoczeniem, należy maksymalnie wyróżnić podstawowe informacje,</a:t>
            </a:r>
            <a:endParaRPr lang="pl-PL" sz="2000" dirty="0"/>
          </a:p>
          <a:p>
            <a:pPr lvl="2">
              <a:lnSpc>
                <a:spcPct val="150000"/>
              </a:lnSpc>
            </a:pPr>
            <a:r>
              <a:rPr lang="x-none" sz="2000" dirty="0"/>
              <a:t>elementy informacji powinny być łatwe do opisania (tak by np. na ich podstawie w łatwy sposób wskazać kierunek drogi), </a:t>
            </a:r>
            <a:endParaRPr lang="pl-PL" sz="2000" dirty="0"/>
          </a:p>
          <a:p>
            <a:pPr lvl="2">
              <a:lnSpc>
                <a:spcPct val="150000"/>
              </a:lnSpc>
            </a:pPr>
            <a:r>
              <a:rPr lang="pl-PL" sz="2000" dirty="0"/>
              <a:t>powinno się zapewnić zgodność pomiędzy różnymi zastosowanymi technikami tak by umożliwić </a:t>
            </a:r>
            <a:r>
              <a:rPr lang="pl-PL" sz="1900" dirty="0"/>
              <a:t>korzystania osobom mającym różne ograniczenia poznawcze (np. jednocześnie osobom niewidomym i głuchym). </a:t>
            </a:r>
          </a:p>
        </p:txBody>
      </p:sp>
    </p:spTree>
    <p:extLst>
      <p:ext uri="{BB962C8B-B14F-4D97-AF65-F5344CB8AC3E}">
        <p14:creationId xmlns:p14="http://schemas.microsoft.com/office/powerpoint/2010/main" val="11137514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355600" y="469900"/>
            <a:ext cx="11468100" cy="947738"/>
          </a:xfrm>
        </p:spPr>
        <p:txBody>
          <a:bodyPr/>
          <a:lstStyle/>
          <a:p>
            <a:r>
              <a:rPr lang="pl-PL" altLang="pl-PL" sz="3600" b="1" dirty="0">
                <a:ln w="12700">
                  <a:solidFill>
                    <a:schemeClr val="tx2">
                      <a:satMod val="155000"/>
                    </a:schemeClr>
                  </a:solidFill>
                  <a:prstDash val="solid"/>
                </a:ln>
                <a:solidFill>
                  <a:srgbClr val="0070C0"/>
                </a:solidFill>
              </a:rPr>
              <a:t>Uniwersalne projektowanie – osiem zasad</a:t>
            </a:r>
          </a:p>
        </p:txBody>
      </p:sp>
      <p:sp>
        <p:nvSpPr>
          <p:cNvPr id="36867" name="Symbol zastępczy zawartości 2"/>
          <p:cNvSpPr>
            <a:spLocks noGrp="1"/>
          </p:cNvSpPr>
          <p:nvPr>
            <p:ph idx="1"/>
          </p:nvPr>
        </p:nvSpPr>
        <p:spPr>
          <a:xfrm>
            <a:off x="236306" y="1670077"/>
            <a:ext cx="11955694" cy="4350581"/>
          </a:xfrm>
        </p:spPr>
        <p:txBody>
          <a:bodyPr>
            <a:noAutofit/>
          </a:bodyPr>
          <a:lstStyle/>
          <a:p>
            <a:pPr lvl="0">
              <a:lnSpc>
                <a:spcPct val="150000"/>
              </a:lnSpc>
            </a:pPr>
            <a:r>
              <a:rPr lang="x-none" dirty="0"/>
              <a:t>Zasada 5: </a:t>
            </a:r>
            <a:r>
              <a:rPr lang="x-none" b="1" dirty="0"/>
              <a:t>Tolerancja na błędy </a:t>
            </a:r>
            <a:endParaRPr lang="pl-PL" b="1" dirty="0"/>
          </a:p>
          <a:p>
            <a:pPr lvl="2">
              <a:lnSpc>
                <a:spcPct val="150000"/>
              </a:lnSpc>
            </a:pPr>
            <a:r>
              <a:rPr lang="x-none" sz="2200" dirty="0"/>
              <a:t>należy minimalizować zagrożenia i negatywne skutki przypadkowych konsekwencji podczas użytkowania rozwiązań technicznych i przestrzennych;</a:t>
            </a:r>
            <a:endParaRPr lang="pl-PL" sz="2200" dirty="0"/>
          </a:p>
          <a:p>
            <a:pPr lvl="2">
              <a:lnSpc>
                <a:spcPct val="150000"/>
              </a:lnSpc>
            </a:pPr>
            <a:r>
              <a:rPr lang="x-none" sz="2200" dirty="0"/>
              <a:t>należy wprowadzać czytelne ostrzeżenia o zagrożeniach podczas użytkowania,</a:t>
            </a:r>
            <a:endParaRPr lang="pl-PL" sz="2200" dirty="0"/>
          </a:p>
          <a:p>
            <a:pPr lvl="2">
              <a:lnSpc>
                <a:spcPct val="150000"/>
              </a:lnSpc>
            </a:pPr>
            <a:r>
              <a:rPr lang="x-none" sz="2200" dirty="0"/>
              <a:t>należy stosować rozwiązania cechujące się pewnością bezpieczeństwa użytkowania,</a:t>
            </a:r>
            <a:endParaRPr lang="pl-PL" sz="2200" dirty="0"/>
          </a:p>
          <a:p>
            <a:pPr lvl="2">
              <a:lnSpc>
                <a:spcPct val="150000"/>
              </a:lnSpc>
            </a:pPr>
            <a:r>
              <a:rPr lang="x-none" sz="2200" dirty="0"/>
              <a:t>należy ograniczyć czynności, które powodują znużenie i wymagają skupienia się podczas użytkowania. </a:t>
            </a:r>
            <a:endParaRPr lang="pl-PL" sz="2200" dirty="0"/>
          </a:p>
        </p:txBody>
      </p:sp>
    </p:spTree>
    <p:extLst>
      <p:ext uri="{BB962C8B-B14F-4D97-AF65-F5344CB8AC3E}">
        <p14:creationId xmlns:p14="http://schemas.microsoft.com/office/powerpoint/2010/main" val="35895285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355600" y="469900"/>
            <a:ext cx="11468100" cy="947738"/>
          </a:xfrm>
        </p:spPr>
        <p:txBody>
          <a:bodyPr/>
          <a:lstStyle/>
          <a:p>
            <a:r>
              <a:rPr lang="pl-PL" altLang="pl-PL" sz="3600" b="1" dirty="0">
                <a:ln w="12700">
                  <a:solidFill>
                    <a:schemeClr val="tx2">
                      <a:satMod val="155000"/>
                    </a:schemeClr>
                  </a:solidFill>
                  <a:prstDash val="solid"/>
                </a:ln>
                <a:solidFill>
                  <a:srgbClr val="0070C0"/>
                </a:solidFill>
              </a:rPr>
              <a:t>Uniwersalne projektowanie – osiem zasad</a:t>
            </a:r>
          </a:p>
        </p:txBody>
      </p:sp>
      <p:sp>
        <p:nvSpPr>
          <p:cNvPr id="36867" name="Symbol zastępczy zawartości 2"/>
          <p:cNvSpPr>
            <a:spLocks noGrp="1"/>
          </p:cNvSpPr>
          <p:nvPr>
            <p:ph idx="1"/>
          </p:nvPr>
        </p:nvSpPr>
        <p:spPr>
          <a:xfrm>
            <a:off x="236306" y="1670077"/>
            <a:ext cx="11955694" cy="4350581"/>
          </a:xfrm>
        </p:spPr>
        <p:txBody>
          <a:bodyPr>
            <a:noAutofit/>
          </a:bodyPr>
          <a:lstStyle/>
          <a:p>
            <a:pPr lvl="0">
              <a:lnSpc>
                <a:spcPct val="150000"/>
              </a:lnSpc>
            </a:pPr>
            <a:r>
              <a:rPr lang="x-none" dirty="0"/>
              <a:t>Zasada 6: </a:t>
            </a:r>
            <a:r>
              <a:rPr lang="x-none" b="1" dirty="0"/>
              <a:t>Niski poziom wysiłku fizycznego</a:t>
            </a:r>
            <a:endParaRPr lang="pl-PL" b="1" dirty="0"/>
          </a:p>
          <a:p>
            <a:pPr lvl="2">
              <a:lnSpc>
                <a:spcPct val="150000"/>
              </a:lnSpc>
            </a:pPr>
            <a:r>
              <a:rPr lang="x-none" sz="2200" dirty="0"/>
              <a:t>należy zapewnić takie rozwiązania, które nie powodują nadmiernego wysiłku podczas użytkowania,</a:t>
            </a:r>
            <a:endParaRPr lang="pl-PL" sz="2200" dirty="0"/>
          </a:p>
          <a:p>
            <a:pPr lvl="2">
              <a:lnSpc>
                <a:spcPct val="150000"/>
              </a:lnSpc>
            </a:pPr>
            <a:r>
              <a:rPr lang="x-none" sz="2200" dirty="0"/>
              <a:t>należy zminimalizować konieczność powtarzania czynności podczas użytkowania,</a:t>
            </a:r>
            <a:endParaRPr lang="pl-PL" sz="2200" dirty="0"/>
          </a:p>
          <a:p>
            <a:pPr lvl="2">
              <a:lnSpc>
                <a:spcPct val="150000"/>
              </a:lnSpc>
            </a:pPr>
            <a:r>
              <a:rPr lang="x-none" sz="2200" dirty="0"/>
              <a:t>należy zminimalizować konieczność stałego wysiłku fizycznego  (np. klamki u drzwi i systemy dostępu, gniazdka i wtyczki kabli elektrycznych, baterie łazienkowe, automatyczne podajniki mydła).</a:t>
            </a:r>
            <a:endParaRPr lang="pl-PL" sz="2200" dirty="0"/>
          </a:p>
        </p:txBody>
      </p:sp>
    </p:spTree>
    <p:extLst>
      <p:ext uri="{BB962C8B-B14F-4D97-AF65-F5344CB8AC3E}">
        <p14:creationId xmlns:p14="http://schemas.microsoft.com/office/powerpoint/2010/main" val="90149977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355600" y="469900"/>
            <a:ext cx="11468100" cy="947738"/>
          </a:xfrm>
        </p:spPr>
        <p:txBody>
          <a:bodyPr/>
          <a:lstStyle/>
          <a:p>
            <a:r>
              <a:rPr lang="pl-PL" altLang="pl-PL" sz="3600" b="1" dirty="0">
                <a:ln w="12700">
                  <a:solidFill>
                    <a:schemeClr val="tx2">
                      <a:satMod val="155000"/>
                    </a:schemeClr>
                  </a:solidFill>
                  <a:prstDash val="solid"/>
                </a:ln>
                <a:solidFill>
                  <a:srgbClr val="0070C0"/>
                </a:solidFill>
              </a:rPr>
              <a:t>Uniwersalne projektowanie – osiem zasad</a:t>
            </a:r>
          </a:p>
        </p:txBody>
      </p:sp>
      <p:sp>
        <p:nvSpPr>
          <p:cNvPr id="36867" name="Symbol zastępczy zawartości 2"/>
          <p:cNvSpPr>
            <a:spLocks noGrp="1"/>
          </p:cNvSpPr>
          <p:nvPr>
            <p:ph idx="1"/>
          </p:nvPr>
        </p:nvSpPr>
        <p:spPr>
          <a:xfrm>
            <a:off x="236306" y="1670077"/>
            <a:ext cx="11955694" cy="4350581"/>
          </a:xfrm>
        </p:spPr>
        <p:txBody>
          <a:bodyPr>
            <a:noAutofit/>
          </a:bodyPr>
          <a:lstStyle/>
          <a:p>
            <a:pPr lvl="0">
              <a:lnSpc>
                <a:spcPct val="150000"/>
              </a:lnSpc>
            </a:pPr>
            <a:r>
              <a:rPr lang="x-none" dirty="0"/>
              <a:t>Zasada 7: </a:t>
            </a:r>
            <a:r>
              <a:rPr lang="x-none" b="1" dirty="0"/>
              <a:t>Wymiary i przestrzeń dla podejścia i użycia </a:t>
            </a:r>
            <a:endParaRPr lang="pl-PL" b="1" dirty="0"/>
          </a:p>
          <a:p>
            <a:pPr lvl="2">
              <a:lnSpc>
                <a:spcPct val="150000"/>
              </a:lnSpc>
            </a:pPr>
            <a:r>
              <a:rPr lang="x-none" sz="2200" dirty="0"/>
              <a:t>należy zapewnić odpowiednią przestrzeń dla wykonywania danego działania z uwzględnieniem możliwości funkcjonalnych człowieka, w tym ograniczeń w mobilności i percepcji  oraz pozycji ciała,</a:t>
            </a:r>
            <a:r>
              <a:rPr lang="pl-PL" sz="2200" dirty="0"/>
              <a:t> np.:</a:t>
            </a:r>
          </a:p>
          <a:p>
            <a:pPr lvl="3">
              <a:lnSpc>
                <a:spcPct val="150000"/>
              </a:lnSpc>
            </a:pPr>
            <a:r>
              <a:rPr lang="pl-PL" sz="1900" dirty="0"/>
              <a:t>zapewnić pole widzenia dla dowolnej pozycji w tym dla osób na wózkach,</a:t>
            </a:r>
          </a:p>
          <a:p>
            <a:pPr lvl="3">
              <a:lnSpc>
                <a:spcPct val="150000"/>
              </a:lnSpc>
            </a:pPr>
            <a:r>
              <a:rPr lang="pl-PL" sz="1900" dirty="0"/>
              <a:t>warunki ergonomiczne dłoni dla konstruowania uchwytów i elementów sterowania urządzeniami;</a:t>
            </a:r>
          </a:p>
          <a:p>
            <a:pPr lvl="3">
              <a:lnSpc>
                <a:spcPct val="150000"/>
              </a:lnSpc>
            </a:pPr>
            <a:r>
              <a:rPr lang="pl-PL" sz="1900" dirty="0"/>
              <a:t>zapewnić odpowiednią przestrzeń do korzystania z rozwiązań  przez użytkowników korzystających z osobistych  urządzeń wspomagających mobilność lub percepcję </a:t>
            </a:r>
          </a:p>
        </p:txBody>
      </p:sp>
    </p:spTree>
    <p:extLst>
      <p:ext uri="{BB962C8B-B14F-4D97-AF65-F5344CB8AC3E}">
        <p14:creationId xmlns:p14="http://schemas.microsoft.com/office/powerpoint/2010/main" val="284431998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355600" y="469900"/>
            <a:ext cx="11468100" cy="947738"/>
          </a:xfrm>
        </p:spPr>
        <p:txBody>
          <a:bodyPr/>
          <a:lstStyle/>
          <a:p>
            <a:r>
              <a:rPr lang="pl-PL" altLang="pl-PL" sz="3600" b="1" dirty="0">
                <a:ln w="12700">
                  <a:solidFill>
                    <a:schemeClr val="tx2">
                      <a:satMod val="155000"/>
                    </a:schemeClr>
                  </a:solidFill>
                  <a:prstDash val="solid"/>
                </a:ln>
                <a:solidFill>
                  <a:srgbClr val="0070C0"/>
                </a:solidFill>
              </a:rPr>
              <a:t>Uniwersalne projektowanie – osiem zasad</a:t>
            </a:r>
          </a:p>
        </p:txBody>
      </p:sp>
      <p:sp>
        <p:nvSpPr>
          <p:cNvPr id="36867" name="Symbol zastępczy zawartości 2"/>
          <p:cNvSpPr>
            <a:spLocks noGrp="1"/>
          </p:cNvSpPr>
          <p:nvPr>
            <p:ph idx="1"/>
          </p:nvPr>
        </p:nvSpPr>
        <p:spPr>
          <a:xfrm>
            <a:off x="236306" y="1670077"/>
            <a:ext cx="11955694" cy="4350581"/>
          </a:xfrm>
        </p:spPr>
        <p:txBody>
          <a:bodyPr>
            <a:noAutofit/>
          </a:bodyPr>
          <a:lstStyle/>
          <a:p>
            <a:pPr lvl="0">
              <a:lnSpc>
                <a:spcPct val="150000"/>
              </a:lnSpc>
            </a:pPr>
            <a:r>
              <a:rPr lang="x-none" dirty="0"/>
              <a:t>Zasada 8:  </a:t>
            </a:r>
            <a:r>
              <a:rPr lang="x-none" b="1" dirty="0"/>
              <a:t>Równoprawny dostęp do środowiska </a:t>
            </a:r>
            <a:endParaRPr lang="pl-PL" b="1" dirty="0"/>
          </a:p>
          <a:p>
            <a:pPr lvl="2">
              <a:lnSpc>
                <a:spcPct val="150000"/>
              </a:lnSpc>
            </a:pPr>
            <a:r>
              <a:rPr lang="x-none" sz="2200" dirty="0"/>
              <a:t>należy zapewnić równoprawny dostęp do środowiska, korzystanie ze środków transportu, produktów i z usług powszechnych lub powszechnie zapewnianych, w taki sposób aby nie powodowało to sytuacji, gdy korzystający z nich czuje się w jakikolwiek sposób dyskryminowany czy stygmatyzowany. </a:t>
            </a:r>
            <a:endParaRPr lang="pl-PL" sz="2200" dirty="0"/>
          </a:p>
          <a:p>
            <a:pPr lvl="2">
              <a:lnSpc>
                <a:spcPct val="150000"/>
              </a:lnSpc>
            </a:pPr>
            <a:r>
              <a:rPr lang="x-none" sz="2200" dirty="0"/>
              <a:t>Odnosi się to do sytuacji, gdy indywidualna ocena rozwiązania może wpływać na postrzeganie siebie, jak również postrzeganie przez innych, naszych różnic fizycznych czy niepełnosprawności jako cech dyskryminujących lub niewspółmiernie wyróżniających.</a:t>
            </a:r>
            <a:endParaRPr lang="pl-PL" sz="2200" dirty="0"/>
          </a:p>
        </p:txBody>
      </p:sp>
    </p:spTree>
    <p:extLst>
      <p:ext uri="{BB962C8B-B14F-4D97-AF65-F5344CB8AC3E}">
        <p14:creationId xmlns:p14="http://schemas.microsoft.com/office/powerpoint/2010/main" val="184335063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304818" y="2276872"/>
            <a:ext cx="9148900" cy="1287594"/>
          </a:xfrm>
        </p:spPr>
        <p:txBody>
          <a:bodyPr>
            <a:noAutofit/>
          </a:bodyPr>
          <a:lstStyle/>
          <a:p>
            <a:r>
              <a:rPr lang="pl-PL" altLang="pl-PL" sz="5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Standardy dostępności </a:t>
            </a:r>
            <a:br>
              <a:rPr lang="pl-PL" altLang="pl-PL" sz="5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pl-PL" altLang="pl-PL" sz="5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dla polityki spójności 2014-2020</a:t>
            </a:r>
          </a:p>
        </p:txBody>
      </p:sp>
    </p:spTree>
    <p:extLst>
      <p:ext uri="{BB962C8B-B14F-4D97-AF65-F5344CB8AC3E}">
        <p14:creationId xmlns:p14="http://schemas.microsoft.com/office/powerpoint/2010/main" val="3052554046"/>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313246" y="612355"/>
            <a:ext cx="11493500" cy="1160462"/>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Standardy dostępności dla polityki spójności 2014-2020</a:t>
            </a:r>
          </a:p>
        </p:txBody>
      </p:sp>
      <p:sp>
        <p:nvSpPr>
          <p:cNvPr id="36867" name="Symbol zastępczy zawartości 2"/>
          <p:cNvSpPr>
            <a:spLocks noGrp="1"/>
          </p:cNvSpPr>
          <p:nvPr>
            <p:ph idx="1"/>
          </p:nvPr>
        </p:nvSpPr>
        <p:spPr>
          <a:xfrm>
            <a:off x="313246" y="2019300"/>
            <a:ext cx="11205654" cy="4279480"/>
          </a:xfrm>
        </p:spPr>
        <p:txBody>
          <a:bodyPr>
            <a:noAutofit/>
          </a:bodyPr>
          <a:lstStyle/>
          <a:p>
            <a:pPr>
              <a:lnSpc>
                <a:spcPct val="150000"/>
              </a:lnSpc>
            </a:pPr>
            <a:r>
              <a:rPr lang="pl-PL" altLang="pl-PL" b="1" dirty="0"/>
              <a:t>Wytyczne w zakresie realizacji zasady równości szans i niedyskryminacji, w tym dostępności dla osób z niepełnosprawnościami oraz zasady równości szans kobiet i mężczyzn w ramach funduszy unijnych na lata 2014-2020 </a:t>
            </a:r>
            <a:r>
              <a:rPr lang="pl-PL" altLang="pl-PL" b="1" dirty="0">
                <a:solidFill>
                  <a:srgbClr val="FF0000"/>
                </a:solidFill>
              </a:rPr>
              <a:t>(wersja z dnia 2018-04-11)</a:t>
            </a:r>
            <a:endParaRPr lang="pl-PL" altLang="pl-PL" b="1" dirty="0"/>
          </a:p>
          <a:p>
            <a:pPr marL="723900" lvl="1" indent="-368300">
              <a:lnSpc>
                <a:spcPct val="150000"/>
              </a:lnSpc>
            </a:pPr>
            <a:r>
              <a:rPr lang="pl-PL" altLang="pl-PL" sz="2200" dirty="0"/>
              <a:t>Zał. 1. Standard minimum realizacji zasady równości szans kobiet i mężczyzn w ramach projektów współfinansowanych z EFS</a:t>
            </a:r>
          </a:p>
          <a:p>
            <a:pPr marL="723900" lvl="1" indent="-368300">
              <a:lnSpc>
                <a:spcPct val="150000"/>
              </a:lnSpc>
            </a:pPr>
            <a:r>
              <a:rPr lang="pl-PL" altLang="pl-PL" sz="2200" b="1" dirty="0">
                <a:solidFill>
                  <a:srgbClr val="FF0000"/>
                </a:solidFill>
              </a:rPr>
              <a:t>Zał. 2. Standardy dostępności dla polityki spójności 2014-2020</a:t>
            </a:r>
          </a:p>
        </p:txBody>
      </p:sp>
    </p:spTree>
    <p:extLst>
      <p:ext uri="{BB962C8B-B14F-4D97-AF65-F5344CB8AC3E}">
        <p14:creationId xmlns:p14="http://schemas.microsoft.com/office/powerpoint/2010/main" val="44081923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15"/>
          <p:cNvSpPr>
            <a:spLocks noChangeArrowheads="1"/>
          </p:cNvSpPr>
          <p:nvPr/>
        </p:nvSpPr>
        <p:spPr bwMode="auto">
          <a:xfrm>
            <a:off x="1524002" y="-192618"/>
            <a:ext cx="184151" cy="385235"/>
          </a:xfrm>
          <a:prstGeom prst="rect">
            <a:avLst/>
          </a:prstGeom>
          <a:noFill/>
          <a:ln w="9525">
            <a:noFill/>
            <a:miter lim="800000"/>
            <a:headEnd/>
            <a:tailEnd/>
          </a:ln>
        </p:spPr>
        <p:txBody>
          <a:bodyPr wrap="none" lIns="91436" tIns="45718" rIns="91436" bIns="45718" anchor="ctr">
            <a:spAutoFit/>
          </a:bodyPr>
          <a:lstStyle/>
          <a:p>
            <a:endParaRPr lang="pl-PL" altLang="pl-PL" sz="1900" dirty="0">
              <a:solidFill>
                <a:srgbClr val="000000"/>
              </a:solidFill>
              <a:latin typeface="Calibri" pitchFamily="34" charset="0"/>
            </a:endParaRPr>
          </a:p>
        </p:txBody>
      </p:sp>
      <p:sp>
        <p:nvSpPr>
          <p:cNvPr id="59396" name="Prostokąt 2"/>
          <p:cNvSpPr>
            <a:spLocks noChangeArrowheads="1"/>
          </p:cNvSpPr>
          <p:nvPr/>
        </p:nvSpPr>
        <p:spPr bwMode="auto">
          <a:xfrm>
            <a:off x="1524002" y="659037"/>
            <a:ext cx="8892116" cy="5447641"/>
          </a:xfrm>
          <a:prstGeom prst="rect">
            <a:avLst/>
          </a:prstGeom>
          <a:noFill/>
          <a:ln w="9525">
            <a:noFill/>
            <a:miter lim="800000"/>
            <a:headEnd/>
            <a:tailEnd/>
          </a:ln>
        </p:spPr>
        <p:txBody>
          <a:bodyPr lIns="121917" tIns="60958" rIns="121917" bIns="60958">
            <a:spAutoFit/>
          </a:bodyPr>
          <a:lstStyle/>
          <a:p>
            <a:pPr algn="ctr"/>
            <a:r>
              <a:rPr lang="pl-PL" altLang="pl-PL" sz="4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a:ea typeface="+mj-ea"/>
                <a:cs typeface="+mj-cs"/>
              </a:rPr>
              <a:t>STANDARD</a:t>
            </a:r>
            <a:endParaRPr lang="pl-PL" altLang="pl-PL" sz="4800" dirty="0">
              <a:solidFill>
                <a:srgbClr val="FF0000"/>
              </a:solidFill>
            </a:endParaRPr>
          </a:p>
          <a:p>
            <a:pPr algn="ctr"/>
            <a:r>
              <a:rPr lang="pl-PL" altLang="pl-PL" sz="2200" dirty="0">
                <a:solidFill>
                  <a:srgbClr val="000000"/>
                </a:solidFill>
              </a:rPr>
              <a:t>(co, jak, kiedy jest wymagane)</a:t>
            </a:r>
          </a:p>
          <a:p>
            <a:pPr algn="ctr"/>
            <a:endParaRPr lang="pl-PL" altLang="pl-PL" sz="2200" dirty="0">
              <a:solidFill>
                <a:srgbClr val="000000"/>
              </a:solidFill>
            </a:endParaRPr>
          </a:p>
          <a:p>
            <a:pPr algn="ctr"/>
            <a:r>
              <a:rPr lang="pl-PL" altLang="pl-PL" sz="4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a:ea typeface="+mj-ea"/>
                <a:cs typeface="+mj-cs"/>
              </a:rPr>
              <a:t>+ WIEDZA </a:t>
            </a:r>
          </a:p>
          <a:p>
            <a:pPr algn="ctr"/>
            <a:r>
              <a:rPr lang="pl-PL" altLang="pl-PL" sz="2200" dirty="0">
                <a:solidFill>
                  <a:srgbClr val="000000"/>
                </a:solidFill>
              </a:rPr>
              <a:t>(przekonanie że warto, pokazanie jak) </a:t>
            </a:r>
          </a:p>
          <a:p>
            <a:pPr algn="ctr"/>
            <a:endParaRPr lang="pl-PL" altLang="pl-PL" sz="2200" dirty="0">
              <a:solidFill>
                <a:srgbClr val="000000"/>
              </a:solidFill>
            </a:endParaRPr>
          </a:p>
          <a:p>
            <a:pPr algn="ctr"/>
            <a:r>
              <a:rPr lang="pl-PL" altLang="pl-PL" sz="4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a:ea typeface="+mj-ea"/>
                <a:cs typeface="+mj-cs"/>
              </a:rPr>
              <a:t>+ EGZEKUCJA/KONTROLA</a:t>
            </a:r>
          </a:p>
          <a:p>
            <a:pPr algn="ctr"/>
            <a:r>
              <a:rPr lang="pl-PL" altLang="pl-PL" sz="2200" dirty="0">
                <a:solidFill>
                  <a:srgbClr val="000000"/>
                </a:solidFill>
              </a:rPr>
              <a:t>(weryfikacja deklaracji z wniosku o dofinansowanie, sprawdzenie w rzeczywistości, sankcje za niestosowanie)</a:t>
            </a:r>
          </a:p>
          <a:p>
            <a:pPr algn="ctr"/>
            <a:endParaRPr lang="pl-PL" altLang="pl-PL" sz="2200" dirty="0">
              <a:solidFill>
                <a:srgbClr val="000000"/>
              </a:solidFill>
            </a:endParaRPr>
          </a:p>
          <a:p>
            <a:pPr algn="ctr"/>
            <a:r>
              <a:rPr lang="pl-PL" altLang="pl-PL" sz="4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a:ea typeface="+mj-ea"/>
                <a:cs typeface="+mj-cs"/>
              </a:rPr>
              <a:t>= WDROŻENIE</a:t>
            </a:r>
            <a:endParaRPr lang="pl-PL" altLang="pl-PL" dirty="0">
              <a:solidFill>
                <a:srgbClr val="FF0000"/>
              </a:solidFill>
            </a:endParaRPr>
          </a:p>
        </p:txBody>
      </p:sp>
    </p:spTree>
    <p:extLst>
      <p:ext uri="{BB962C8B-B14F-4D97-AF65-F5344CB8AC3E}">
        <p14:creationId xmlns:p14="http://schemas.microsoft.com/office/powerpoint/2010/main" val="1548564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3000" y="509393"/>
            <a:ext cx="9875838" cy="993732"/>
          </a:xfrm>
        </p:spPr>
        <p:txBody>
          <a:bodyPr>
            <a:norm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Fakty… prawa wyborcze kobiet</a:t>
            </a:r>
          </a:p>
        </p:txBody>
      </p:sp>
      <p:sp>
        <p:nvSpPr>
          <p:cNvPr id="3" name="Symbol zastępczy zawartości 2"/>
          <p:cNvSpPr>
            <a:spLocks noGrp="1"/>
          </p:cNvSpPr>
          <p:nvPr>
            <p:ph idx="1"/>
          </p:nvPr>
        </p:nvSpPr>
        <p:spPr>
          <a:xfrm>
            <a:off x="335360" y="2109020"/>
            <a:ext cx="11653440" cy="3642852"/>
          </a:xfrm>
        </p:spPr>
        <p:txBody>
          <a:bodyPr>
            <a:normAutofit fontScale="92500" lnSpcReduction="10000"/>
          </a:bodyPr>
          <a:lstStyle/>
          <a:p>
            <a:pPr marL="444500" lvl="2" indent="-357188">
              <a:lnSpc>
                <a:spcPct val="150000"/>
              </a:lnSpc>
              <a:buSzPct val="110000"/>
              <a:buFont typeface="Wingdings" pitchFamily="2" charset="2"/>
              <a:buChar char=""/>
            </a:pPr>
            <a:r>
              <a:rPr lang="pl-PL" sz="2600" dirty="0"/>
              <a:t>1944 - Francja</a:t>
            </a:r>
          </a:p>
          <a:p>
            <a:pPr marL="444500" lvl="2" indent="-357188">
              <a:lnSpc>
                <a:spcPct val="150000"/>
              </a:lnSpc>
              <a:buSzPct val="110000"/>
              <a:buFont typeface="Wingdings" pitchFamily="2" charset="2"/>
              <a:buChar char=""/>
            </a:pPr>
            <a:r>
              <a:rPr lang="pl-PL" sz="2600" dirty="0"/>
              <a:t>1946 - Włochy</a:t>
            </a:r>
          </a:p>
          <a:p>
            <a:pPr marL="444500" lvl="2" indent="-357188">
              <a:lnSpc>
                <a:spcPct val="150000"/>
              </a:lnSpc>
              <a:buSzPct val="110000"/>
              <a:buFont typeface="Wingdings" pitchFamily="2" charset="2"/>
              <a:buChar char=""/>
            </a:pPr>
            <a:r>
              <a:rPr lang="pl-PL" sz="2600" dirty="0"/>
              <a:t>1971 - Szwajcaria (Kanton </a:t>
            </a:r>
            <a:r>
              <a:rPr lang="pl-PL" sz="2600" i="1" dirty="0"/>
              <a:t>Appenzell Innerrhoden</a:t>
            </a:r>
            <a:r>
              <a:rPr lang="pl-PL" sz="2600" dirty="0"/>
              <a:t>/Szwajcaria - dopiero w 1990 r.)</a:t>
            </a:r>
          </a:p>
          <a:p>
            <a:pPr marL="444500" lvl="2" indent="-357188">
              <a:lnSpc>
                <a:spcPct val="150000"/>
              </a:lnSpc>
              <a:buSzPct val="110000"/>
              <a:buFont typeface="Wingdings" pitchFamily="2" charset="2"/>
              <a:buChar char=""/>
            </a:pPr>
            <a:r>
              <a:rPr lang="pl-PL" sz="2600" dirty="0"/>
              <a:t>1984 - Liechtenstein</a:t>
            </a:r>
          </a:p>
          <a:p>
            <a:pPr marL="444500" lvl="2" indent="-357188">
              <a:lnSpc>
                <a:spcPct val="150000"/>
              </a:lnSpc>
              <a:buSzPct val="110000"/>
              <a:buFont typeface="Wingdings" pitchFamily="2" charset="2"/>
              <a:buChar char=""/>
            </a:pPr>
            <a:r>
              <a:rPr lang="pl-PL" sz="2600" dirty="0"/>
              <a:t>2006 - </a:t>
            </a:r>
            <a:r>
              <a:rPr lang="pl-PL" sz="2600" dirty="0" smtClean="0"/>
              <a:t>Zjednoczone Emiraty Arabskie</a:t>
            </a:r>
          </a:p>
          <a:p>
            <a:pPr marL="444500" lvl="2" indent="-357188">
              <a:lnSpc>
                <a:spcPct val="150000"/>
              </a:lnSpc>
              <a:buSzPct val="110000"/>
              <a:buFont typeface="Wingdings" pitchFamily="2" charset="2"/>
              <a:buChar char=""/>
            </a:pPr>
            <a:r>
              <a:rPr lang="pl-PL" sz="2600" dirty="0" smtClean="0"/>
              <a:t>2015 </a:t>
            </a:r>
            <a:r>
              <a:rPr lang="pl-PL" sz="2600" dirty="0"/>
              <a:t>-</a:t>
            </a:r>
            <a:r>
              <a:rPr lang="pl-PL" sz="2600" dirty="0" smtClean="0"/>
              <a:t> Arabia Saudyjska</a:t>
            </a:r>
            <a:endParaRPr lang="pl-PL" sz="2600" dirty="0"/>
          </a:p>
        </p:txBody>
      </p:sp>
    </p:spTree>
    <p:extLst>
      <p:ext uri="{BB962C8B-B14F-4D97-AF65-F5344CB8AC3E}">
        <p14:creationId xmlns:p14="http://schemas.microsoft.com/office/powerpoint/2010/main" val="278473620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ymbol zastępczy zawartości 2"/>
          <p:cNvSpPr>
            <a:spLocks noGrp="1"/>
          </p:cNvSpPr>
          <p:nvPr>
            <p:ph idx="1"/>
          </p:nvPr>
        </p:nvSpPr>
        <p:spPr>
          <a:xfrm>
            <a:off x="457200" y="1511300"/>
            <a:ext cx="11349546" cy="4876800"/>
          </a:xfrm>
        </p:spPr>
        <p:txBody>
          <a:bodyPr>
            <a:noAutofit/>
          </a:bodyPr>
          <a:lstStyle/>
          <a:p>
            <a:pPr>
              <a:lnSpc>
                <a:spcPct val="150000"/>
              </a:lnSpc>
            </a:pPr>
            <a:r>
              <a:rPr lang="pl-PL" altLang="pl-PL" sz="2100" dirty="0"/>
              <a:t>Głównym celem standardów dostępności dla polityki spójności 2014-2020 jest </a:t>
            </a:r>
            <a:r>
              <a:rPr lang="pl-PL" altLang="pl-PL" sz="2100" b="1" dirty="0"/>
              <a:t>zapewnienie, osobom z </a:t>
            </a:r>
            <a:r>
              <a:rPr lang="pl-PL" altLang="pl-PL" sz="2100" b="1" dirty="0" err="1"/>
              <a:t>niepełnosprawnościami</a:t>
            </a:r>
            <a:r>
              <a:rPr lang="pl-PL" altLang="pl-PL" sz="2100" b="1" dirty="0"/>
              <a:t> na równi z osobami pełnosprawnymi dostępu do funduszy europejskich</a:t>
            </a:r>
            <a:r>
              <a:rPr lang="pl-PL" altLang="pl-PL" sz="2100" dirty="0"/>
              <a:t> w zakresie:</a:t>
            </a:r>
          </a:p>
          <a:p>
            <a:pPr lvl="1">
              <a:lnSpc>
                <a:spcPct val="150000"/>
              </a:lnSpc>
            </a:pPr>
            <a:r>
              <a:rPr lang="pl-PL" altLang="pl-PL" sz="2100" dirty="0"/>
              <a:t>udziału, użytkowania</a:t>
            </a:r>
          </a:p>
          <a:p>
            <a:pPr lvl="1">
              <a:lnSpc>
                <a:spcPct val="150000"/>
              </a:lnSpc>
            </a:pPr>
            <a:r>
              <a:rPr lang="pl-PL" altLang="pl-PL" sz="2100" dirty="0"/>
              <a:t>zrozumienia</a:t>
            </a:r>
          </a:p>
          <a:p>
            <a:pPr lvl="1">
              <a:lnSpc>
                <a:spcPct val="150000"/>
              </a:lnSpc>
            </a:pPr>
            <a:r>
              <a:rPr lang="pl-PL" altLang="pl-PL" sz="2100" dirty="0"/>
              <a:t>komunikowania się</a:t>
            </a:r>
          </a:p>
          <a:p>
            <a:pPr lvl="1">
              <a:lnSpc>
                <a:spcPct val="150000"/>
              </a:lnSpc>
            </a:pPr>
            <a:r>
              <a:rPr lang="pl-PL" altLang="pl-PL" sz="2100" dirty="0"/>
              <a:t>skorzystania z ich efektów.</a:t>
            </a:r>
          </a:p>
          <a:p>
            <a:pPr>
              <a:lnSpc>
                <a:spcPct val="150000"/>
              </a:lnSpc>
            </a:pPr>
            <a:r>
              <a:rPr lang="pl-PL" altLang="pl-PL" sz="2100" b="1" dirty="0"/>
              <a:t>Standardy powinny być przestrzegane przez instytucje biorące udział we wdrażaniu funduszy europejskich </a:t>
            </a:r>
            <a:r>
              <a:rPr lang="pl-PL" altLang="pl-PL" sz="2100" b="1" u="sng" dirty="0"/>
              <a:t>i beneficjentów</a:t>
            </a:r>
            <a:r>
              <a:rPr lang="pl-PL" altLang="pl-PL" sz="2100" b="1" dirty="0"/>
              <a:t>.</a:t>
            </a:r>
          </a:p>
        </p:txBody>
      </p:sp>
      <p:sp>
        <p:nvSpPr>
          <p:cNvPr id="5" name="Tytuł 1"/>
          <p:cNvSpPr>
            <a:spLocks noGrp="1"/>
          </p:cNvSpPr>
          <p:nvPr>
            <p:ph type="title"/>
          </p:nvPr>
        </p:nvSpPr>
        <p:spPr>
          <a:xfrm>
            <a:off x="313246" y="612355"/>
            <a:ext cx="11493500" cy="1160462"/>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Standardy dostępności dla polityki spójności 2014-2020</a:t>
            </a:r>
          </a:p>
        </p:txBody>
      </p:sp>
    </p:spTree>
    <p:extLst>
      <p:ext uri="{BB962C8B-B14F-4D97-AF65-F5344CB8AC3E}">
        <p14:creationId xmlns:p14="http://schemas.microsoft.com/office/powerpoint/2010/main" val="175566581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ymbol zastępczy zawartości 2"/>
          <p:cNvSpPr>
            <a:spLocks noGrp="1"/>
          </p:cNvSpPr>
          <p:nvPr>
            <p:ph idx="1"/>
          </p:nvPr>
        </p:nvSpPr>
        <p:spPr>
          <a:xfrm>
            <a:off x="431800" y="1955800"/>
            <a:ext cx="11061700" cy="4128666"/>
          </a:xfrm>
        </p:spPr>
        <p:txBody>
          <a:bodyPr>
            <a:noAutofit/>
          </a:bodyPr>
          <a:lstStyle/>
          <a:p>
            <a:pPr marL="0" indent="0">
              <a:lnSpc>
                <a:spcPct val="150000"/>
              </a:lnSpc>
              <a:buNone/>
            </a:pPr>
            <a:r>
              <a:rPr lang="pl-PL" altLang="pl-PL" sz="2400" dirty="0"/>
              <a:t>Standardy regulują dostępność w tych obszarach, gdzie nie jest ona uregulowana innymi przepisami lub innymi standardami dostępności (na przykład standardami miejskimi).</a:t>
            </a:r>
          </a:p>
          <a:p>
            <a:pPr marL="0" indent="0" algn="ctr">
              <a:lnSpc>
                <a:spcPct val="150000"/>
              </a:lnSpc>
              <a:buNone/>
            </a:pPr>
            <a:endParaRPr lang="pl-PL" sz="1200" b="1" dirty="0">
              <a:solidFill>
                <a:srgbClr val="FF0000"/>
              </a:solidFill>
            </a:endParaRPr>
          </a:p>
          <a:p>
            <a:pPr marL="0" indent="0" algn="ctr">
              <a:lnSpc>
                <a:spcPct val="150000"/>
              </a:lnSpc>
              <a:buNone/>
            </a:pPr>
            <a:r>
              <a:rPr lang="pl-PL" sz="2400" b="1" dirty="0">
                <a:solidFill>
                  <a:srgbClr val="FF0000"/>
                </a:solidFill>
              </a:rPr>
              <a:t>Założenie, że do projektu ogólnodostępnego nie zgłoszą się osoby </a:t>
            </a:r>
            <a:br>
              <a:rPr lang="pl-PL" sz="2400" b="1" dirty="0">
                <a:solidFill>
                  <a:srgbClr val="FF0000"/>
                </a:solidFill>
              </a:rPr>
            </a:br>
            <a:r>
              <a:rPr lang="pl-PL" sz="2400" b="1" dirty="0">
                <a:solidFill>
                  <a:srgbClr val="FF0000"/>
                </a:solidFill>
              </a:rPr>
              <a:t>z </a:t>
            </a:r>
            <a:r>
              <a:rPr lang="pl-PL" sz="2400" b="1" dirty="0" err="1">
                <a:solidFill>
                  <a:srgbClr val="FF0000"/>
                </a:solidFill>
              </a:rPr>
              <a:t>niepełnosprawnościami</a:t>
            </a:r>
            <a:r>
              <a:rPr lang="pl-PL" sz="2400" b="1" dirty="0">
                <a:solidFill>
                  <a:srgbClr val="FF0000"/>
                </a:solidFill>
              </a:rPr>
              <a:t> lub zgłoszą się osoby wyłącznie </a:t>
            </a:r>
            <a:br>
              <a:rPr lang="pl-PL" sz="2400" b="1" dirty="0">
                <a:solidFill>
                  <a:srgbClr val="FF0000"/>
                </a:solidFill>
              </a:rPr>
            </a:br>
            <a:r>
              <a:rPr lang="pl-PL" sz="2400" b="1" dirty="0">
                <a:solidFill>
                  <a:srgbClr val="FF0000"/>
                </a:solidFill>
              </a:rPr>
              <a:t>z określonymi rodzajami niepełnosprawności – jest dyskryminacją. </a:t>
            </a:r>
          </a:p>
        </p:txBody>
      </p:sp>
      <p:sp>
        <p:nvSpPr>
          <p:cNvPr id="5" name="Tytuł 1"/>
          <p:cNvSpPr>
            <a:spLocks noGrp="1"/>
          </p:cNvSpPr>
          <p:nvPr>
            <p:ph type="title"/>
          </p:nvPr>
        </p:nvSpPr>
        <p:spPr>
          <a:xfrm>
            <a:off x="313246" y="612355"/>
            <a:ext cx="11493500" cy="1160462"/>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Standardy dostępności dla polityki spójności 2014-2020</a:t>
            </a:r>
          </a:p>
        </p:txBody>
      </p:sp>
    </p:spTree>
    <p:extLst>
      <p:ext uri="{BB962C8B-B14F-4D97-AF65-F5344CB8AC3E}">
        <p14:creationId xmlns:p14="http://schemas.microsoft.com/office/powerpoint/2010/main" val="77416511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ymbol zastępczy zawartości 2"/>
          <p:cNvSpPr>
            <a:spLocks noGrp="1"/>
          </p:cNvSpPr>
          <p:nvPr>
            <p:ph idx="1"/>
          </p:nvPr>
        </p:nvSpPr>
        <p:spPr>
          <a:xfrm>
            <a:off x="444500" y="1772817"/>
            <a:ext cx="11362246" cy="4525963"/>
          </a:xfrm>
        </p:spPr>
        <p:txBody>
          <a:bodyPr>
            <a:noAutofit/>
          </a:bodyPr>
          <a:lstStyle/>
          <a:p>
            <a:pPr marL="0" indent="0">
              <a:lnSpc>
                <a:spcPct val="100000"/>
              </a:lnSpc>
              <a:buNone/>
            </a:pPr>
            <a:r>
              <a:rPr lang="pl-PL" altLang="pl-PL" dirty="0"/>
              <a:t>Standardy zawarte w Wytyczne w zakresie realizacji zasady równości szans i niedyskryminacji(…):</a:t>
            </a:r>
          </a:p>
          <a:p>
            <a:pPr>
              <a:lnSpc>
                <a:spcPct val="150000"/>
              </a:lnSpc>
            </a:pPr>
            <a:r>
              <a:rPr lang="pl-PL" altLang="pl-PL" b="1" dirty="0">
                <a:solidFill>
                  <a:srgbClr val="00B050"/>
                </a:solidFill>
              </a:rPr>
              <a:t>szkoleniowy</a:t>
            </a:r>
            <a:r>
              <a:rPr lang="pl-PL" altLang="pl-PL" dirty="0"/>
              <a:t>,</a:t>
            </a:r>
          </a:p>
          <a:p>
            <a:pPr>
              <a:lnSpc>
                <a:spcPct val="150000"/>
              </a:lnSpc>
            </a:pPr>
            <a:r>
              <a:rPr lang="pl-PL" altLang="pl-PL" dirty="0"/>
              <a:t>edukacyjny,</a:t>
            </a:r>
          </a:p>
          <a:p>
            <a:pPr>
              <a:lnSpc>
                <a:spcPct val="150000"/>
              </a:lnSpc>
            </a:pPr>
            <a:r>
              <a:rPr lang="pl-PL" altLang="pl-PL" b="1" dirty="0">
                <a:solidFill>
                  <a:srgbClr val="00B050"/>
                </a:solidFill>
              </a:rPr>
              <a:t>informacyjno-promocyjny,</a:t>
            </a:r>
          </a:p>
          <a:p>
            <a:pPr>
              <a:lnSpc>
                <a:spcPct val="150000"/>
              </a:lnSpc>
            </a:pPr>
            <a:r>
              <a:rPr lang="pl-PL" altLang="pl-PL" dirty="0"/>
              <a:t>transportowy,</a:t>
            </a:r>
          </a:p>
          <a:p>
            <a:pPr>
              <a:lnSpc>
                <a:spcPct val="150000"/>
              </a:lnSpc>
            </a:pPr>
            <a:r>
              <a:rPr lang="pl-PL" altLang="pl-PL" dirty="0"/>
              <a:t>cyfrowy,</a:t>
            </a:r>
          </a:p>
          <a:p>
            <a:pPr>
              <a:lnSpc>
                <a:spcPct val="150000"/>
              </a:lnSpc>
            </a:pPr>
            <a:r>
              <a:rPr lang="pl-PL" altLang="pl-PL" dirty="0"/>
              <a:t>architektoniczny.</a:t>
            </a:r>
          </a:p>
        </p:txBody>
      </p:sp>
      <p:sp>
        <p:nvSpPr>
          <p:cNvPr id="5" name="Tytuł 1"/>
          <p:cNvSpPr>
            <a:spLocks noGrp="1"/>
          </p:cNvSpPr>
          <p:nvPr>
            <p:ph type="title"/>
          </p:nvPr>
        </p:nvSpPr>
        <p:spPr>
          <a:xfrm>
            <a:off x="313246" y="612355"/>
            <a:ext cx="11493500" cy="1160462"/>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Standardy dostępności dla polityki spójności 2014-2020</a:t>
            </a:r>
          </a:p>
        </p:txBody>
      </p:sp>
    </p:spTree>
    <p:extLst>
      <p:ext uri="{BB962C8B-B14F-4D97-AF65-F5344CB8AC3E}">
        <p14:creationId xmlns:p14="http://schemas.microsoft.com/office/powerpoint/2010/main" val="70153976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355600" y="477838"/>
            <a:ext cx="8856984" cy="582594"/>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 szkoleniowy</a:t>
            </a:r>
          </a:p>
        </p:txBody>
      </p:sp>
      <p:sp>
        <p:nvSpPr>
          <p:cNvPr id="36867" name="Symbol zastępczy zawartości 2"/>
          <p:cNvSpPr>
            <a:spLocks noGrp="1"/>
          </p:cNvSpPr>
          <p:nvPr>
            <p:ph idx="1"/>
          </p:nvPr>
        </p:nvSpPr>
        <p:spPr>
          <a:xfrm>
            <a:off x="355600" y="1349360"/>
            <a:ext cx="11836400" cy="5051440"/>
          </a:xfrm>
        </p:spPr>
        <p:txBody>
          <a:bodyPr>
            <a:noAutofit/>
          </a:bodyPr>
          <a:lstStyle/>
          <a:p>
            <a:pPr>
              <a:buNone/>
            </a:pPr>
            <a:r>
              <a:rPr lang="pl-PL" altLang="pl-PL" sz="2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a typeface="+mj-ea"/>
                <a:cs typeface="+mj-cs"/>
              </a:rPr>
              <a:t>Realizacja szkolenia / kursu / warsztatu / doradztwa</a:t>
            </a:r>
          </a:p>
          <a:p>
            <a:pPr>
              <a:lnSpc>
                <a:spcPct val="100000"/>
              </a:lnSpc>
            </a:pPr>
            <a:r>
              <a:rPr lang="pl-PL" altLang="pl-PL" sz="2100" dirty="0"/>
              <a:t>Jeżeli w projekcie biorą udział osoby z niepełnosprawnościami, </a:t>
            </a:r>
            <a:r>
              <a:rPr lang="pl-PL" altLang="pl-PL" sz="2100" b="1" dirty="0"/>
              <a:t>sposób organizacji wsparcia jest dostosowany do ich potrzeb</a:t>
            </a:r>
            <a:r>
              <a:rPr lang="pl-PL" altLang="pl-PL" sz="2100" dirty="0"/>
              <a:t>, z uwzględnieniem rodzaju i stopnia niepełnosprawności uczestników.</a:t>
            </a:r>
          </a:p>
          <a:p>
            <a:pPr>
              <a:lnSpc>
                <a:spcPct val="100000"/>
              </a:lnSpc>
            </a:pPr>
            <a:r>
              <a:rPr lang="pl-PL" altLang="pl-PL" sz="2100" dirty="0"/>
              <a:t>W przypadku obecności uczestników/-czek z </a:t>
            </a:r>
            <a:r>
              <a:rPr lang="pl-PL" altLang="pl-PL" sz="2100" dirty="0" err="1"/>
              <a:t>niepełnosprawnościami</a:t>
            </a:r>
            <a:r>
              <a:rPr lang="pl-PL" altLang="pl-PL" sz="2100" dirty="0"/>
              <a:t>:</a:t>
            </a:r>
          </a:p>
          <a:p>
            <a:pPr lvl="1">
              <a:lnSpc>
                <a:spcPct val="100000"/>
              </a:lnSpc>
            </a:pPr>
            <a:r>
              <a:rPr lang="pl-PL" altLang="pl-PL" sz="2100" b="1" dirty="0"/>
              <a:t>uwzględnia się wsparcie na wyrównywanie szans </a:t>
            </a:r>
            <a:r>
              <a:rPr lang="pl-PL" altLang="pl-PL" sz="2100" dirty="0"/>
              <a:t>(na przykład: asystent osoby z niepełnosprawnością, tłumacz przewodnik, technologie asystujące</a:t>
            </a:r>
          </a:p>
          <a:p>
            <a:pPr lvl="1">
              <a:lnSpc>
                <a:spcPct val="100000"/>
              </a:lnSpc>
            </a:pPr>
            <a:r>
              <a:rPr lang="pl-PL" altLang="pl-PL" sz="2100" b="1" dirty="0"/>
              <a:t>zapewnia elastyczność form wsparcia </a:t>
            </a:r>
            <a:r>
              <a:rPr lang="pl-PL" altLang="pl-PL" sz="2100" dirty="0"/>
              <a:t>(na przykład: wydłużony czas trwania szkoleń – potrzeba tłumaczenia na język migowy, konieczność wolniejszego mówienia, krótsze sesje szkoleniowe, częstsze i dłuższe przerwy)</a:t>
            </a:r>
          </a:p>
          <a:p>
            <a:pPr lvl="1">
              <a:lnSpc>
                <a:spcPct val="100000"/>
              </a:lnSpc>
            </a:pPr>
            <a:r>
              <a:rPr lang="pl-PL" altLang="pl-PL" sz="2100" b="1" dirty="0"/>
              <a:t>zapewnienie bezpieczeństwa psychicznego </a:t>
            </a:r>
            <a:r>
              <a:rPr lang="pl-PL" altLang="pl-PL" sz="2100" dirty="0"/>
              <a:t>(na przykład: poprzez zapewnienie odpowiedniej przestrzeni, zwiększenie liczby godzin, wolniejsze tempo prowadzenia spotkania lub indywidualne spotkanie dla osób o obniżonej normie intelektualnej).</a:t>
            </a:r>
          </a:p>
        </p:txBody>
      </p:sp>
    </p:spTree>
    <p:extLst>
      <p:ext uri="{BB962C8B-B14F-4D97-AF65-F5344CB8AC3E}">
        <p14:creationId xmlns:p14="http://schemas.microsoft.com/office/powerpoint/2010/main" val="416259954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ymbol zastępczy zawartości 2"/>
          <p:cNvSpPr>
            <a:spLocks noGrp="1"/>
          </p:cNvSpPr>
          <p:nvPr>
            <p:ph idx="1"/>
          </p:nvPr>
        </p:nvSpPr>
        <p:spPr>
          <a:xfrm>
            <a:off x="482600" y="1701800"/>
            <a:ext cx="11315700" cy="4597400"/>
          </a:xfrm>
        </p:spPr>
        <p:txBody>
          <a:bodyPr>
            <a:noAutofit/>
          </a:bodyPr>
          <a:lstStyle/>
          <a:p>
            <a:pPr>
              <a:lnSpc>
                <a:spcPct val="150000"/>
              </a:lnSpc>
            </a:pPr>
            <a:r>
              <a:rPr lang="pl-PL" sz="2400" b="1" dirty="0"/>
              <a:t>Wszystkie działania świadczone w projektach, odbywają się w budynkach (miejscach), w których: </a:t>
            </a:r>
          </a:p>
          <a:p>
            <a:pPr lvl="1">
              <a:lnSpc>
                <a:spcPct val="150000"/>
              </a:lnSpc>
            </a:pPr>
            <a:r>
              <a:rPr lang="pl-PL" dirty="0"/>
              <a:t>wejście do budynku jest na poziomie terenu wokół budynku. </a:t>
            </a:r>
          </a:p>
          <a:p>
            <a:pPr lvl="1">
              <a:lnSpc>
                <a:spcPct val="150000"/>
              </a:lnSpc>
            </a:pPr>
            <a:r>
              <a:rPr lang="pl-PL" dirty="0"/>
              <a:t>Jeśli zastosowano schody, to jest winda, dostępny podjazd lub sprawna platforma </a:t>
            </a:r>
            <a:r>
              <a:rPr lang="pl-PL" dirty="0" err="1"/>
              <a:t>przyschodowa</a:t>
            </a:r>
            <a:r>
              <a:rPr lang="pl-PL" dirty="0"/>
              <a:t>,</a:t>
            </a:r>
          </a:p>
          <a:p>
            <a:pPr lvl="1">
              <a:lnSpc>
                <a:spcPct val="150000"/>
              </a:lnSpc>
            </a:pPr>
            <a:r>
              <a:rPr lang="pl-PL" dirty="0"/>
              <a:t>na kondygnacjach dostępnych dla osób z niepełnosprawnością są przystosowane toalety, </a:t>
            </a:r>
          </a:p>
          <a:p>
            <a:pPr lvl="1">
              <a:lnSpc>
                <a:spcPct val="150000"/>
              </a:lnSpc>
            </a:pPr>
            <a:r>
              <a:rPr lang="pl-PL" dirty="0"/>
              <a:t>o ile to możliwe na korytarzach nie ma wystających gablot, reklam, elementów dekoracji, które mogłyby być przeszkodą dla osób z </a:t>
            </a:r>
            <a:r>
              <a:rPr lang="pl-PL" dirty="0" err="1"/>
              <a:t>niepełnosprawnościami</a:t>
            </a:r>
            <a:r>
              <a:rPr lang="pl-PL" dirty="0"/>
              <a:t>. </a:t>
            </a:r>
          </a:p>
        </p:txBody>
      </p:sp>
      <p:sp>
        <p:nvSpPr>
          <p:cNvPr id="5" name="Tytuł 1"/>
          <p:cNvSpPr>
            <a:spLocks noGrp="1"/>
          </p:cNvSpPr>
          <p:nvPr>
            <p:ph type="title"/>
          </p:nvPr>
        </p:nvSpPr>
        <p:spPr>
          <a:xfrm>
            <a:off x="355600" y="477838"/>
            <a:ext cx="8856984" cy="582594"/>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 szkoleniowy</a:t>
            </a:r>
          </a:p>
        </p:txBody>
      </p:sp>
    </p:spTree>
    <p:extLst>
      <p:ext uri="{BB962C8B-B14F-4D97-AF65-F5344CB8AC3E}">
        <p14:creationId xmlns:p14="http://schemas.microsoft.com/office/powerpoint/2010/main" val="264767136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ymbol zastępczy zawartości 2"/>
          <p:cNvSpPr>
            <a:spLocks noGrp="1"/>
          </p:cNvSpPr>
          <p:nvPr>
            <p:ph idx="1"/>
          </p:nvPr>
        </p:nvSpPr>
        <p:spPr>
          <a:xfrm>
            <a:off x="355600" y="1816100"/>
            <a:ext cx="11557000" cy="4419600"/>
          </a:xfrm>
        </p:spPr>
        <p:txBody>
          <a:bodyPr>
            <a:noAutofit/>
          </a:bodyPr>
          <a:lstStyle/>
          <a:p>
            <a:pPr>
              <a:lnSpc>
                <a:spcPct val="150000"/>
              </a:lnSpc>
            </a:pPr>
            <a:r>
              <a:rPr lang="pl-PL" sz="2100" b="1" dirty="0"/>
              <a:t>Materiały szkoleniowe w projekcie z otwartą rekrutacją </a:t>
            </a:r>
            <a:r>
              <a:rPr lang="pl-PL" sz="2100" dirty="0"/>
              <a:t>są przygotowane w sposób dostępny i są udostępniane dla potencjalnych uczestników/czek co najmniej w wersji elektronicznej. </a:t>
            </a:r>
          </a:p>
          <a:p>
            <a:pPr>
              <a:lnSpc>
                <a:spcPct val="150000"/>
              </a:lnSpc>
            </a:pPr>
            <a:r>
              <a:rPr lang="pl-PL" sz="2100" b="1" dirty="0"/>
              <a:t>W projekcie z zamkniętą rekrutacją </a:t>
            </a:r>
            <a:r>
              <a:rPr lang="pl-PL" sz="2100" dirty="0"/>
              <a:t>– materiały są możliwe do pozyskania dla potencjalnych uczestników </a:t>
            </a:r>
            <a:r>
              <a:rPr lang="pl-PL" sz="2100" b="1" dirty="0"/>
              <a:t>co najmniej w wersji elektronicznej</a:t>
            </a:r>
            <a:r>
              <a:rPr lang="pl-PL" sz="2100" dirty="0"/>
              <a:t>, o ile będą one służyć również po zakończeniu projektu innym osobom niż uczestnicy/</a:t>
            </a:r>
            <a:r>
              <a:rPr lang="pl-PL" sz="2100" dirty="0" err="1"/>
              <a:t>czki</a:t>
            </a:r>
            <a:r>
              <a:rPr lang="pl-PL" sz="2100" dirty="0"/>
              <a:t> projektu. </a:t>
            </a:r>
          </a:p>
          <a:p>
            <a:pPr>
              <a:lnSpc>
                <a:spcPct val="150000"/>
              </a:lnSpc>
            </a:pPr>
            <a:r>
              <a:rPr lang="pl-PL" sz="2100" b="1" dirty="0"/>
              <a:t>Materiały szkoleniowe </a:t>
            </a:r>
            <a:r>
              <a:rPr lang="pl-PL" sz="2100" dirty="0"/>
              <a:t>są przygotowane, co najmniej w wersji elektronicznej zgodnie ze </a:t>
            </a:r>
            <a:r>
              <a:rPr lang="pl-PL" sz="2100" b="1" dirty="0"/>
              <a:t>standardem cyfrowym</a:t>
            </a:r>
            <a:r>
              <a:rPr lang="pl-PL" sz="2100" dirty="0"/>
              <a:t>.</a:t>
            </a:r>
          </a:p>
        </p:txBody>
      </p:sp>
      <p:sp>
        <p:nvSpPr>
          <p:cNvPr id="5" name="Tytuł 1"/>
          <p:cNvSpPr>
            <a:spLocks noGrp="1"/>
          </p:cNvSpPr>
          <p:nvPr>
            <p:ph type="title"/>
          </p:nvPr>
        </p:nvSpPr>
        <p:spPr>
          <a:xfrm>
            <a:off x="355600" y="477838"/>
            <a:ext cx="8856984" cy="582594"/>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 szkoleniowy</a:t>
            </a:r>
          </a:p>
        </p:txBody>
      </p:sp>
    </p:spTree>
    <p:extLst>
      <p:ext uri="{BB962C8B-B14F-4D97-AF65-F5344CB8AC3E}">
        <p14:creationId xmlns:p14="http://schemas.microsoft.com/office/powerpoint/2010/main" val="407157573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247204" y="560390"/>
            <a:ext cx="8856984" cy="582594"/>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 informacyjno-promocyjny</a:t>
            </a:r>
          </a:p>
        </p:txBody>
      </p:sp>
      <p:sp>
        <p:nvSpPr>
          <p:cNvPr id="36867" name="Symbol zastępczy zawartości 2"/>
          <p:cNvSpPr>
            <a:spLocks noGrp="1"/>
          </p:cNvSpPr>
          <p:nvPr>
            <p:ph idx="1"/>
          </p:nvPr>
        </p:nvSpPr>
        <p:spPr>
          <a:xfrm>
            <a:off x="304800" y="1384284"/>
            <a:ext cx="11531600" cy="4838716"/>
          </a:xfrm>
        </p:spPr>
        <p:txBody>
          <a:bodyPr>
            <a:noAutofit/>
          </a:bodyPr>
          <a:lstStyle/>
          <a:p>
            <a:pPr>
              <a:lnSpc>
                <a:spcPct val="150000"/>
              </a:lnSpc>
            </a:pPr>
            <a:r>
              <a:rPr lang="pl-PL" sz="1900" dirty="0"/>
              <a:t>W działaniach informacyjno-promocyjnych nie wykorzystuje się przekazu dyskryminującego, ośmieszającego bądź utrwalającego stereotypy ze względu na niepełnosprawność czy inne przesłanki wskazane w artykule 7. rozporządzenia ogólnego, takie jak:</a:t>
            </a:r>
          </a:p>
          <a:p>
            <a:pPr lvl="1">
              <a:lnSpc>
                <a:spcPct val="150000"/>
              </a:lnSpc>
            </a:pPr>
            <a:r>
              <a:rPr lang="pl-PL" sz="1700" dirty="0"/>
              <a:t>płeć,</a:t>
            </a:r>
          </a:p>
          <a:p>
            <a:pPr lvl="1">
              <a:lnSpc>
                <a:spcPct val="150000"/>
              </a:lnSpc>
            </a:pPr>
            <a:r>
              <a:rPr lang="pl-PL" sz="1700" dirty="0"/>
              <a:t>rasę, pochodzenie etniczne, </a:t>
            </a:r>
          </a:p>
          <a:p>
            <a:pPr lvl="1">
              <a:lnSpc>
                <a:spcPct val="150000"/>
              </a:lnSpc>
            </a:pPr>
            <a:r>
              <a:rPr lang="pl-PL" sz="1700" dirty="0"/>
              <a:t>religię, </a:t>
            </a:r>
          </a:p>
          <a:p>
            <a:pPr lvl="1">
              <a:lnSpc>
                <a:spcPct val="150000"/>
              </a:lnSpc>
            </a:pPr>
            <a:r>
              <a:rPr lang="pl-PL" sz="1700" dirty="0"/>
              <a:t>światopogląd, </a:t>
            </a:r>
          </a:p>
          <a:p>
            <a:pPr lvl="1">
              <a:lnSpc>
                <a:spcPct val="150000"/>
              </a:lnSpc>
            </a:pPr>
            <a:r>
              <a:rPr lang="pl-PL" sz="1700" dirty="0"/>
              <a:t>wiek lub orientację seksualną.</a:t>
            </a:r>
          </a:p>
          <a:p>
            <a:pPr>
              <a:lnSpc>
                <a:spcPct val="150000"/>
              </a:lnSpc>
            </a:pPr>
            <a:r>
              <a:rPr lang="pl-PL" sz="1900" dirty="0"/>
              <a:t>Tam gdzie jest to zasadne należy różnicować tematykę przekazu i sposoby komunikacji w zależności od oczekiwanych potrzeb odbiorców.</a:t>
            </a:r>
          </a:p>
        </p:txBody>
      </p:sp>
    </p:spTree>
    <p:extLst>
      <p:ext uri="{BB962C8B-B14F-4D97-AF65-F5344CB8AC3E}">
        <p14:creationId xmlns:p14="http://schemas.microsoft.com/office/powerpoint/2010/main" val="151854087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ymbol zastępczy zawartości 2"/>
          <p:cNvSpPr>
            <a:spLocks noGrp="1"/>
          </p:cNvSpPr>
          <p:nvPr>
            <p:ph idx="1"/>
          </p:nvPr>
        </p:nvSpPr>
        <p:spPr>
          <a:xfrm>
            <a:off x="368300" y="1285859"/>
            <a:ext cx="11506200" cy="4937141"/>
          </a:xfrm>
        </p:spPr>
        <p:txBody>
          <a:bodyPr>
            <a:noAutofit/>
          </a:bodyPr>
          <a:lstStyle/>
          <a:p>
            <a:pPr marL="0" indent="0">
              <a:lnSpc>
                <a:spcPct val="150000"/>
              </a:lnSpc>
              <a:buNone/>
            </a:pPr>
            <a:r>
              <a:rPr lang="pl-PL" sz="26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Wydarzenia o charakterze informacyjno-promocyjnym </a:t>
            </a:r>
            <a:br>
              <a:rPr lang="pl-PL" sz="26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br>
            <a:r>
              <a:rPr lang="pl-PL" sz="2600" dirty="0">
                <a:ln w="0"/>
                <a:solidFill>
                  <a:schemeClr val="accent1"/>
                </a:solidFill>
                <a:effectLst>
                  <a:outerShdw blurRad="38100" dist="25400" dir="5400000" algn="ctr" rotWithShape="0">
                    <a:srgbClr val="6E747A">
                      <a:alpha val="43000"/>
                    </a:srgbClr>
                  </a:outerShdw>
                </a:effectLst>
              </a:rPr>
              <a:t>niewymagające wcześniejszego zgłoszenia się/rejestracji:</a:t>
            </a:r>
          </a:p>
          <a:p>
            <a:pPr>
              <a:lnSpc>
                <a:spcPct val="150000"/>
              </a:lnSpc>
            </a:pPr>
            <a:r>
              <a:rPr lang="pl-PL" dirty="0"/>
              <a:t>dostępność architektoniczna,</a:t>
            </a:r>
          </a:p>
          <a:p>
            <a:pPr>
              <a:lnSpc>
                <a:spcPct val="150000"/>
              </a:lnSpc>
            </a:pPr>
            <a:r>
              <a:rPr lang="pl-PL" dirty="0"/>
              <a:t>dostęp do usprawnień dla osób z niepełnosprawnościami:</a:t>
            </a:r>
          </a:p>
          <a:p>
            <a:pPr lvl="1">
              <a:lnSpc>
                <a:spcPct val="150000"/>
              </a:lnSpc>
            </a:pPr>
            <a:r>
              <a:rPr lang="pl-PL" sz="2200" dirty="0"/>
              <a:t>Pętla indukcyjna / tłumacz z j. migowego ew. video-tłumacz</a:t>
            </a:r>
          </a:p>
          <a:p>
            <a:pPr lvl="1">
              <a:lnSpc>
                <a:spcPct val="150000"/>
              </a:lnSpc>
            </a:pPr>
            <a:r>
              <a:rPr lang="pl-PL" sz="2200" dirty="0"/>
              <a:t>Dostępność dla osób z psem asystującym,</a:t>
            </a:r>
          </a:p>
          <a:p>
            <a:pPr lvl="1">
              <a:lnSpc>
                <a:spcPct val="150000"/>
              </a:lnSpc>
            </a:pPr>
            <a:r>
              <a:rPr lang="pl-PL" sz="2200" dirty="0"/>
              <a:t>Wsparcie asystenta osób z niepełnosprawnościami,</a:t>
            </a:r>
          </a:p>
          <a:p>
            <a:pPr lvl="1">
              <a:lnSpc>
                <a:spcPct val="150000"/>
              </a:lnSpc>
            </a:pPr>
            <a:r>
              <a:rPr lang="pl-PL" sz="2200" dirty="0"/>
              <a:t>Materiały z audiodeskrypcją.</a:t>
            </a:r>
          </a:p>
        </p:txBody>
      </p:sp>
      <p:pic>
        <p:nvPicPr>
          <p:cNvPr id="1026" name="Picture 2"/>
          <p:cNvPicPr>
            <a:picLocks noChangeAspect="1" noChangeArrowheads="1"/>
          </p:cNvPicPr>
          <p:nvPr/>
        </p:nvPicPr>
        <p:blipFill>
          <a:blip r:embed="rId2" cstate="print"/>
          <a:srcRect/>
          <a:stretch>
            <a:fillRect/>
          </a:stretch>
        </p:blipFill>
        <p:spPr bwMode="auto">
          <a:xfrm>
            <a:off x="9724014" y="4740284"/>
            <a:ext cx="2150486" cy="1909760"/>
          </a:xfrm>
          <a:prstGeom prst="rect">
            <a:avLst/>
          </a:prstGeom>
          <a:noFill/>
          <a:ln w="9525">
            <a:noFill/>
            <a:miter lim="800000"/>
            <a:headEnd/>
            <a:tailEnd/>
          </a:ln>
          <a:effectLst/>
        </p:spPr>
      </p:pic>
      <p:sp>
        <p:nvSpPr>
          <p:cNvPr id="5" name="Prostokąt 4"/>
          <p:cNvSpPr/>
          <p:nvPr/>
        </p:nvSpPr>
        <p:spPr>
          <a:xfrm>
            <a:off x="7866646" y="6003713"/>
            <a:ext cx="1857368" cy="646331"/>
          </a:xfrm>
          <a:prstGeom prst="rect">
            <a:avLst/>
          </a:prstGeom>
        </p:spPr>
        <p:txBody>
          <a:bodyPr wrap="square">
            <a:spAutoFit/>
          </a:bodyPr>
          <a:lstStyle/>
          <a:p>
            <a:endParaRPr lang="pl-PL" dirty="0"/>
          </a:p>
          <a:p>
            <a:r>
              <a:rPr lang="pl-PL" dirty="0"/>
              <a:t>PN-EN 60118-4 </a:t>
            </a:r>
          </a:p>
        </p:txBody>
      </p:sp>
      <p:sp>
        <p:nvSpPr>
          <p:cNvPr id="7" name="Tytuł 1"/>
          <p:cNvSpPr>
            <a:spLocks noGrp="1"/>
          </p:cNvSpPr>
          <p:nvPr>
            <p:ph type="title"/>
          </p:nvPr>
        </p:nvSpPr>
        <p:spPr>
          <a:xfrm>
            <a:off x="247204" y="560390"/>
            <a:ext cx="8856984" cy="582594"/>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 informacyjno-promocyjny</a:t>
            </a:r>
          </a:p>
        </p:txBody>
      </p:sp>
    </p:spTree>
    <p:extLst>
      <p:ext uri="{BB962C8B-B14F-4D97-AF65-F5344CB8AC3E}">
        <p14:creationId xmlns:p14="http://schemas.microsoft.com/office/powerpoint/2010/main" val="201510575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ymbol zastępczy zawartości 2"/>
          <p:cNvSpPr>
            <a:spLocks noGrp="1"/>
          </p:cNvSpPr>
          <p:nvPr>
            <p:ph idx="1"/>
          </p:nvPr>
        </p:nvSpPr>
        <p:spPr>
          <a:xfrm>
            <a:off x="368300" y="1689100"/>
            <a:ext cx="11480800" cy="4419600"/>
          </a:xfrm>
        </p:spPr>
        <p:txBody>
          <a:bodyPr>
            <a:noAutofit/>
          </a:bodyPr>
          <a:lstStyle/>
          <a:p>
            <a:pPr marL="266700" indent="-266700">
              <a:lnSpc>
                <a:spcPct val="100000"/>
              </a:lnSpc>
            </a:pPr>
            <a:r>
              <a:rPr lang="pl-PL" sz="2100" dirty="0"/>
              <a:t>Jeżeli wydarzenie organizowane jest z wykorzystaniem </a:t>
            </a:r>
            <a:r>
              <a:rPr lang="pl-PL" sz="2100" b="1" dirty="0"/>
              <a:t>postępowania na podstawie ustawy Prawo zamówień publicznych</a:t>
            </a:r>
            <a:r>
              <a:rPr lang="pl-PL" sz="2100" dirty="0"/>
              <a:t> zamawiający </a:t>
            </a:r>
            <a:r>
              <a:rPr lang="pl-PL" sz="2100" b="1" dirty="0"/>
              <a:t>już na etapie dokumentacji zamówienia uwzględnia kwestie dostępności </a:t>
            </a:r>
            <a:r>
              <a:rPr lang="pl-PL" sz="2100" dirty="0"/>
              <a:t>– w zależności od tego co jest treścią tego zamówienia (na przykład klauzule społeczne – włączenie osoby z niepełnosprawnością do wykonania zamówienia; uniwersalne projektowanie – materiały audio-video). </a:t>
            </a:r>
          </a:p>
          <a:p>
            <a:pPr>
              <a:lnSpc>
                <a:spcPct val="100000"/>
              </a:lnSpc>
            </a:pPr>
            <a:r>
              <a:rPr lang="pl-PL" sz="2100" b="1" dirty="0"/>
              <a:t>Materiały służące informowaniu o wydarzeniu </a:t>
            </a:r>
            <a:r>
              <a:rPr lang="pl-PL" sz="2100" dirty="0"/>
              <a:t>(zaproszenia, plakaty, ulotki, ogłoszenia prasowe, strona internetowa z rejestracją) </a:t>
            </a:r>
            <a:r>
              <a:rPr lang="pl-PL" sz="2100" b="1" dirty="0"/>
              <a:t>są przygotowane, co najmniej w wersji elektronicznej</a:t>
            </a:r>
            <a:r>
              <a:rPr lang="pl-PL" sz="2100" dirty="0"/>
              <a:t>.</a:t>
            </a:r>
          </a:p>
          <a:p>
            <a:pPr>
              <a:lnSpc>
                <a:spcPct val="100000"/>
              </a:lnSpc>
            </a:pPr>
            <a:r>
              <a:rPr lang="pl-PL" sz="2100" dirty="0"/>
              <a:t>Jeżeli wydarzenie posiada swoją dedykowaną </a:t>
            </a:r>
            <a:r>
              <a:rPr lang="pl-PL" sz="2100" b="1" dirty="0"/>
              <a:t>stronę internetową</a:t>
            </a:r>
            <a:r>
              <a:rPr lang="pl-PL" sz="2100" dirty="0"/>
              <a:t>, gdzie prowadzona jest między innymi rejestracja, to jest ona </a:t>
            </a:r>
            <a:r>
              <a:rPr lang="pl-PL" sz="2100" b="1" dirty="0"/>
              <a:t>dostępna</a:t>
            </a:r>
            <a:r>
              <a:rPr lang="pl-PL" sz="2100" dirty="0"/>
              <a:t> (to znaczy zgodna ze standardem cyfrowym / WCAG2.0 AA).</a:t>
            </a:r>
          </a:p>
          <a:p>
            <a:pPr>
              <a:lnSpc>
                <a:spcPct val="100000"/>
              </a:lnSpc>
            </a:pPr>
            <a:r>
              <a:rPr lang="pl-PL" sz="2100" b="1" dirty="0"/>
              <a:t>Na stronie zawarta jest informacja, w jaki sposób wydarzenie będzie dostępne dla osób z niepełnosprawnością.</a:t>
            </a:r>
          </a:p>
          <a:p>
            <a:pPr marL="0" indent="0">
              <a:lnSpc>
                <a:spcPct val="100000"/>
              </a:lnSpc>
            </a:pPr>
            <a:endParaRPr lang="pl-PL" sz="2100" dirty="0"/>
          </a:p>
        </p:txBody>
      </p:sp>
      <p:sp>
        <p:nvSpPr>
          <p:cNvPr id="5" name="Tytuł 1"/>
          <p:cNvSpPr>
            <a:spLocks noGrp="1"/>
          </p:cNvSpPr>
          <p:nvPr>
            <p:ph type="title"/>
          </p:nvPr>
        </p:nvSpPr>
        <p:spPr>
          <a:xfrm>
            <a:off x="247204" y="560390"/>
            <a:ext cx="8856984" cy="582594"/>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 informacyjno-promocyjny</a:t>
            </a:r>
          </a:p>
        </p:txBody>
      </p:sp>
    </p:spTree>
    <p:extLst>
      <p:ext uri="{BB962C8B-B14F-4D97-AF65-F5344CB8AC3E}">
        <p14:creationId xmlns:p14="http://schemas.microsoft.com/office/powerpoint/2010/main" val="203747583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ymbol zastępczy zawartości 2"/>
          <p:cNvSpPr>
            <a:spLocks noGrp="1"/>
          </p:cNvSpPr>
          <p:nvPr>
            <p:ph idx="1"/>
          </p:nvPr>
        </p:nvSpPr>
        <p:spPr>
          <a:xfrm>
            <a:off x="355600" y="1739900"/>
            <a:ext cx="11569700" cy="4475182"/>
          </a:xfrm>
        </p:spPr>
        <p:txBody>
          <a:bodyPr>
            <a:noAutofit/>
          </a:bodyPr>
          <a:lstStyle/>
          <a:p>
            <a:pPr>
              <a:lnSpc>
                <a:spcPct val="150000"/>
              </a:lnSpc>
              <a:buNone/>
            </a:pPr>
            <a:r>
              <a:rPr lang="pl-PL" b="1" dirty="0"/>
              <a:t>Materiały informacyjne, uwzględniają następujące elementy: </a:t>
            </a:r>
          </a:p>
          <a:p>
            <a:pPr marL="355600" indent="-309563">
              <a:lnSpc>
                <a:spcPct val="150000"/>
              </a:lnSpc>
            </a:pPr>
            <a:r>
              <a:rPr lang="pl-PL" dirty="0"/>
              <a:t>dane kontaktowe do organizatora (co najmniej 2 kanały kontaktu),</a:t>
            </a:r>
          </a:p>
          <a:p>
            <a:pPr marL="355600" indent="-309563">
              <a:lnSpc>
                <a:spcPct val="150000"/>
              </a:lnSpc>
            </a:pPr>
            <a:r>
              <a:rPr lang="pl-PL" dirty="0"/>
              <a:t>mapa oraz sposób dojazdu na miejsce wydarzenia publicznymi środkami transportu i z różnych kierunków samochodem,</a:t>
            </a:r>
          </a:p>
          <a:p>
            <a:pPr marL="355600" indent="-309563">
              <a:lnSpc>
                <a:spcPct val="150000"/>
              </a:lnSpc>
            </a:pPr>
            <a:r>
              <a:rPr lang="pl-PL" dirty="0"/>
              <a:t>dostępność parkingu, w tym liczby miejsc postojowych dla osób z niepełnosprawnościami,</a:t>
            </a:r>
          </a:p>
          <a:p>
            <a:pPr marL="355600" indent="-309563">
              <a:lnSpc>
                <a:spcPct val="150000"/>
              </a:lnSpc>
            </a:pPr>
            <a:r>
              <a:rPr lang="pl-PL" dirty="0"/>
              <a:t>informacje dotyczące dostępności budynku (miejsca), w którym ma odbyć się wydarzenie,</a:t>
            </a:r>
          </a:p>
        </p:txBody>
      </p:sp>
      <p:sp>
        <p:nvSpPr>
          <p:cNvPr id="5" name="Tytuł 1"/>
          <p:cNvSpPr>
            <a:spLocks noGrp="1"/>
          </p:cNvSpPr>
          <p:nvPr>
            <p:ph type="title"/>
          </p:nvPr>
        </p:nvSpPr>
        <p:spPr>
          <a:xfrm>
            <a:off x="247204" y="560390"/>
            <a:ext cx="8856984" cy="582594"/>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 informacyjno-promocyjny</a:t>
            </a:r>
          </a:p>
        </p:txBody>
      </p:sp>
    </p:spTree>
    <p:extLst>
      <p:ext uri="{BB962C8B-B14F-4D97-AF65-F5344CB8AC3E}">
        <p14:creationId xmlns:p14="http://schemas.microsoft.com/office/powerpoint/2010/main" val="71672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23850" y="1143000"/>
            <a:ext cx="11487150" cy="4524315"/>
          </a:xfrm>
          <a:prstGeom prst="rect">
            <a:avLst/>
          </a:prstGeom>
        </p:spPr>
        <p:txBody>
          <a:bodyPr wrap="square">
            <a:spAutoFit/>
          </a:bodyPr>
          <a:lstStyle/>
          <a:p>
            <a:pPr lvl="0" algn="ctr" defTabSz="914400" eaLnBrk="1" fontAlgn="auto" hangingPunct="1">
              <a:lnSpc>
                <a:spcPct val="150000"/>
              </a:lnSpc>
              <a:spcAft>
                <a:spcPts val="0"/>
              </a:spcAft>
              <a:defRPr/>
            </a:pPr>
            <a:r>
              <a:rPr lang="pl-PL" sz="48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Realizacja zasady równości szans kobiet </a:t>
            </a:r>
            <a:br>
              <a:rPr lang="pl-PL" sz="48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br>
            <a:r>
              <a:rPr lang="pl-PL" sz="48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i mężczyzn oraz równości szans i niedyskryminacji, w tym dostępności </a:t>
            </a:r>
            <a:br>
              <a:rPr lang="pl-PL" sz="48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br>
            <a:r>
              <a:rPr lang="pl-PL" sz="48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dla osób z niepełnosprawnościami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3000" y="609600"/>
            <a:ext cx="9875838" cy="743211"/>
          </a:xfrm>
        </p:spPr>
        <p:txBody>
          <a:bodyPr>
            <a:norm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Gender w statystyce</a:t>
            </a:r>
          </a:p>
        </p:txBody>
      </p:sp>
      <p:sp>
        <p:nvSpPr>
          <p:cNvPr id="3" name="Symbol zastępczy zawartości 2"/>
          <p:cNvSpPr>
            <a:spLocks noGrp="1"/>
          </p:cNvSpPr>
          <p:nvPr>
            <p:ph idx="1"/>
          </p:nvPr>
        </p:nvSpPr>
        <p:spPr>
          <a:xfrm>
            <a:off x="288099" y="1707038"/>
            <a:ext cx="11700701" cy="4632176"/>
          </a:xfrm>
        </p:spPr>
        <p:txBody>
          <a:bodyPr>
            <a:noAutofit/>
          </a:bodyPr>
          <a:lstStyle/>
          <a:p>
            <a:pPr marL="622300" lvl="2" indent="-444500">
              <a:lnSpc>
                <a:spcPct val="150000"/>
              </a:lnSpc>
              <a:buSzPct val="110000"/>
              <a:buFont typeface="Wingdings" pitchFamily="2" charset="2"/>
              <a:buChar char=""/>
            </a:pPr>
            <a:r>
              <a:rPr lang="pl-PL" sz="2200" dirty="0"/>
              <a:t>Spośród 192 krajów Świata tylko 12 głów państwa to kobiety.</a:t>
            </a:r>
          </a:p>
          <a:p>
            <a:pPr marL="622300" lvl="2" indent="-444500">
              <a:lnSpc>
                <a:spcPct val="150000"/>
              </a:lnSpc>
              <a:buSzPct val="110000"/>
              <a:buFont typeface="Wingdings" pitchFamily="2" charset="2"/>
              <a:buChar char=""/>
            </a:pPr>
            <a:r>
              <a:rPr lang="pl-PL" sz="2200" dirty="0"/>
              <a:t>70% spośród 1,3 mld ludzi bytujących w ubóstwie – zdefiniowanym jako  życie za odpowiednik mniej niż 1 USD dziennie – stanowią kobiety.</a:t>
            </a:r>
          </a:p>
          <a:p>
            <a:pPr marL="622300" lvl="2" indent="-444500">
              <a:lnSpc>
                <a:spcPct val="150000"/>
              </a:lnSpc>
              <a:buSzPct val="110000"/>
              <a:buFont typeface="Wingdings" pitchFamily="2" charset="2"/>
              <a:buChar char=""/>
            </a:pPr>
            <a:r>
              <a:rPr lang="pl-PL" sz="2200" dirty="0"/>
              <a:t>Kobiety spędzają na wykonywaniu nieodpłatnej pracy co najmniej dwa razy więcej czasu od mężczyzn.</a:t>
            </a:r>
          </a:p>
          <a:p>
            <a:pPr marL="622300" lvl="2" indent="-444500">
              <a:lnSpc>
                <a:spcPct val="150000"/>
              </a:lnSpc>
              <a:buSzPct val="110000"/>
              <a:buFont typeface="Wingdings" pitchFamily="2" charset="2"/>
              <a:buChar char=""/>
            </a:pPr>
            <a:r>
              <a:rPr lang="pl-PL" sz="2200" dirty="0"/>
              <a:t>W skali Światowej zarobki kobiet stanowią średnio dwie trzecie zarobków mężczyzn</a:t>
            </a:r>
          </a:p>
          <a:p>
            <a:pPr marL="622300" lvl="2" indent="-444500">
              <a:lnSpc>
                <a:spcPct val="150000"/>
              </a:lnSpc>
              <a:buSzPct val="110000"/>
              <a:buFont typeface="Wingdings" pitchFamily="2" charset="2"/>
              <a:buChar char=""/>
            </a:pPr>
            <a:r>
              <a:rPr lang="pl-PL" sz="2200" dirty="0"/>
              <a:t>Kobiety na Świecie stanowią większość pracujących w niepełnym wymiarze godzin (60-90%). </a:t>
            </a:r>
          </a:p>
          <a:p>
            <a:pPr marL="622300" lvl="2" indent="-444500">
              <a:lnSpc>
                <a:spcPct val="150000"/>
              </a:lnSpc>
              <a:buSzPct val="110000"/>
              <a:buFont typeface="Wingdings" pitchFamily="2" charset="2"/>
              <a:buChar char=""/>
            </a:pPr>
            <a:r>
              <a:rPr lang="pl-PL" sz="2200" dirty="0"/>
              <a:t>W Unii Europejskiej kobiety stanowią 83% pracujących w niepełnym wymiarze godzin.</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ymbol zastępczy zawartości 2"/>
          <p:cNvSpPr>
            <a:spLocks noGrp="1"/>
          </p:cNvSpPr>
          <p:nvPr>
            <p:ph idx="1"/>
          </p:nvPr>
        </p:nvSpPr>
        <p:spPr>
          <a:xfrm>
            <a:off x="247204" y="1917700"/>
            <a:ext cx="11551096" cy="4297382"/>
          </a:xfrm>
        </p:spPr>
        <p:txBody>
          <a:bodyPr>
            <a:noAutofit/>
          </a:bodyPr>
          <a:lstStyle/>
          <a:p>
            <a:pPr>
              <a:lnSpc>
                <a:spcPct val="150000"/>
              </a:lnSpc>
            </a:pPr>
            <a:r>
              <a:rPr lang="pl-PL" b="1" dirty="0"/>
              <a:t>Komunikacja z potencjalnymi uczestnikami/uczestniczkami wydarzeń odbywa się przez co najmniej dwa kanały komunikacji </a:t>
            </a:r>
            <a:r>
              <a:rPr lang="pl-PL" dirty="0"/>
              <a:t>(na przykład z wykorzystaniem telefonu; e-maila; informacji w mediach społecznościowych</a:t>
            </a:r>
            <a:r>
              <a:rPr lang="pl-PL" dirty="0" smtClean="0"/>
              <a:t>).</a:t>
            </a:r>
            <a:endParaRPr lang="pl-PL" dirty="0"/>
          </a:p>
          <a:p>
            <a:pPr>
              <a:lnSpc>
                <a:spcPct val="150000"/>
              </a:lnSpc>
            </a:pPr>
            <a:r>
              <a:rPr lang="pl-PL" dirty="0"/>
              <a:t>Filmy i multimedia, zawierają </a:t>
            </a:r>
            <a:r>
              <a:rPr lang="pl-PL" dirty="0" err="1"/>
              <a:t>audiodeskrypcję</a:t>
            </a:r>
            <a:r>
              <a:rPr lang="pl-PL" dirty="0"/>
              <a:t> (wszędzie tam, gdzie informacja niesiona obrazem jest istotna dla odbiorcy i ma znaczenie poznawcze).</a:t>
            </a:r>
          </a:p>
          <a:p>
            <a:pPr>
              <a:lnSpc>
                <a:spcPct val="150000"/>
              </a:lnSpc>
            </a:pPr>
            <a:r>
              <a:rPr lang="pl-PL" dirty="0"/>
              <a:t>Transmisja on-line wydarzenia (o ile jest organizowana), udostępnia napisy rozszerzone na żywo.</a:t>
            </a:r>
          </a:p>
        </p:txBody>
      </p:sp>
      <p:sp>
        <p:nvSpPr>
          <p:cNvPr id="5" name="Tytuł 1"/>
          <p:cNvSpPr>
            <a:spLocks noGrp="1"/>
          </p:cNvSpPr>
          <p:nvPr>
            <p:ph type="title"/>
          </p:nvPr>
        </p:nvSpPr>
        <p:spPr>
          <a:xfrm>
            <a:off x="247204" y="560390"/>
            <a:ext cx="8856984" cy="582594"/>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 informacyjno-promocyjny</a:t>
            </a:r>
          </a:p>
        </p:txBody>
      </p:sp>
    </p:spTree>
    <p:extLst>
      <p:ext uri="{BB962C8B-B14F-4D97-AF65-F5344CB8AC3E}">
        <p14:creationId xmlns:p14="http://schemas.microsoft.com/office/powerpoint/2010/main" val="167751005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ymbol zastępczy zawartości 2"/>
          <p:cNvSpPr>
            <a:spLocks noGrp="1"/>
          </p:cNvSpPr>
          <p:nvPr>
            <p:ph idx="1"/>
          </p:nvPr>
        </p:nvSpPr>
        <p:spPr>
          <a:xfrm>
            <a:off x="508000" y="2116126"/>
            <a:ext cx="10871200" cy="3205174"/>
          </a:xfrm>
        </p:spPr>
        <p:txBody>
          <a:bodyPr>
            <a:noAutofit/>
          </a:bodyPr>
          <a:lstStyle/>
          <a:p>
            <a:pPr>
              <a:lnSpc>
                <a:spcPct val="150000"/>
              </a:lnSpc>
            </a:pPr>
            <a:r>
              <a:rPr lang="pl-PL" sz="2400" b="1" dirty="0"/>
              <a:t>Materiały z wydarzenia są możliwe do pozyskania dla jego uczestników/-czek w postaci </a:t>
            </a:r>
            <a:r>
              <a:rPr lang="pl-PL" sz="2400" b="1" dirty="0">
                <a:solidFill>
                  <a:srgbClr val="FF0000"/>
                </a:solidFill>
              </a:rPr>
              <a:t>dostępnego pliku</a:t>
            </a:r>
            <a:r>
              <a:rPr lang="pl-PL" sz="2400" dirty="0"/>
              <a:t>.</a:t>
            </a:r>
          </a:p>
          <a:p>
            <a:pPr>
              <a:lnSpc>
                <a:spcPct val="150000"/>
              </a:lnSpc>
            </a:pPr>
            <a:r>
              <a:rPr lang="pl-PL" sz="2400" dirty="0"/>
              <a:t>Jeżeli materiały są wydrukowane bądź na przykład przekazywane w formie płyty z prezentacją – leżą w miejscach dostępnych dla osób na wózkach inwalidzkich.</a:t>
            </a:r>
          </a:p>
        </p:txBody>
      </p:sp>
      <p:sp>
        <p:nvSpPr>
          <p:cNvPr id="5" name="Tytuł 1"/>
          <p:cNvSpPr>
            <a:spLocks noGrp="1"/>
          </p:cNvSpPr>
          <p:nvPr>
            <p:ph type="title"/>
          </p:nvPr>
        </p:nvSpPr>
        <p:spPr>
          <a:xfrm>
            <a:off x="247204" y="560390"/>
            <a:ext cx="8856984" cy="582594"/>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 informacyjno-promocyjny</a:t>
            </a:r>
          </a:p>
        </p:txBody>
      </p:sp>
    </p:spTree>
    <p:extLst>
      <p:ext uri="{BB962C8B-B14F-4D97-AF65-F5344CB8AC3E}">
        <p14:creationId xmlns:p14="http://schemas.microsoft.com/office/powerpoint/2010/main" val="272135539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ymbol zastępczy zawartości 2"/>
          <p:cNvSpPr>
            <a:spLocks noGrp="1"/>
          </p:cNvSpPr>
          <p:nvPr>
            <p:ph idx="1"/>
          </p:nvPr>
        </p:nvSpPr>
        <p:spPr>
          <a:xfrm>
            <a:off x="266700" y="1531392"/>
            <a:ext cx="11836400" cy="4714908"/>
          </a:xfrm>
        </p:spPr>
        <p:txBody>
          <a:bodyPr>
            <a:noAutofit/>
          </a:bodyPr>
          <a:lstStyle/>
          <a:p>
            <a:pPr marL="0" indent="0">
              <a:buNone/>
            </a:pPr>
            <a:r>
              <a:rPr lang="pl-PL" sz="26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Wydarzenia o charakterze informacyjno-promocyjnym </a:t>
            </a:r>
            <a:br>
              <a:rPr lang="pl-PL" sz="26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br>
            <a:r>
              <a:rPr lang="pl-PL" sz="2800" dirty="0">
                <a:ln w="0"/>
                <a:solidFill>
                  <a:schemeClr val="accent1"/>
                </a:solidFill>
                <a:effectLst>
                  <a:outerShdw blurRad="38100" dist="25400" dir="5400000" algn="ctr" rotWithShape="0">
                    <a:srgbClr val="6E747A">
                      <a:alpha val="43000"/>
                    </a:srgbClr>
                  </a:outerShdw>
                </a:effectLst>
              </a:rPr>
              <a:t>wymagające wcześniejszego zgłoszenia się/rejestracji</a:t>
            </a:r>
          </a:p>
          <a:p>
            <a:pPr marL="0" indent="0">
              <a:buNone/>
            </a:pPr>
            <a:endParaRPr lang="pl-PL" sz="21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a:p>
            <a:r>
              <a:rPr lang="pl-PL" dirty="0"/>
              <a:t>Wszystkie spotkania otwarte, organizowane z udziałem środków funduszy europejskich, wymagające wcześniejszej rejestracji, </a:t>
            </a:r>
            <a:r>
              <a:rPr lang="pl-PL" b="1" dirty="0"/>
              <a:t>umożliwiają zgłoszenie specjalnej potrzeby uczestników/-czek.</a:t>
            </a:r>
          </a:p>
          <a:p>
            <a:r>
              <a:rPr lang="pl-PL" b="1" dirty="0">
                <a:solidFill>
                  <a:srgbClr val="FF0000"/>
                </a:solidFill>
              </a:rPr>
              <a:t>Co najmniej jedno z pytań w formularzu rejestracyjnym dotyczy indywidualnych, specjalnych potrzeb uczestników/-czek</a:t>
            </a:r>
            <a:r>
              <a:rPr lang="pl-PL" dirty="0">
                <a:solidFill>
                  <a:srgbClr val="FF0000"/>
                </a:solidFill>
              </a:rPr>
              <a:t>.</a:t>
            </a:r>
          </a:p>
          <a:p>
            <a:r>
              <a:rPr lang="pl-PL" b="1" dirty="0"/>
              <a:t>Zgłoszenie specjalnej potrzeby obliguje organizatora wydarzenia do jej spełnienia </a:t>
            </a:r>
            <a:r>
              <a:rPr lang="pl-PL" dirty="0"/>
              <a:t>w możliwie największym stopniu.</a:t>
            </a:r>
          </a:p>
          <a:p>
            <a:r>
              <a:rPr lang="pl-PL" dirty="0"/>
              <a:t>Należy wówczas postępować jak w przypadku wydarzeń niewymagających wcześniejszego zgłoszenia się/rekrutacji.</a:t>
            </a:r>
          </a:p>
        </p:txBody>
      </p:sp>
      <p:sp>
        <p:nvSpPr>
          <p:cNvPr id="5" name="Tytuł 1"/>
          <p:cNvSpPr>
            <a:spLocks noGrp="1"/>
          </p:cNvSpPr>
          <p:nvPr>
            <p:ph type="title"/>
          </p:nvPr>
        </p:nvSpPr>
        <p:spPr>
          <a:xfrm>
            <a:off x="247204" y="560390"/>
            <a:ext cx="8856984" cy="582594"/>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 informacyjno-promocyjny</a:t>
            </a:r>
          </a:p>
        </p:txBody>
      </p:sp>
    </p:spTree>
    <p:extLst>
      <p:ext uri="{BB962C8B-B14F-4D97-AF65-F5344CB8AC3E}">
        <p14:creationId xmlns:p14="http://schemas.microsoft.com/office/powerpoint/2010/main" val="393899921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23920" y="1327136"/>
            <a:ext cx="10255280" cy="5019792"/>
          </a:xfrm>
          <a:prstGeom prst="rect">
            <a:avLst/>
          </a:prstGeom>
          <a:noFill/>
          <a:ln w="9525">
            <a:noFill/>
            <a:miter lim="800000"/>
            <a:headEnd/>
            <a:tailEnd/>
          </a:ln>
          <a:effectLst/>
        </p:spPr>
      </p:pic>
      <p:sp>
        <p:nvSpPr>
          <p:cNvPr id="5" name="Tytuł 1"/>
          <p:cNvSpPr>
            <a:spLocks noGrp="1"/>
          </p:cNvSpPr>
          <p:nvPr>
            <p:ph type="title"/>
          </p:nvPr>
        </p:nvSpPr>
        <p:spPr>
          <a:xfrm>
            <a:off x="247204" y="560390"/>
            <a:ext cx="8856984" cy="582594"/>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 informacyjno-promocyjny</a:t>
            </a:r>
          </a:p>
        </p:txBody>
      </p:sp>
    </p:spTree>
    <p:extLst>
      <p:ext uri="{BB962C8B-B14F-4D97-AF65-F5344CB8AC3E}">
        <p14:creationId xmlns:p14="http://schemas.microsoft.com/office/powerpoint/2010/main" val="100009312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ymbol zastępczy zawartości 2"/>
          <p:cNvSpPr>
            <a:spLocks noGrp="1"/>
          </p:cNvSpPr>
          <p:nvPr>
            <p:ph idx="1"/>
          </p:nvPr>
        </p:nvSpPr>
        <p:spPr>
          <a:xfrm>
            <a:off x="508000" y="2071678"/>
            <a:ext cx="11468100" cy="3929090"/>
          </a:xfrm>
        </p:spPr>
        <p:txBody>
          <a:bodyPr>
            <a:noAutofit/>
          </a:bodyPr>
          <a:lstStyle/>
          <a:p>
            <a:pPr>
              <a:lnSpc>
                <a:spcPct val="150000"/>
              </a:lnSpc>
            </a:pPr>
            <a:r>
              <a:rPr lang="pl-PL" sz="2400" dirty="0"/>
              <a:t>W przypadku spotkań, które </a:t>
            </a:r>
            <a:r>
              <a:rPr lang="pl-PL" sz="2400" b="1" dirty="0"/>
              <a:t>wymagają rejestracji</a:t>
            </a:r>
            <a:r>
              <a:rPr lang="pl-PL" sz="2400" dirty="0"/>
              <a:t>, gro zasad zbieżna jest z wymaganiami stawianymi spotkaniom otwartym.</a:t>
            </a:r>
          </a:p>
        </p:txBody>
      </p:sp>
      <p:sp>
        <p:nvSpPr>
          <p:cNvPr id="5" name="Tytuł 1"/>
          <p:cNvSpPr>
            <a:spLocks noGrp="1"/>
          </p:cNvSpPr>
          <p:nvPr>
            <p:ph type="title"/>
          </p:nvPr>
        </p:nvSpPr>
        <p:spPr>
          <a:xfrm>
            <a:off x="247204" y="560390"/>
            <a:ext cx="8856984" cy="582594"/>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 informacyjno-promocyjny</a:t>
            </a:r>
          </a:p>
        </p:txBody>
      </p:sp>
    </p:spTree>
    <p:extLst>
      <p:ext uri="{BB962C8B-B14F-4D97-AF65-F5344CB8AC3E}">
        <p14:creationId xmlns:p14="http://schemas.microsoft.com/office/powerpoint/2010/main" val="130177773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ymbol zastępczy zawartości 2"/>
          <p:cNvSpPr>
            <a:spLocks noGrp="1"/>
          </p:cNvSpPr>
          <p:nvPr>
            <p:ph idx="1"/>
          </p:nvPr>
        </p:nvSpPr>
        <p:spPr>
          <a:xfrm>
            <a:off x="247204" y="1508760"/>
            <a:ext cx="11944796" cy="4634884"/>
          </a:xfrm>
        </p:spPr>
        <p:txBody>
          <a:bodyPr>
            <a:noAutofit/>
          </a:bodyPr>
          <a:lstStyle/>
          <a:p>
            <a:pPr>
              <a:lnSpc>
                <a:spcPct val="100000"/>
              </a:lnSpc>
              <a:buNone/>
            </a:pPr>
            <a:r>
              <a:rPr lang="pl-PL" sz="2400" b="1" dirty="0"/>
              <a:t>Teksty – są pisane prostym językiem</a:t>
            </a:r>
          </a:p>
          <a:p>
            <a:pPr>
              <a:lnSpc>
                <a:spcPct val="100000"/>
              </a:lnSpc>
            </a:pPr>
            <a:r>
              <a:rPr lang="pl-PL" sz="2100" dirty="0"/>
              <a:t>o ile to możliwe, unika się żargonów, skrótów i związków frazeologicznych,</a:t>
            </a:r>
          </a:p>
          <a:p>
            <a:pPr>
              <a:lnSpc>
                <a:spcPct val="100000"/>
              </a:lnSpc>
            </a:pPr>
            <a:r>
              <a:rPr lang="pl-PL" sz="2100" dirty="0"/>
              <a:t>nie używa się trudnych wyrazów, a także skrótów zapożyczonych z innego języka, chyba że są dobrze znane, </a:t>
            </a:r>
          </a:p>
          <a:p>
            <a:pPr>
              <a:lnSpc>
                <a:spcPct val="100000"/>
              </a:lnSpc>
            </a:pPr>
            <a:r>
              <a:rPr lang="pl-PL" sz="2100" dirty="0"/>
              <a:t>jeśli używane są skróty branżowe (na przykład EFSiI, PO WER, UP), to przy pierwszym ich użyciu w dokumencie wskazuje się w nawiasie ich rozwinięcie,</a:t>
            </a:r>
          </a:p>
          <a:p>
            <a:pPr>
              <a:lnSpc>
                <a:spcPct val="100000"/>
              </a:lnSpc>
            </a:pPr>
            <a:r>
              <a:rPr lang="pl-PL" sz="2100" dirty="0"/>
              <a:t>w zdaniach stosuje się stronę czynną zamiast biernej,</a:t>
            </a:r>
          </a:p>
          <a:p>
            <a:pPr>
              <a:lnSpc>
                <a:spcPct val="100000"/>
              </a:lnSpc>
            </a:pPr>
            <a:r>
              <a:rPr lang="pl-PL" sz="2100" dirty="0"/>
              <a:t>podawane są przykłady,</a:t>
            </a:r>
          </a:p>
          <a:p>
            <a:pPr>
              <a:lnSpc>
                <a:spcPct val="100000"/>
              </a:lnSpc>
            </a:pPr>
            <a:r>
              <a:rPr lang="pl-PL" sz="2100" dirty="0"/>
              <a:t>wyrównane są do lewej strony – </a:t>
            </a:r>
            <a:r>
              <a:rPr lang="pl-PL" sz="2100" b="1" dirty="0"/>
              <a:t>nie stosujemy justowania</a:t>
            </a:r>
            <a:r>
              <a:rPr lang="pl-PL" sz="2100" dirty="0"/>
              <a:t>,</a:t>
            </a:r>
          </a:p>
          <a:p>
            <a:pPr>
              <a:lnSpc>
                <a:spcPct val="100000"/>
              </a:lnSpc>
            </a:pPr>
            <a:r>
              <a:rPr lang="pl-PL" sz="2100" dirty="0"/>
              <a:t>stosuje się zdania krótkie, jeśli jest to możliwe – pozytywne.</a:t>
            </a:r>
          </a:p>
        </p:txBody>
      </p:sp>
      <p:sp>
        <p:nvSpPr>
          <p:cNvPr id="4" name="Prostokąt 3"/>
          <p:cNvSpPr/>
          <p:nvPr/>
        </p:nvSpPr>
        <p:spPr>
          <a:xfrm>
            <a:off x="8540740" y="5410238"/>
            <a:ext cx="2973827" cy="1261884"/>
          </a:xfrm>
          <a:prstGeom prst="rect">
            <a:avLst/>
          </a:prstGeom>
        </p:spPr>
        <p:txBody>
          <a:bodyPr wrap="none">
            <a:spAutoFit/>
          </a:bodyPr>
          <a:lstStyle/>
          <a:p>
            <a:r>
              <a:rPr lang="pl-PL" sz="3800" dirty="0" smtClean="0">
                <a:ln w="0"/>
                <a:solidFill>
                  <a:srgbClr val="FF0000"/>
                </a:solidFill>
                <a:effectLst>
                  <a:outerShdw blurRad="38100" dist="25400" dir="5400000" algn="ctr" rotWithShape="0">
                    <a:srgbClr val="6E747A">
                      <a:alpha val="43000"/>
                    </a:srgbClr>
                  </a:outerShdw>
                </a:effectLst>
                <a:latin typeface="+mn-lt"/>
                <a:ea typeface="+mj-ea"/>
                <a:cs typeface="+mj-cs"/>
              </a:rPr>
              <a:t>Jasnopis.pl</a:t>
            </a:r>
          </a:p>
          <a:p>
            <a:r>
              <a:rPr lang="pl-PL" sz="3800" dirty="0" smtClean="0">
                <a:ln w="0"/>
                <a:solidFill>
                  <a:srgbClr val="FF0000"/>
                </a:solidFill>
                <a:effectLst>
                  <a:outerShdw blurRad="38100" dist="25400" dir="5400000" algn="ctr" rotWithShape="0">
                    <a:srgbClr val="6E747A">
                      <a:alpha val="43000"/>
                    </a:srgbClr>
                  </a:outerShdw>
                </a:effectLst>
                <a:latin typeface="+mn-lt"/>
                <a:ea typeface="+mj-ea"/>
                <a:cs typeface="+mj-cs"/>
              </a:rPr>
              <a:t>www.logios.pl</a:t>
            </a:r>
            <a:endParaRPr lang="pl-PL" sz="3800" dirty="0">
              <a:ln w="0"/>
              <a:solidFill>
                <a:srgbClr val="FF0000"/>
              </a:solidFill>
              <a:effectLst>
                <a:outerShdw blurRad="38100" dist="25400" dir="5400000" algn="ctr" rotWithShape="0">
                  <a:srgbClr val="6E747A">
                    <a:alpha val="43000"/>
                  </a:srgbClr>
                </a:outerShdw>
              </a:effectLst>
              <a:latin typeface="+mn-lt"/>
              <a:ea typeface="+mj-ea"/>
              <a:cs typeface="+mj-cs"/>
            </a:endParaRPr>
          </a:p>
        </p:txBody>
      </p:sp>
      <p:sp>
        <p:nvSpPr>
          <p:cNvPr id="6" name="Tytuł 1"/>
          <p:cNvSpPr>
            <a:spLocks noGrp="1"/>
          </p:cNvSpPr>
          <p:nvPr>
            <p:ph type="title"/>
          </p:nvPr>
        </p:nvSpPr>
        <p:spPr>
          <a:xfrm>
            <a:off x="247204" y="560390"/>
            <a:ext cx="8856984" cy="582594"/>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 informacyjno-promocyjny</a:t>
            </a:r>
          </a:p>
        </p:txBody>
      </p:sp>
    </p:spTree>
    <p:extLst>
      <p:ext uri="{BB962C8B-B14F-4D97-AF65-F5344CB8AC3E}">
        <p14:creationId xmlns:p14="http://schemas.microsoft.com/office/powerpoint/2010/main" val="92903589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ymbol zastępczy zawartości 2"/>
          <p:cNvSpPr>
            <a:spLocks noGrp="1"/>
          </p:cNvSpPr>
          <p:nvPr>
            <p:ph idx="1"/>
          </p:nvPr>
        </p:nvSpPr>
        <p:spPr>
          <a:xfrm>
            <a:off x="247204" y="1844675"/>
            <a:ext cx="11589196" cy="4184668"/>
          </a:xfrm>
        </p:spPr>
        <p:txBody>
          <a:bodyPr>
            <a:noAutofit/>
          </a:bodyPr>
          <a:lstStyle/>
          <a:p>
            <a:pPr>
              <a:lnSpc>
                <a:spcPct val="100000"/>
              </a:lnSpc>
              <a:buNone/>
            </a:pPr>
            <a:r>
              <a:rPr lang="pl-PL" sz="2400" b="1" dirty="0"/>
              <a:t>Materiały – informacja pisana</a:t>
            </a:r>
          </a:p>
          <a:p>
            <a:pPr marL="46037" indent="0">
              <a:lnSpc>
                <a:spcPct val="100000"/>
              </a:lnSpc>
              <a:buNone/>
            </a:pPr>
            <a:endParaRPr lang="pl-PL" sz="1200" dirty="0"/>
          </a:p>
          <a:p>
            <a:pPr>
              <a:lnSpc>
                <a:spcPct val="100000"/>
              </a:lnSpc>
            </a:pPr>
            <a:r>
              <a:rPr lang="pl-PL" sz="2400" dirty="0"/>
              <a:t>Materiały są przygotowane co najmniej w wersji elektronicznej. </a:t>
            </a:r>
          </a:p>
          <a:p>
            <a:pPr>
              <a:lnSpc>
                <a:spcPct val="100000"/>
              </a:lnSpc>
            </a:pPr>
            <a:r>
              <a:rPr lang="pl-PL" sz="2400" dirty="0"/>
              <a:t>Organizator wydarzenia decyduje, w jaki sposób i którymi sposobami komunikacji zapewnia dostępność materiałów, np.:</a:t>
            </a:r>
          </a:p>
          <a:p>
            <a:pPr lvl="1">
              <a:lnSpc>
                <a:spcPct val="100000"/>
              </a:lnSpc>
            </a:pPr>
            <a:r>
              <a:rPr lang="pl-PL" sz="2200" dirty="0"/>
              <a:t>druku powiększony, </a:t>
            </a:r>
          </a:p>
          <a:p>
            <a:pPr lvl="1">
              <a:lnSpc>
                <a:spcPct val="100000"/>
              </a:lnSpc>
            </a:pPr>
            <a:r>
              <a:rPr lang="pl-PL" sz="2200" dirty="0"/>
              <a:t>język łatwy do czytania,</a:t>
            </a:r>
          </a:p>
          <a:p>
            <a:pPr lvl="1">
              <a:lnSpc>
                <a:spcPct val="100000"/>
              </a:lnSpc>
            </a:pPr>
            <a:r>
              <a:rPr lang="pl-PL" sz="2200" dirty="0"/>
              <a:t>Zapis w systemie Braille'a,</a:t>
            </a:r>
          </a:p>
          <a:p>
            <a:pPr lvl="1">
              <a:lnSpc>
                <a:spcPct val="100000"/>
              </a:lnSpc>
            </a:pPr>
            <a:r>
              <a:rPr lang="pl-PL" sz="2200" dirty="0"/>
              <a:t>nagrania tłumaczenia na język migowy na nośniku elektronicznym. </a:t>
            </a:r>
          </a:p>
        </p:txBody>
      </p:sp>
      <p:sp>
        <p:nvSpPr>
          <p:cNvPr id="5" name="Tytuł 1"/>
          <p:cNvSpPr>
            <a:spLocks noGrp="1"/>
          </p:cNvSpPr>
          <p:nvPr>
            <p:ph type="title"/>
          </p:nvPr>
        </p:nvSpPr>
        <p:spPr>
          <a:xfrm>
            <a:off x="247204" y="560390"/>
            <a:ext cx="8856984" cy="582594"/>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 informacyjno-promocyjny</a:t>
            </a:r>
          </a:p>
        </p:txBody>
      </p:sp>
    </p:spTree>
    <p:extLst>
      <p:ext uri="{BB962C8B-B14F-4D97-AF65-F5344CB8AC3E}">
        <p14:creationId xmlns:p14="http://schemas.microsoft.com/office/powerpoint/2010/main" val="124181939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ymbol zastępczy zawartości 2"/>
          <p:cNvSpPr>
            <a:spLocks noGrp="1"/>
          </p:cNvSpPr>
          <p:nvPr>
            <p:ph idx="1"/>
          </p:nvPr>
        </p:nvSpPr>
        <p:spPr>
          <a:xfrm>
            <a:off x="355600" y="1517636"/>
            <a:ext cx="11506200" cy="4667264"/>
          </a:xfrm>
        </p:spPr>
        <p:txBody>
          <a:bodyPr>
            <a:noAutofit/>
          </a:bodyPr>
          <a:lstStyle/>
          <a:p>
            <a:pPr>
              <a:buNone/>
            </a:pPr>
            <a:r>
              <a:rPr lang="pl-PL" sz="2400" b="1" dirty="0"/>
              <a:t>Dzielenie wyrazów </a:t>
            </a:r>
            <a:r>
              <a:rPr lang="pl-PL" sz="2400" dirty="0"/>
              <a:t>– funkcja domyślnie </a:t>
            </a:r>
            <a:r>
              <a:rPr lang="pl-PL" sz="2400" b="1" dirty="0"/>
              <a:t>wyłączona</a:t>
            </a:r>
            <a:r>
              <a:rPr lang="pl-PL" sz="2400" dirty="0"/>
              <a:t>.</a:t>
            </a:r>
          </a:p>
          <a:p>
            <a:r>
              <a:rPr lang="pl-PL" sz="2400" dirty="0"/>
              <a:t>Do rozsuwania znaków używa się funkcji „tekst rozstrzelony”. </a:t>
            </a:r>
          </a:p>
          <a:p>
            <a:r>
              <a:rPr lang="pl-PL" sz="2400" dirty="0"/>
              <a:t>Błędem jest wstawianie spacji między literami, ponieważ czytnik ekranu każdą z liter będzie traktował jak oddzielny wyraz. </a:t>
            </a:r>
          </a:p>
          <a:p>
            <a:pPr>
              <a:buNone/>
            </a:pPr>
            <a:r>
              <a:rPr lang="pl-PL" sz="2400" b="1" dirty="0"/>
              <a:t>Czcionka: </a:t>
            </a:r>
          </a:p>
          <a:p>
            <a:r>
              <a:rPr lang="pl-PL" sz="2400" dirty="0"/>
              <a:t>bezszeryfowa, czyli o kroju pozbawionym ozdobników w postaci szeryfów – końcówki znaków są proste (na przykład lato, Arial, Calibri, Tahoma); przykłady czcionek szeryfowych, których nie należy stosować, to miedzy innymi Times New Roman, Century </a:t>
            </a:r>
          </a:p>
          <a:p>
            <a:r>
              <a:rPr lang="pl-PL" sz="2400" dirty="0"/>
              <a:t>rozmiar: minimum 12</a:t>
            </a:r>
          </a:p>
          <a:p>
            <a:r>
              <a:rPr lang="pl-PL" sz="2400" dirty="0"/>
              <a:t>należy stosować interlinię miedzy wierszami: 1,15 lub 1,5.</a:t>
            </a:r>
          </a:p>
        </p:txBody>
      </p:sp>
      <p:sp>
        <p:nvSpPr>
          <p:cNvPr id="5" name="Tytuł 1"/>
          <p:cNvSpPr>
            <a:spLocks noGrp="1"/>
          </p:cNvSpPr>
          <p:nvPr>
            <p:ph type="title"/>
          </p:nvPr>
        </p:nvSpPr>
        <p:spPr>
          <a:xfrm>
            <a:off x="247204" y="560390"/>
            <a:ext cx="8856984" cy="582594"/>
          </a:xfrm>
        </p:spPr>
        <p:txBody>
          <a:bodyPr>
            <a:noAutofit/>
          </a:bodyPr>
          <a:lstStyle/>
          <a:p>
            <a:r>
              <a:rPr lang="pl-PL" alt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Standard informacyjno-promocyjny</a:t>
            </a:r>
          </a:p>
        </p:txBody>
      </p:sp>
    </p:spTree>
    <p:extLst>
      <p:ext uri="{BB962C8B-B14F-4D97-AF65-F5344CB8AC3E}">
        <p14:creationId xmlns:p14="http://schemas.microsoft.com/office/powerpoint/2010/main" val="138921941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04800" y="546100"/>
            <a:ext cx="9917113" cy="1054100"/>
          </a:xfrm>
        </p:spPr>
        <p:txBody>
          <a:bodyPr>
            <a:noAutofit/>
          </a:bodyPr>
          <a:lstStyle/>
          <a:p>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Równość szans, niedyskryminacja, </a:t>
            </a:r>
            <a:r>
              <a:rPr lang="pl-PL" sz="3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dostępność</a:t>
            </a:r>
            <a:br>
              <a:rPr lang="pl-PL" sz="3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pl-PL" sz="3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 </a:t>
            </a:r>
            <a:r>
              <a:rPr lang="pl-PL" sz="3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praktyka</a:t>
            </a:r>
            <a:endPar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146435" name="Rectangle 3"/>
          <p:cNvSpPr>
            <a:spLocks noGrp="1" noChangeArrowheads="1"/>
          </p:cNvSpPr>
          <p:nvPr>
            <p:ph idx="1"/>
          </p:nvPr>
        </p:nvSpPr>
        <p:spPr>
          <a:xfrm>
            <a:off x="304800" y="1917700"/>
            <a:ext cx="11671300" cy="4254500"/>
          </a:xfrm>
        </p:spPr>
        <p:txBody>
          <a:bodyPr>
            <a:noAutofit/>
          </a:bodyPr>
          <a:lstStyle/>
          <a:p>
            <a:pPr>
              <a:lnSpc>
                <a:spcPct val="150000"/>
              </a:lnSpc>
            </a:pPr>
            <a:r>
              <a:rPr lang="pl-PL" sz="2100" dirty="0"/>
              <a:t>projektodawcy powinni pamiętać o tym, </a:t>
            </a:r>
            <a:r>
              <a:rPr lang="pl-PL" sz="2100" b="1" dirty="0"/>
              <a:t>że już podczas rekrutacji do projektu</a:t>
            </a:r>
            <a:r>
              <a:rPr lang="pl-PL" sz="2100" dirty="0"/>
              <a:t> należy </a:t>
            </a:r>
            <a:r>
              <a:rPr lang="pl-PL" sz="2100" b="1" dirty="0"/>
              <a:t>zdiagnozować wynikające z niepełnosprawności potrzeby uczestników</a:t>
            </a:r>
            <a:r>
              <a:rPr lang="pl-PL" sz="2100" dirty="0"/>
              <a:t>.</a:t>
            </a:r>
          </a:p>
          <a:p>
            <a:pPr>
              <a:lnSpc>
                <a:spcPct val="150000"/>
              </a:lnSpc>
            </a:pPr>
            <a:r>
              <a:rPr lang="pl-PL" sz="2100" dirty="0"/>
              <a:t>Pozwoli to na </a:t>
            </a:r>
            <a:r>
              <a:rPr lang="pl-PL" sz="2100" b="1" dirty="0"/>
              <a:t>optymalizację wsparcia</a:t>
            </a:r>
            <a:r>
              <a:rPr lang="pl-PL" sz="2100" dirty="0"/>
              <a:t>, które będzie im udzielane w kolejnych </a:t>
            </a:r>
            <a:r>
              <a:rPr lang="pl-PL" sz="2100" b="1" dirty="0"/>
              <a:t>etapach projektu</a:t>
            </a:r>
            <a:r>
              <a:rPr lang="pl-PL" sz="2100" dirty="0"/>
              <a:t>.</a:t>
            </a:r>
          </a:p>
          <a:p>
            <a:pPr>
              <a:lnSpc>
                <a:spcPct val="150000"/>
              </a:lnSpc>
            </a:pPr>
            <a:r>
              <a:rPr lang="pl-PL" sz="2100" dirty="0"/>
              <a:t>Poznanie </a:t>
            </a:r>
            <a:r>
              <a:rPr lang="pl-PL" sz="2100" b="1" dirty="0"/>
              <a:t>potrzeb uczestników z niepełnosprawnościami </a:t>
            </a:r>
            <a:r>
              <a:rPr lang="pl-PL" sz="2100" dirty="0"/>
              <a:t>ułatwi projektodawcy podjęcie kroków umożliwiających tym osobom udział na równi z innymi jego uczestnikami, m.in. dzięki:</a:t>
            </a:r>
          </a:p>
          <a:p>
            <a:pPr lvl="1">
              <a:lnSpc>
                <a:spcPct val="150000"/>
              </a:lnSpc>
            </a:pPr>
            <a:r>
              <a:rPr lang="pl-PL" sz="2100" b="1" dirty="0"/>
              <a:t>skonkretyzowaniu racjonalnych usprawnień</a:t>
            </a:r>
            <a:r>
              <a:rPr lang="pl-PL" sz="2100" dirty="0"/>
              <a:t>, których koszt został zaplanowany w budżecie projektu,</a:t>
            </a:r>
          </a:p>
          <a:p>
            <a:pPr lvl="1">
              <a:lnSpc>
                <a:spcPct val="150000"/>
              </a:lnSpc>
            </a:pPr>
            <a:r>
              <a:rPr lang="pl-PL" sz="2100" dirty="0"/>
              <a:t>realizacji innych działań optymalizujących świadczone wsparcie.</a:t>
            </a:r>
            <a:endParaRPr lang="pl-PL" sz="2100" dirty="0">
              <a:solidFill>
                <a:schemeClr val="tx1"/>
              </a:solidFill>
            </a:endParaRPr>
          </a:p>
        </p:txBody>
      </p:sp>
    </p:spTree>
    <p:extLst>
      <p:ext uri="{BB962C8B-B14F-4D97-AF65-F5344CB8AC3E}">
        <p14:creationId xmlns:p14="http://schemas.microsoft.com/office/powerpoint/2010/main" val="245285345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idx="1"/>
          </p:nvPr>
        </p:nvSpPr>
        <p:spPr>
          <a:xfrm>
            <a:off x="406400" y="1765300"/>
            <a:ext cx="11506199" cy="4616028"/>
          </a:xfrm>
        </p:spPr>
        <p:txBody>
          <a:bodyPr>
            <a:noAutofit/>
          </a:bodyPr>
          <a:lstStyle/>
          <a:p>
            <a:pPr>
              <a:lnSpc>
                <a:spcPct val="150000"/>
              </a:lnSpc>
            </a:pPr>
            <a:r>
              <a:rPr lang="pl-PL" sz="2100" dirty="0"/>
              <a:t>Na etapie opracowywania wniosku o dofinansowanie należy zaplanować sposoby zapewniające dostępność projektu – </a:t>
            </a:r>
            <a:r>
              <a:rPr lang="pl-PL" sz="2100" b="1" dirty="0"/>
              <a:t>to nie może mieć jedynie charakteru deklaratywnego</a:t>
            </a:r>
            <a:r>
              <a:rPr lang="pl-PL" sz="2100" dirty="0"/>
              <a:t> i musi znajdować </a:t>
            </a:r>
            <a:r>
              <a:rPr lang="pl-PL" sz="2100" b="1" dirty="0"/>
              <a:t>odzwierciedlenie podczas realizacji działań</a:t>
            </a:r>
            <a:r>
              <a:rPr lang="pl-PL" sz="2100" dirty="0"/>
              <a:t>.</a:t>
            </a:r>
          </a:p>
          <a:p>
            <a:pPr>
              <a:lnSpc>
                <a:spcPct val="150000"/>
              </a:lnSpc>
            </a:pPr>
            <a:r>
              <a:rPr lang="pl-PL" sz="2100" dirty="0"/>
              <a:t>kwestie równości szans i niedyskryminacji, w tym dostępności dla osób z niepełnosprawnościami, są sprawdzane podczas ogólnych </a:t>
            </a:r>
            <a:r>
              <a:rPr lang="pl-PL" sz="2100" b="1" dirty="0"/>
              <a:t>kontroli projektów</a:t>
            </a:r>
            <a:r>
              <a:rPr lang="pl-PL" sz="2100" dirty="0"/>
              <a:t>.</a:t>
            </a:r>
          </a:p>
          <a:p>
            <a:pPr>
              <a:lnSpc>
                <a:spcPct val="150000"/>
              </a:lnSpc>
            </a:pPr>
            <a:r>
              <a:rPr lang="pl-PL" sz="2100" dirty="0"/>
              <a:t>Ocenia się w szczególności </a:t>
            </a:r>
            <a:r>
              <a:rPr lang="pl-PL" sz="2100" b="1" dirty="0"/>
              <a:t>mechanizmy zapewnienia osobom z niepełnosprawnościami dostępności</a:t>
            </a:r>
            <a:r>
              <a:rPr lang="pl-PL" sz="2100" dirty="0"/>
              <a:t>, w tym </a:t>
            </a:r>
            <a:r>
              <a:rPr lang="pl-PL" sz="2100" b="1" dirty="0"/>
              <a:t>eliminowanie czynników ograniczających ją</a:t>
            </a:r>
            <a:r>
              <a:rPr lang="pl-PL" sz="2100" dirty="0"/>
              <a:t>, a także </a:t>
            </a:r>
            <a:r>
              <a:rPr lang="pl-PL" sz="2100" b="1" dirty="0"/>
              <a:t>dostępność produktów wytworzonych w ramach projektu</a:t>
            </a:r>
            <a:r>
              <a:rPr lang="pl-PL" sz="2100" dirty="0"/>
              <a:t>.</a:t>
            </a:r>
          </a:p>
        </p:txBody>
      </p:sp>
      <p:sp>
        <p:nvSpPr>
          <p:cNvPr id="5" name="Rectangle 2"/>
          <p:cNvSpPr>
            <a:spLocks noGrp="1" noChangeArrowheads="1"/>
          </p:cNvSpPr>
          <p:nvPr>
            <p:ph type="title"/>
          </p:nvPr>
        </p:nvSpPr>
        <p:spPr>
          <a:xfrm>
            <a:off x="304800" y="546100"/>
            <a:ext cx="9917113" cy="1054100"/>
          </a:xfrm>
        </p:spPr>
        <p:txBody>
          <a:bodyPr>
            <a:noAutofit/>
          </a:bodyPr>
          <a:lstStyle/>
          <a:p>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Równość szans, niedyskryminacja, </a:t>
            </a:r>
            <a:r>
              <a:rPr lang="pl-PL" sz="3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dostępność</a:t>
            </a:r>
            <a:br>
              <a:rPr lang="pl-PL" sz="3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pl-PL" sz="3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 </a:t>
            </a:r>
            <a:r>
              <a:rPr lang="pl-PL" sz="3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praktyka</a:t>
            </a:r>
            <a:endPar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12422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3000" y="609600"/>
            <a:ext cx="9875838" cy="680581"/>
          </a:xfrm>
        </p:spPr>
        <p:txBody>
          <a:bodyPr>
            <a:norm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Gender w statystyce</a:t>
            </a:r>
          </a:p>
        </p:txBody>
      </p:sp>
      <p:sp>
        <p:nvSpPr>
          <p:cNvPr id="3" name="Symbol zastępczy zawartości 2"/>
          <p:cNvSpPr>
            <a:spLocks noGrp="1"/>
          </p:cNvSpPr>
          <p:nvPr>
            <p:ph idx="1"/>
          </p:nvPr>
        </p:nvSpPr>
        <p:spPr>
          <a:xfrm>
            <a:off x="297782" y="1744683"/>
            <a:ext cx="11653440" cy="4142550"/>
          </a:xfrm>
        </p:spPr>
        <p:txBody>
          <a:bodyPr>
            <a:noAutofit/>
          </a:bodyPr>
          <a:lstStyle/>
          <a:p>
            <a:pPr marL="631825" lvl="2" indent="-457200">
              <a:lnSpc>
                <a:spcPct val="150000"/>
              </a:lnSpc>
              <a:buSzPct val="110000"/>
              <a:buFont typeface="Wingdings" pitchFamily="2" charset="2"/>
              <a:buChar char=""/>
            </a:pPr>
            <a:r>
              <a:rPr lang="pl-PL" sz="2200" dirty="0"/>
              <a:t>W krajach takich jak Australia, Kanada, Tajlandia i Stany Zjednoczone kobiety są właścicielami ponad 30% wszystkich przedsiębiorstw, przy czym </a:t>
            </a:r>
            <a:r>
              <a:rPr lang="pl-PL" sz="2200" b="1" dirty="0"/>
              <a:t>Tajlandia</a:t>
            </a:r>
            <a:r>
              <a:rPr lang="pl-PL" sz="2200" dirty="0"/>
              <a:t>, gdzie kobiety posiadają ponad 40% firm, </a:t>
            </a:r>
            <a:r>
              <a:rPr lang="pl-PL" sz="2200" b="1" dirty="0"/>
              <a:t>znajduje się na czele listy</a:t>
            </a:r>
            <a:r>
              <a:rPr lang="pl-PL" sz="2200" dirty="0"/>
              <a:t>.</a:t>
            </a:r>
          </a:p>
          <a:p>
            <a:pPr marL="631825" lvl="2" indent="-457200">
              <a:lnSpc>
                <a:spcPct val="150000"/>
              </a:lnSpc>
              <a:buSzPct val="110000"/>
              <a:buFont typeface="Wingdings" pitchFamily="2" charset="2"/>
              <a:buChar char=""/>
            </a:pPr>
            <a:r>
              <a:rPr lang="pl-PL" sz="2200" dirty="0"/>
              <a:t>W niektórych krajach Afryki Subsaharyjskiej większość kobiet zatrudnionych jest w gospodarczej szarej strefie,  np. 97% w Beninie, 95% w Czadzie, 85% w Gwinei  i 83% w Kenii.</a:t>
            </a:r>
          </a:p>
          <a:p>
            <a:pPr marL="631825" lvl="2" indent="-457200">
              <a:lnSpc>
                <a:spcPct val="150000"/>
              </a:lnSpc>
              <a:buSzPct val="110000"/>
              <a:buFont typeface="Wingdings" pitchFamily="2" charset="2"/>
              <a:buChar char=""/>
            </a:pPr>
            <a:r>
              <a:rPr lang="pl-PL" sz="2200" dirty="0"/>
              <a:t>W Europie kobiety są głowami rodziny w 9 na 10 gospodarstwach domowych z samotnymi rodzicami.</a:t>
            </a:r>
            <a:r>
              <a:rPr lang="pl-PL" sz="2000" dirty="0"/>
              <a:t/>
            </a:r>
            <a:br>
              <a:rPr lang="pl-PL" sz="2000" dirty="0"/>
            </a:br>
            <a:r>
              <a:rPr lang="pl-PL" sz="1600" dirty="0"/>
              <a:t>Źródło: dane Międzynarodowej Organizacji Pracy</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520700" y="485206"/>
            <a:ext cx="9701213" cy="855563"/>
          </a:xfrm>
        </p:spPr>
        <p:txBody>
          <a:bodyPr>
            <a:normAutofit/>
          </a:bodyPr>
          <a:lstStyle/>
          <a:p>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Dostępność - </a:t>
            </a:r>
            <a:r>
              <a:rPr lang="pl-PL" sz="3800" b="1" dirty="0">
                <a:ln w="12700">
                  <a:solidFill>
                    <a:schemeClr val="tx2">
                      <a:satMod val="155000"/>
                    </a:schemeClr>
                  </a:solidFill>
                  <a:prstDash val="solid"/>
                </a:ln>
                <a:solidFill>
                  <a:srgbClr val="660033"/>
                </a:solidFill>
                <a:effectLst>
                  <a:outerShdw blurRad="41275" dist="20320" dir="1800000" algn="tl" rotWithShape="0">
                    <a:srgbClr val="000000">
                      <a:alpha val="40000"/>
                    </a:srgbClr>
                  </a:outerShdw>
                </a:effectLst>
              </a:rPr>
              <a:t>rekrutacja</a:t>
            </a:r>
          </a:p>
        </p:txBody>
      </p:sp>
      <p:sp>
        <p:nvSpPr>
          <p:cNvPr id="146435" name="Rectangle 3"/>
          <p:cNvSpPr>
            <a:spLocks noGrp="1" noChangeArrowheads="1"/>
          </p:cNvSpPr>
          <p:nvPr>
            <p:ph idx="1"/>
          </p:nvPr>
        </p:nvSpPr>
        <p:spPr>
          <a:xfrm>
            <a:off x="289560" y="1897380"/>
            <a:ext cx="11701779" cy="4365626"/>
          </a:xfrm>
        </p:spPr>
        <p:txBody>
          <a:bodyPr>
            <a:noAutofit/>
          </a:bodyPr>
          <a:lstStyle/>
          <a:p>
            <a:pPr>
              <a:lnSpc>
                <a:spcPct val="150000"/>
              </a:lnSpc>
            </a:pPr>
            <a:r>
              <a:rPr lang="pl-PL" sz="2300" b="1" dirty="0">
                <a:ln w="12700">
                  <a:solidFill>
                    <a:schemeClr val="tx2">
                      <a:satMod val="155000"/>
                    </a:schemeClr>
                  </a:solidFill>
                  <a:prstDash val="solid"/>
                </a:ln>
                <a:solidFill>
                  <a:srgbClr val="0C788E"/>
                </a:solidFill>
                <a:effectLst>
                  <a:outerShdw blurRad="41275" dist="20320" dir="1800000" algn="tl" rotWithShape="0">
                    <a:srgbClr val="000000">
                      <a:alpha val="40000"/>
                    </a:srgbClr>
                  </a:outerShdw>
                </a:effectLst>
              </a:rPr>
              <a:t>Rekrutacja</a:t>
            </a:r>
            <a:r>
              <a:rPr lang="pl-PL" sz="2300" dirty="0"/>
              <a:t>  uczestników projektu powinna zostać przeprowadzona w sposób </a:t>
            </a:r>
            <a:r>
              <a:rPr lang="pl-PL" sz="2300" b="1" dirty="0"/>
              <a:t>umożliwiający wzięcie udziału </a:t>
            </a:r>
            <a:r>
              <a:rPr lang="pl-PL" sz="2300" dirty="0"/>
              <a:t>w tym procesie (a tym samym w projekcie) każdej zainteresowanej osobie.</a:t>
            </a:r>
          </a:p>
          <a:p>
            <a:pPr>
              <a:lnSpc>
                <a:spcPct val="150000"/>
              </a:lnSpc>
            </a:pPr>
            <a:r>
              <a:rPr lang="pl-PL" sz="2300" dirty="0"/>
              <a:t>Niezbędne jest </a:t>
            </a:r>
            <a:r>
              <a:rPr lang="pl-PL" sz="2300" b="1" dirty="0"/>
              <a:t>prowadzenie rekrutacji w sposób uwzględniający możliwość dotarcia do informacji o projekcie i oferowanym w nim wsparciu przez osoby z różnymi niepełnosprawnościami</a:t>
            </a:r>
            <a:r>
              <a:rPr lang="pl-PL" sz="2300" dirty="0"/>
              <a:t>.</a:t>
            </a:r>
          </a:p>
          <a:p>
            <a:pPr>
              <a:lnSpc>
                <a:spcPct val="150000"/>
              </a:lnSpc>
            </a:pPr>
            <a:r>
              <a:rPr lang="pl-PL" sz="2300" dirty="0">
                <a:solidFill>
                  <a:srgbClr val="FF0000"/>
                </a:solidFill>
              </a:rPr>
              <a:t>Istotny jest </a:t>
            </a:r>
            <a:r>
              <a:rPr lang="pl-PL" sz="2300" b="1" dirty="0">
                <a:solidFill>
                  <a:srgbClr val="FF0000"/>
                </a:solidFill>
              </a:rPr>
              <a:t>dobór kanałów informacyjnych odpowiednich dla odbiorców</a:t>
            </a:r>
            <a:r>
              <a:rPr lang="pl-PL" sz="2300" dirty="0">
                <a:solidFill>
                  <a:srgbClr val="FF0000"/>
                </a:solidFill>
              </a:rPr>
              <a:t>, aby maksymalnie wykorzystać wybrany środek  przekazu. </a:t>
            </a:r>
          </a:p>
        </p:txBody>
      </p:sp>
    </p:spTree>
    <p:extLst>
      <p:ext uri="{BB962C8B-B14F-4D97-AF65-F5344CB8AC3E}">
        <p14:creationId xmlns:p14="http://schemas.microsoft.com/office/powerpoint/2010/main" val="335056319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85800" y="485206"/>
            <a:ext cx="9536113" cy="855563"/>
          </a:xfrm>
        </p:spPr>
        <p:txBody>
          <a:bodyPr>
            <a:normAutofit/>
          </a:bodyPr>
          <a:lstStyle/>
          <a:p>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Dostępność</a:t>
            </a:r>
            <a:r>
              <a:rPr lang="pl-PL" sz="3800" b="1"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rPr>
              <a:t> - </a:t>
            </a:r>
            <a:r>
              <a:rPr lang="pl-PL" sz="3800" b="1" dirty="0" err="1">
                <a:ln w="12700">
                  <a:solidFill>
                    <a:schemeClr val="tx2">
                      <a:satMod val="155000"/>
                    </a:schemeClr>
                  </a:solidFill>
                  <a:prstDash val="solid"/>
                </a:ln>
                <a:solidFill>
                  <a:srgbClr val="660033"/>
                </a:solidFill>
                <a:effectLst>
                  <a:outerShdw blurRad="41275" dist="20320" dir="1800000" algn="tl" rotWithShape="0">
                    <a:srgbClr val="000000">
                      <a:alpha val="40000"/>
                    </a:srgbClr>
                  </a:outerShdw>
                </a:effectLst>
              </a:rPr>
              <a:t>internet</a:t>
            </a:r>
            <a:endParaRPr lang="pl-PL" sz="3800" b="1"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endParaRPr>
          </a:p>
        </p:txBody>
      </p:sp>
      <p:sp>
        <p:nvSpPr>
          <p:cNvPr id="146435" name="Rectangle 3"/>
          <p:cNvSpPr>
            <a:spLocks noGrp="1" noChangeArrowheads="1"/>
          </p:cNvSpPr>
          <p:nvPr>
            <p:ph idx="1"/>
          </p:nvPr>
        </p:nvSpPr>
        <p:spPr>
          <a:xfrm>
            <a:off x="365760" y="2194560"/>
            <a:ext cx="11455399" cy="3500120"/>
          </a:xfrm>
        </p:spPr>
        <p:txBody>
          <a:bodyPr>
            <a:noAutofit/>
          </a:bodyPr>
          <a:lstStyle/>
          <a:p>
            <a:pPr>
              <a:lnSpc>
                <a:spcPct val="150000"/>
              </a:lnSpc>
            </a:pPr>
            <a:r>
              <a:rPr lang="pl-PL" sz="2400" dirty="0"/>
              <a:t>Wiadomości o projekcie powinny być </a:t>
            </a:r>
            <a:r>
              <a:rPr lang="pl-PL" sz="2400" b="1" dirty="0"/>
              <a:t>zamieszczane na stronach internetowych</a:t>
            </a:r>
            <a:r>
              <a:rPr lang="pl-PL" sz="2400" dirty="0"/>
              <a:t>, z których korzystają osoby z niepełnosprawnościami (np. </a:t>
            </a:r>
            <a:r>
              <a:rPr lang="pl-PL" sz="2400" b="1" dirty="0" err="1"/>
              <a:t>www.niepelnosprawni.pl</a:t>
            </a:r>
            <a:r>
              <a:rPr lang="pl-PL" sz="2400" b="1" dirty="0"/>
              <a:t>, </a:t>
            </a:r>
            <a:r>
              <a:rPr lang="pl-PL" sz="2400" b="1" dirty="0" err="1"/>
              <a:t>www.bezbarier.pl</a:t>
            </a:r>
            <a:r>
              <a:rPr lang="pl-PL" sz="2400" dirty="0"/>
              <a:t>).</a:t>
            </a:r>
          </a:p>
          <a:p>
            <a:pPr>
              <a:lnSpc>
                <a:spcPct val="150000"/>
              </a:lnSpc>
            </a:pPr>
            <a:r>
              <a:rPr lang="pl-PL" sz="2400" dirty="0"/>
              <a:t>Ma to szczególne znaczenie dla środowisk, np. osób głuchych czy niewidomych, które szukają informacji na konkretnych, dostępnych dla nich stronach (np. </a:t>
            </a:r>
            <a:r>
              <a:rPr lang="pl-PL" sz="2400" dirty="0" err="1"/>
              <a:t>www.pzg.org.pl</a:t>
            </a:r>
            <a:r>
              <a:rPr lang="pl-PL" sz="2400" dirty="0"/>
              <a:t>, </a:t>
            </a:r>
            <a:r>
              <a:rPr lang="pl-PL" sz="2400" dirty="0" err="1"/>
              <a:t>www.glusitv.pl</a:t>
            </a:r>
            <a:r>
              <a:rPr lang="pl-PL" sz="2400" dirty="0"/>
              <a:t>, </a:t>
            </a:r>
            <a:r>
              <a:rPr lang="pl-PL" sz="2400" dirty="0" err="1"/>
              <a:t>www.pzn.org.pl</a:t>
            </a:r>
            <a:r>
              <a:rPr lang="pl-PL" sz="2400" dirty="0"/>
              <a:t>).</a:t>
            </a:r>
            <a:endParaRPr lang="pl-PL" sz="2400" dirty="0">
              <a:solidFill>
                <a:schemeClr val="tx1"/>
              </a:solidFill>
            </a:endParaRPr>
          </a:p>
        </p:txBody>
      </p:sp>
    </p:spTree>
    <p:extLst>
      <p:ext uri="{BB962C8B-B14F-4D97-AF65-F5344CB8AC3E}">
        <p14:creationId xmlns:p14="http://schemas.microsoft.com/office/powerpoint/2010/main" val="187449047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idx="1"/>
          </p:nvPr>
        </p:nvSpPr>
        <p:spPr>
          <a:xfrm>
            <a:off x="304800" y="2024277"/>
            <a:ext cx="11653520" cy="3891383"/>
          </a:xfrm>
        </p:spPr>
        <p:txBody>
          <a:bodyPr/>
          <a:lstStyle/>
          <a:p>
            <a:pPr>
              <a:lnSpc>
                <a:spcPct val="150000"/>
              </a:lnSpc>
            </a:pPr>
            <a:r>
              <a:rPr lang="pl-PL" sz="2400" dirty="0"/>
              <a:t>Pamiętać należy, że </a:t>
            </a:r>
            <a:r>
              <a:rPr lang="pl-PL" sz="2400" b="1" dirty="0"/>
              <a:t>dostępność przekazu jest równie ważna jak zamieszczanie informacji o projektach na stronach, z których korzystają osoby z niepełnosprawnościami.</a:t>
            </a:r>
          </a:p>
          <a:p>
            <a:pPr>
              <a:lnSpc>
                <a:spcPct val="150000"/>
              </a:lnSpc>
            </a:pPr>
            <a:r>
              <a:rPr lang="pl-PL" sz="2400" b="1" dirty="0"/>
              <a:t>Dostępny przekaz zapewniają:</a:t>
            </a:r>
          </a:p>
          <a:p>
            <a:pPr lvl="1">
              <a:lnSpc>
                <a:spcPct val="150000"/>
              </a:lnSpc>
            </a:pPr>
            <a:r>
              <a:rPr lang="pl-PL" sz="2400" dirty="0"/>
              <a:t>nagranie komunikatu w formie wideo z napisami (audio deskrypcja),</a:t>
            </a:r>
          </a:p>
          <a:p>
            <a:pPr lvl="1">
              <a:lnSpc>
                <a:spcPct val="150000"/>
              </a:lnSpc>
            </a:pPr>
            <a:r>
              <a:rPr lang="pl-PL" sz="2400" dirty="0"/>
              <a:t>nagranie z napisami w języku łatwym,</a:t>
            </a:r>
          </a:p>
          <a:p>
            <a:pPr lvl="1">
              <a:lnSpc>
                <a:spcPct val="150000"/>
              </a:lnSpc>
            </a:pPr>
            <a:r>
              <a:rPr lang="pl-PL" sz="2400" dirty="0"/>
              <a:t>nagranie z tłumaczem języka migowego. </a:t>
            </a:r>
            <a:endParaRPr lang="pl-PL" sz="2400" dirty="0">
              <a:solidFill>
                <a:schemeClr val="tx1"/>
              </a:solidFill>
            </a:endParaRPr>
          </a:p>
        </p:txBody>
      </p:sp>
      <p:sp>
        <p:nvSpPr>
          <p:cNvPr id="5" name="Rectangle 2"/>
          <p:cNvSpPr>
            <a:spLocks noGrp="1" noChangeArrowheads="1"/>
          </p:cNvSpPr>
          <p:nvPr>
            <p:ph type="title"/>
          </p:nvPr>
        </p:nvSpPr>
        <p:spPr>
          <a:xfrm>
            <a:off x="685800" y="485206"/>
            <a:ext cx="9536113" cy="855563"/>
          </a:xfrm>
        </p:spPr>
        <p:txBody>
          <a:bodyPr>
            <a:normAutofit/>
          </a:bodyPr>
          <a:lstStyle/>
          <a:p>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Dostępność</a:t>
            </a:r>
            <a:r>
              <a:rPr lang="pl-PL" sz="3800" b="1"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rPr>
              <a:t> - </a:t>
            </a:r>
            <a:r>
              <a:rPr lang="pl-PL" sz="3800" b="1" dirty="0" err="1">
                <a:ln w="12700">
                  <a:solidFill>
                    <a:schemeClr val="tx2">
                      <a:satMod val="155000"/>
                    </a:schemeClr>
                  </a:solidFill>
                  <a:prstDash val="solid"/>
                </a:ln>
                <a:solidFill>
                  <a:srgbClr val="660033"/>
                </a:solidFill>
                <a:effectLst>
                  <a:outerShdw blurRad="41275" dist="20320" dir="1800000" algn="tl" rotWithShape="0">
                    <a:srgbClr val="000000">
                      <a:alpha val="40000"/>
                    </a:srgbClr>
                  </a:outerShdw>
                </a:effectLst>
              </a:rPr>
              <a:t>internet</a:t>
            </a:r>
            <a:endParaRPr lang="pl-PL" sz="3800" b="1"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6808809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519113" y="561133"/>
            <a:ext cx="8229600" cy="855563"/>
          </a:xfrm>
        </p:spPr>
        <p:txBody>
          <a:bodyPr>
            <a:normAutofit/>
          </a:bodyPr>
          <a:lstStyle/>
          <a:p>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Dostępność </a:t>
            </a:r>
            <a:r>
              <a:rPr lang="pl-PL" sz="3800" b="1"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rPr>
              <a:t>– informacja, promocja</a:t>
            </a:r>
          </a:p>
        </p:txBody>
      </p:sp>
      <p:sp>
        <p:nvSpPr>
          <p:cNvPr id="146435" name="Rectangle 3"/>
          <p:cNvSpPr>
            <a:spLocks noGrp="1" noChangeArrowheads="1"/>
          </p:cNvSpPr>
          <p:nvPr>
            <p:ph idx="1"/>
          </p:nvPr>
        </p:nvSpPr>
        <p:spPr>
          <a:xfrm>
            <a:off x="355600" y="1268760"/>
            <a:ext cx="11582400" cy="5436840"/>
          </a:xfrm>
        </p:spPr>
        <p:txBody>
          <a:bodyPr>
            <a:normAutofit lnSpcReduction="10000"/>
          </a:bodyPr>
          <a:lstStyle/>
          <a:p>
            <a:pPr>
              <a:lnSpc>
                <a:spcPct val="150000"/>
              </a:lnSpc>
            </a:pPr>
            <a:r>
              <a:rPr lang="pl-PL" sz="2000" b="1" dirty="0"/>
              <a:t>Zapewnienie dostępności </a:t>
            </a:r>
            <a:r>
              <a:rPr lang="pl-PL" sz="2000" dirty="0"/>
              <a:t>informacji o projekcie wymaga </a:t>
            </a:r>
            <a:r>
              <a:rPr lang="pl-PL" sz="2000" b="1" dirty="0"/>
              <a:t>odpowiedniego zaprojektowania materiałów informacyjno-promocyjnych</a:t>
            </a:r>
            <a:r>
              <a:rPr lang="pl-PL" sz="2000" dirty="0"/>
              <a:t> (plakaty, ulotki, ogłoszenia prasowe).</a:t>
            </a:r>
          </a:p>
          <a:p>
            <a:pPr>
              <a:lnSpc>
                <a:spcPct val="150000"/>
              </a:lnSpc>
            </a:pPr>
            <a:r>
              <a:rPr lang="pl-PL" sz="2000" dirty="0"/>
              <a:t>Materiały należy opracować z wykorzystaniem </a:t>
            </a:r>
            <a:r>
              <a:rPr lang="pl-PL" sz="2000" b="1" dirty="0"/>
              <a:t>tekstu łatwego w odbiorze </a:t>
            </a:r>
            <a:r>
              <a:rPr lang="pl-PL" sz="2000" dirty="0"/>
              <a:t>– zarówno w warstwie językowej, jak i prezentacyjnej.</a:t>
            </a:r>
          </a:p>
          <a:p>
            <a:pPr>
              <a:lnSpc>
                <a:spcPct val="150000"/>
              </a:lnSpc>
            </a:pPr>
            <a:r>
              <a:rPr lang="pl-PL" sz="2000" dirty="0"/>
              <a:t>W warstwie językowej zasady obejmują m.in.: </a:t>
            </a:r>
          </a:p>
          <a:p>
            <a:pPr lvl="1">
              <a:lnSpc>
                <a:spcPct val="150000"/>
              </a:lnSpc>
            </a:pPr>
            <a:r>
              <a:rPr lang="pl-PL" dirty="0"/>
              <a:t>stosowanie prostej składni,</a:t>
            </a:r>
          </a:p>
          <a:p>
            <a:pPr lvl="1">
              <a:lnSpc>
                <a:spcPct val="150000"/>
              </a:lnSpc>
            </a:pPr>
            <a:r>
              <a:rPr lang="pl-PL" dirty="0"/>
              <a:t>unikanie żargonu, skrótów,</a:t>
            </a:r>
          </a:p>
          <a:p>
            <a:pPr>
              <a:lnSpc>
                <a:spcPct val="150000"/>
              </a:lnSpc>
            </a:pPr>
            <a:r>
              <a:rPr lang="pl-PL" sz="2000" dirty="0"/>
              <a:t>stosowanie strony czynnej zamiast biernej, unikać zaprzeczeń. </a:t>
            </a:r>
          </a:p>
          <a:p>
            <a:pPr>
              <a:lnSpc>
                <a:spcPct val="150000"/>
              </a:lnSpc>
            </a:pPr>
            <a:r>
              <a:rPr lang="pl-PL" sz="2000" dirty="0"/>
              <a:t>W warstwie prezentacyjnej to przede wszystkim: </a:t>
            </a:r>
            <a:r>
              <a:rPr lang="pl-PL" sz="2000" b="1" dirty="0"/>
              <a:t>stosowanie czcionek </a:t>
            </a:r>
            <a:r>
              <a:rPr lang="pl-PL" sz="2000" b="1" dirty="0" err="1"/>
              <a:t>bezszeryfowych</a:t>
            </a:r>
            <a:r>
              <a:rPr lang="pl-PL" sz="2000" b="1" dirty="0"/>
              <a:t> o dużym rozmiarze, wyrównywanie tekstu do lewego marginesu oraz unikanie stosowania kapitalików i kolorów.</a:t>
            </a:r>
            <a:endParaRPr lang="pl-PL" sz="1600" b="1" dirty="0">
              <a:solidFill>
                <a:schemeClr val="tx1"/>
              </a:solidFill>
            </a:endParaRPr>
          </a:p>
        </p:txBody>
      </p:sp>
    </p:spTree>
    <p:extLst>
      <p:ext uri="{BB962C8B-B14F-4D97-AF65-F5344CB8AC3E}">
        <p14:creationId xmlns:p14="http://schemas.microsoft.com/office/powerpoint/2010/main" val="133943937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760413" y="472506"/>
            <a:ext cx="8229600" cy="855563"/>
          </a:xfrm>
        </p:spPr>
        <p:txBody>
          <a:bodyPr>
            <a:normAutofit/>
          </a:bodyPr>
          <a:lstStyle/>
          <a:p>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Dostępność</a:t>
            </a:r>
            <a:r>
              <a:rPr lang="pl-PL" sz="3800" b="1"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rPr>
              <a:t> – Tekst</a:t>
            </a:r>
          </a:p>
        </p:txBody>
      </p:sp>
      <p:sp>
        <p:nvSpPr>
          <p:cNvPr id="146435" name="Rectangle 3"/>
          <p:cNvSpPr>
            <a:spLocks noGrp="1" noChangeArrowheads="1"/>
          </p:cNvSpPr>
          <p:nvPr>
            <p:ph idx="1"/>
          </p:nvPr>
        </p:nvSpPr>
        <p:spPr>
          <a:xfrm>
            <a:off x="289560" y="2560320"/>
            <a:ext cx="11551919" cy="1691640"/>
          </a:xfrm>
        </p:spPr>
        <p:txBody>
          <a:bodyPr/>
          <a:lstStyle/>
          <a:p>
            <a:pPr>
              <a:lnSpc>
                <a:spcPct val="100000"/>
              </a:lnSpc>
            </a:pPr>
            <a:r>
              <a:rPr lang="pl-PL" sz="2000" b="1" dirty="0">
                <a:latin typeface="Times New Roman" pitchFamily="18" charset="0"/>
                <a:cs typeface="Times New Roman" pitchFamily="18" charset="0"/>
              </a:rPr>
              <a:t>Czcionka szeryfowa Times New Roman (20pt)</a:t>
            </a:r>
            <a:r>
              <a:rPr lang="pl-PL" sz="2000" dirty="0">
                <a:latin typeface="Times New Roman" pitchFamily="18" charset="0"/>
                <a:cs typeface="Times New Roman" pitchFamily="18" charset="0"/>
              </a:rPr>
              <a:t/>
            </a:r>
            <a:br>
              <a:rPr lang="pl-PL" sz="2000" dirty="0">
                <a:latin typeface="Times New Roman" pitchFamily="18" charset="0"/>
                <a:cs typeface="Times New Roman" pitchFamily="18" charset="0"/>
              </a:rPr>
            </a:br>
            <a:r>
              <a:rPr lang="pl-PL" sz="2000" dirty="0" err="1">
                <a:latin typeface="Times New Roman" pitchFamily="18" charset="0"/>
                <a:cs typeface="Times New Roman" pitchFamily="18" charset="0"/>
              </a:rPr>
              <a:t>Lorem</a:t>
            </a:r>
            <a:r>
              <a:rPr lang="pl-PL" sz="2000" dirty="0">
                <a:latin typeface="Times New Roman" pitchFamily="18" charset="0"/>
                <a:cs typeface="Times New Roman" pitchFamily="18" charset="0"/>
              </a:rPr>
              <a:t> </a:t>
            </a:r>
            <a:r>
              <a:rPr lang="pl-PL" sz="2000" dirty="0" err="1">
                <a:latin typeface="Times New Roman" pitchFamily="18" charset="0"/>
                <a:cs typeface="Times New Roman" pitchFamily="18" charset="0"/>
              </a:rPr>
              <a:t>ipsum</a:t>
            </a:r>
            <a:r>
              <a:rPr lang="pl-PL" sz="2000" dirty="0">
                <a:latin typeface="Times New Roman" pitchFamily="18" charset="0"/>
                <a:cs typeface="Times New Roman" pitchFamily="18" charset="0"/>
              </a:rPr>
              <a:t> </a:t>
            </a:r>
            <a:r>
              <a:rPr lang="pl-PL" sz="2000" dirty="0" err="1">
                <a:latin typeface="Times New Roman" pitchFamily="18" charset="0"/>
                <a:cs typeface="Times New Roman" pitchFamily="18" charset="0"/>
              </a:rPr>
              <a:t>dolor</a:t>
            </a:r>
            <a:r>
              <a:rPr lang="pl-PL" sz="2000" dirty="0">
                <a:latin typeface="Times New Roman" pitchFamily="18" charset="0"/>
                <a:cs typeface="Times New Roman" pitchFamily="18" charset="0"/>
              </a:rPr>
              <a:t> sit amet, </a:t>
            </a:r>
            <a:r>
              <a:rPr lang="pl-PL" sz="2000" dirty="0" err="1">
                <a:latin typeface="Times New Roman" pitchFamily="18" charset="0"/>
                <a:cs typeface="Times New Roman" pitchFamily="18" charset="0"/>
              </a:rPr>
              <a:t>consectetur</a:t>
            </a:r>
            <a:r>
              <a:rPr lang="pl-PL" sz="2000" dirty="0">
                <a:latin typeface="Times New Roman" pitchFamily="18" charset="0"/>
                <a:cs typeface="Times New Roman" pitchFamily="18" charset="0"/>
              </a:rPr>
              <a:t> </a:t>
            </a:r>
            <a:r>
              <a:rPr lang="pl-PL" sz="2000" dirty="0" err="1">
                <a:latin typeface="Times New Roman" pitchFamily="18" charset="0"/>
                <a:cs typeface="Times New Roman" pitchFamily="18" charset="0"/>
              </a:rPr>
              <a:t>adipiscing</a:t>
            </a:r>
            <a:r>
              <a:rPr lang="pl-PL" sz="2000" dirty="0">
                <a:latin typeface="Times New Roman" pitchFamily="18" charset="0"/>
                <a:cs typeface="Times New Roman" pitchFamily="18" charset="0"/>
              </a:rPr>
              <a:t> elit. Etiam eu libero et tortor </a:t>
            </a:r>
            <a:r>
              <a:rPr lang="pl-PL" sz="2000" dirty="0" err="1">
                <a:latin typeface="Times New Roman" pitchFamily="18" charset="0"/>
                <a:cs typeface="Times New Roman" pitchFamily="18" charset="0"/>
              </a:rPr>
              <a:t>lobortis</a:t>
            </a:r>
            <a:r>
              <a:rPr lang="pl-PL" sz="2000" dirty="0">
                <a:latin typeface="Times New Roman" pitchFamily="18" charset="0"/>
                <a:cs typeface="Times New Roman" pitchFamily="18" charset="0"/>
              </a:rPr>
              <a:t> </a:t>
            </a:r>
            <a:r>
              <a:rPr lang="pl-PL" sz="2000" dirty="0" err="1">
                <a:latin typeface="Times New Roman" pitchFamily="18" charset="0"/>
                <a:cs typeface="Times New Roman" pitchFamily="18" charset="0"/>
              </a:rPr>
              <a:t>vulputate</a:t>
            </a:r>
            <a:r>
              <a:rPr lang="pl-PL" sz="2000" dirty="0">
                <a:latin typeface="Times New Roman" pitchFamily="18" charset="0"/>
                <a:cs typeface="Times New Roman" pitchFamily="18" charset="0"/>
              </a:rPr>
              <a:t>. Donec sit amet dui volutpat, imperdiet turpis ac, </a:t>
            </a:r>
            <a:r>
              <a:rPr lang="pl-PL" sz="2000" dirty="0" err="1">
                <a:latin typeface="Times New Roman" pitchFamily="18" charset="0"/>
                <a:cs typeface="Times New Roman" pitchFamily="18" charset="0"/>
              </a:rPr>
              <a:t>congue</a:t>
            </a:r>
            <a:r>
              <a:rPr lang="pl-PL" sz="2000" dirty="0">
                <a:latin typeface="Times New Roman" pitchFamily="18" charset="0"/>
                <a:cs typeface="Times New Roman" pitchFamily="18" charset="0"/>
              </a:rPr>
              <a:t> </a:t>
            </a:r>
            <a:r>
              <a:rPr lang="pl-PL" sz="2000" dirty="0" err="1">
                <a:latin typeface="Times New Roman" pitchFamily="18" charset="0"/>
                <a:cs typeface="Times New Roman" pitchFamily="18" charset="0"/>
              </a:rPr>
              <a:t>orci</a:t>
            </a:r>
            <a:r>
              <a:rPr lang="pl-PL" sz="2000" dirty="0">
                <a:latin typeface="Times New Roman" pitchFamily="18" charset="0"/>
                <a:cs typeface="Times New Roman" pitchFamily="18" charset="0"/>
              </a:rPr>
              <a:t>. Donec et </a:t>
            </a:r>
            <a:r>
              <a:rPr lang="pl-PL" sz="2000" dirty="0" err="1">
                <a:latin typeface="Times New Roman" pitchFamily="18" charset="0"/>
                <a:cs typeface="Times New Roman" pitchFamily="18" charset="0"/>
              </a:rPr>
              <a:t>odio</a:t>
            </a:r>
            <a:r>
              <a:rPr lang="pl-PL" sz="2000" dirty="0">
                <a:latin typeface="Times New Roman" pitchFamily="18" charset="0"/>
                <a:cs typeface="Times New Roman" pitchFamily="18" charset="0"/>
              </a:rPr>
              <a:t> in magna </a:t>
            </a:r>
            <a:r>
              <a:rPr lang="pl-PL" sz="2000" dirty="0" err="1">
                <a:latin typeface="Times New Roman" pitchFamily="18" charset="0"/>
                <a:cs typeface="Times New Roman" pitchFamily="18" charset="0"/>
              </a:rPr>
              <a:t>egestas</a:t>
            </a:r>
            <a:r>
              <a:rPr lang="pl-PL" sz="2000" dirty="0">
                <a:latin typeface="Times New Roman" pitchFamily="18" charset="0"/>
                <a:cs typeface="Times New Roman" pitchFamily="18" charset="0"/>
              </a:rPr>
              <a:t> </a:t>
            </a:r>
            <a:r>
              <a:rPr lang="pl-PL" sz="2000" dirty="0" err="1">
                <a:latin typeface="Times New Roman" pitchFamily="18" charset="0"/>
                <a:cs typeface="Times New Roman" pitchFamily="18" charset="0"/>
              </a:rPr>
              <a:t>hendrerit</a:t>
            </a:r>
            <a:r>
              <a:rPr lang="pl-PL" sz="2000" dirty="0">
                <a:latin typeface="Times New Roman" pitchFamily="18" charset="0"/>
                <a:cs typeface="Times New Roman" pitchFamily="18" charset="0"/>
              </a:rPr>
              <a:t> in vitae eros. Nunc </a:t>
            </a:r>
            <a:r>
              <a:rPr lang="pl-PL" sz="2000" dirty="0" err="1">
                <a:latin typeface="Times New Roman" pitchFamily="18" charset="0"/>
                <a:cs typeface="Times New Roman" pitchFamily="18" charset="0"/>
              </a:rPr>
              <a:t>condimentum</a:t>
            </a:r>
            <a:r>
              <a:rPr lang="pl-PL" sz="2000" dirty="0">
                <a:latin typeface="Times New Roman" pitchFamily="18" charset="0"/>
                <a:cs typeface="Times New Roman" pitchFamily="18" charset="0"/>
              </a:rPr>
              <a:t> </a:t>
            </a:r>
            <a:r>
              <a:rPr lang="pl-PL" sz="2000" dirty="0" err="1">
                <a:latin typeface="Times New Roman" pitchFamily="18" charset="0"/>
                <a:cs typeface="Times New Roman" pitchFamily="18" charset="0"/>
              </a:rPr>
              <a:t>euismod</a:t>
            </a:r>
            <a:r>
              <a:rPr lang="pl-PL" sz="2000" dirty="0">
                <a:latin typeface="Times New Roman" pitchFamily="18" charset="0"/>
                <a:cs typeface="Times New Roman" pitchFamily="18" charset="0"/>
              </a:rPr>
              <a:t> </a:t>
            </a:r>
            <a:r>
              <a:rPr lang="pl-PL" sz="2000" dirty="0" err="1">
                <a:latin typeface="Times New Roman" pitchFamily="18" charset="0"/>
                <a:cs typeface="Times New Roman" pitchFamily="18" charset="0"/>
              </a:rPr>
              <a:t>quam</a:t>
            </a:r>
            <a:r>
              <a:rPr lang="pl-PL" sz="2000" dirty="0">
                <a:latin typeface="Times New Roman" pitchFamily="18" charset="0"/>
                <a:cs typeface="Times New Roman" pitchFamily="18" charset="0"/>
              </a:rPr>
              <a:t>, </a:t>
            </a:r>
            <a:r>
              <a:rPr lang="pl-PL" sz="2000" dirty="0" err="1">
                <a:latin typeface="Times New Roman" pitchFamily="18" charset="0"/>
                <a:cs typeface="Times New Roman" pitchFamily="18" charset="0"/>
              </a:rPr>
              <a:t>vitae</a:t>
            </a:r>
            <a:r>
              <a:rPr lang="pl-PL" sz="2000" dirty="0">
                <a:latin typeface="Times New Roman" pitchFamily="18" charset="0"/>
                <a:cs typeface="Times New Roman" pitchFamily="18" charset="0"/>
              </a:rPr>
              <a:t> </a:t>
            </a:r>
            <a:r>
              <a:rPr lang="pl-PL" sz="2000" dirty="0" err="1">
                <a:latin typeface="Times New Roman" pitchFamily="18" charset="0"/>
                <a:cs typeface="Times New Roman" pitchFamily="18" charset="0"/>
              </a:rPr>
              <a:t>vehicula</a:t>
            </a:r>
            <a:r>
              <a:rPr lang="pl-PL" sz="2000" dirty="0">
                <a:latin typeface="Times New Roman" pitchFamily="18" charset="0"/>
                <a:cs typeface="Times New Roman" pitchFamily="18" charset="0"/>
              </a:rPr>
              <a:t> </a:t>
            </a:r>
            <a:r>
              <a:rPr lang="pl-PL" sz="2000" dirty="0" err="1">
                <a:latin typeface="Times New Roman" pitchFamily="18" charset="0"/>
                <a:cs typeface="Times New Roman" pitchFamily="18" charset="0"/>
              </a:rPr>
              <a:t>arcu</a:t>
            </a:r>
            <a:r>
              <a:rPr lang="pl-PL" sz="2000" dirty="0">
                <a:latin typeface="Times New Roman" pitchFamily="18" charset="0"/>
                <a:cs typeface="Times New Roman" pitchFamily="18" charset="0"/>
              </a:rPr>
              <a:t> </a:t>
            </a:r>
            <a:r>
              <a:rPr lang="pl-PL" sz="2000" dirty="0" err="1">
                <a:latin typeface="Times New Roman" pitchFamily="18" charset="0"/>
                <a:cs typeface="Times New Roman" pitchFamily="18" charset="0"/>
              </a:rPr>
              <a:t>venenatis</a:t>
            </a:r>
            <a:r>
              <a:rPr lang="pl-PL" sz="2000" dirty="0">
                <a:latin typeface="Times New Roman" pitchFamily="18" charset="0"/>
                <a:cs typeface="Times New Roman" pitchFamily="18" charset="0"/>
              </a:rPr>
              <a:t> vel.</a:t>
            </a:r>
          </a:p>
          <a:p>
            <a:pPr>
              <a:lnSpc>
                <a:spcPct val="100000"/>
              </a:lnSpc>
              <a:buNone/>
            </a:pPr>
            <a:endParaRPr lang="pl-PL" sz="2000" dirty="0">
              <a:latin typeface="Times New Roman" pitchFamily="18" charset="0"/>
              <a:cs typeface="Times New Roman" pitchFamily="18" charset="0"/>
            </a:endParaRPr>
          </a:p>
        </p:txBody>
      </p:sp>
    </p:spTree>
    <p:extLst>
      <p:ext uri="{BB962C8B-B14F-4D97-AF65-F5344CB8AC3E}">
        <p14:creationId xmlns:p14="http://schemas.microsoft.com/office/powerpoint/2010/main" val="134544930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760413" y="472506"/>
            <a:ext cx="8229600" cy="855563"/>
          </a:xfrm>
        </p:spPr>
        <p:txBody>
          <a:bodyPr>
            <a:normAutofit/>
          </a:bodyPr>
          <a:lstStyle/>
          <a:p>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Dostępność</a:t>
            </a:r>
            <a:r>
              <a:rPr lang="pl-PL" sz="3800" b="1"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rPr>
              <a:t> – Tekst</a:t>
            </a:r>
          </a:p>
        </p:txBody>
      </p:sp>
      <p:sp>
        <p:nvSpPr>
          <p:cNvPr id="146435" name="Rectangle 3"/>
          <p:cNvSpPr>
            <a:spLocks noGrp="1" noChangeArrowheads="1"/>
          </p:cNvSpPr>
          <p:nvPr>
            <p:ph idx="1"/>
          </p:nvPr>
        </p:nvSpPr>
        <p:spPr>
          <a:xfrm>
            <a:off x="289560" y="2758440"/>
            <a:ext cx="11765280" cy="1737360"/>
          </a:xfrm>
        </p:spPr>
        <p:txBody>
          <a:bodyPr/>
          <a:lstStyle/>
          <a:p>
            <a:pPr>
              <a:lnSpc>
                <a:spcPct val="100000"/>
              </a:lnSpc>
            </a:pPr>
            <a:r>
              <a:rPr lang="pl-PL" sz="2000" b="1" dirty="0"/>
              <a:t>Czcionka Arial (20pt)</a:t>
            </a:r>
            <a:r>
              <a:rPr lang="pl-PL" sz="2000" dirty="0"/>
              <a:t/>
            </a:r>
            <a:br>
              <a:rPr lang="pl-PL" sz="2000" dirty="0"/>
            </a:br>
            <a:r>
              <a:rPr lang="pl-PL" sz="2000" dirty="0"/>
              <a:t>Lorem ipsum dolor sit amet, consectetur adipiscing elit. Etiam eu libero et tortor </a:t>
            </a:r>
            <a:r>
              <a:rPr lang="pl-PL" sz="2000" dirty="0" err="1"/>
              <a:t>lobortis</a:t>
            </a:r>
            <a:r>
              <a:rPr lang="pl-PL" sz="2000" dirty="0"/>
              <a:t> </a:t>
            </a:r>
            <a:r>
              <a:rPr lang="pl-PL" sz="2000" dirty="0" err="1"/>
              <a:t>vulputate</a:t>
            </a:r>
            <a:r>
              <a:rPr lang="pl-PL" sz="2000" dirty="0"/>
              <a:t>. Donec sit amet dui volutpat, imperdiet turpis ac, </a:t>
            </a:r>
            <a:r>
              <a:rPr lang="pl-PL" sz="2000" dirty="0" err="1"/>
              <a:t>congue</a:t>
            </a:r>
            <a:r>
              <a:rPr lang="pl-PL" sz="2000" dirty="0"/>
              <a:t> </a:t>
            </a:r>
            <a:r>
              <a:rPr lang="pl-PL" sz="2000" dirty="0" err="1"/>
              <a:t>orci</a:t>
            </a:r>
            <a:r>
              <a:rPr lang="pl-PL" sz="2000" dirty="0"/>
              <a:t>. Donec et </a:t>
            </a:r>
            <a:r>
              <a:rPr lang="pl-PL" sz="2000" dirty="0" err="1"/>
              <a:t>odio</a:t>
            </a:r>
            <a:r>
              <a:rPr lang="pl-PL" sz="2000" dirty="0"/>
              <a:t> in magna </a:t>
            </a:r>
            <a:r>
              <a:rPr lang="pl-PL" sz="2000" dirty="0" err="1"/>
              <a:t>egestas</a:t>
            </a:r>
            <a:r>
              <a:rPr lang="pl-PL" sz="2000" dirty="0"/>
              <a:t> </a:t>
            </a:r>
            <a:r>
              <a:rPr lang="pl-PL" sz="2000" dirty="0" err="1"/>
              <a:t>hendrerit</a:t>
            </a:r>
            <a:r>
              <a:rPr lang="pl-PL" sz="2000" dirty="0"/>
              <a:t> in vitae eros. Nunc </a:t>
            </a:r>
            <a:r>
              <a:rPr lang="pl-PL" sz="2000" dirty="0" err="1"/>
              <a:t>condimentum</a:t>
            </a:r>
            <a:r>
              <a:rPr lang="pl-PL" sz="2000" dirty="0"/>
              <a:t> </a:t>
            </a:r>
            <a:r>
              <a:rPr lang="pl-PL" sz="2000" dirty="0" err="1"/>
              <a:t>euismod</a:t>
            </a:r>
            <a:r>
              <a:rPr lang="pl-PL" sz="2000" dirty="0"/>
              <a:t> </a:t>
            </a:r>
            <a:r>
              <a:rPr lang="pl-PL" sz="2000" dirty="0" err="1"/>
              <a:t>quam</a:t>
            </a:r>
            <a:r>
              <a:rPr lang="pl-PL" sz="2000" dirty="0"/>
              <a:t>, </a:t>
            </a:r>
            <a:r>
              <a:rPr lang="pl-PL" sz="2000" dirty="0" err="1"/>
              <a:t>vitae</a:t>
            </a:r>
            <a:r>
              <a:rPr lang="pl-PL" sz="2000" dirty="0"/>
              <a:t> </a:t>
            </a:r>
            <a:r>
              <a:rPr lang="pl-PL" sz="2000" dirty="0" err="1"/>
              <a:t>vehicula</a:t>
            </a:r>
            <a:r>
              <a:rPr lang="pl-PL" sz="2000" dirty="0"/>
              <a:t> </a:t>
            </a:r>
            <a:r>
              <a:rPr lang="pl-PL" sz="2000" dirty="0" err="1"/>
              <a:t>arcu</a:t>
            </a:r>
            <a:r>
              <a:rPr lang="pl-PL" sz="2000" dirty="0"/>
              <a:t> </a:t>
            </a:r>
            <a:r>
              <a:rPr lang="pl-PL" sz="2000" dirty="0" err="1"/>
              <a:t>venenatis</a:t>
            </a:r>
            <a:r>
              <a:rPr lang="pl-PL" sz="2000" dirty="0"/>
              <a:t> vel.</a:t>
            </a:r>
          </a:p>
        </p:txBody>
      </p:sp>
    </p:spTree>
    <p:extLst>
      <p:ext uri="{BB962C8B-B14F-4D97-AF65-F5344CB8AC3E}">
        <p14:creationId xmlns:p14="http://schemas.microsoft.com/office/powerpoint/2010/main" val="236967620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760413" y="472506"/>
            <a:ext cx="8229600" cy="855563"/>
          </a:xfrm>
        </p:spPr>
        <p:txBody>
          <a:bodyPr>
            <a:normAutofit/>
          </a:bodyPr>
          <a:lstStyle/>
          <a:p>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Dostępność</a:t>
            </a:r>
            <a:r>
              <a:rPr lang="pl-PL" sz="3800" b="1"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rPr>
              <a:t> – Tekst</a:t>
            </a:r>
          </a:p>
        </p:txBody>
      </p:sp>
      <p:sp>
        <p:nvSpPr>
          <p:cNvPr id="146435" name="Rectangle 3"/>
          <p:cNvSpPr>
            <a:spLocks noGrp="1" noChangeArrowheads="1"/>
          </p:cNvSpPr>
          <p:nvPr>
            <p:ph idx="1"/>
          </p:nvPr>
        </p:nvSpPr>
        <p:spPr>
          <a:xfrm>
            <a:off x="289560" y="2758440"/>
            <a:ext cx="11765280" cy="1737360"/>
          </a:xfrm>
        </p:spPr>
        <p:txBody>
          <a:bodyPr/>
          <a:lstStyle/>
          <a:p>
            <a:pPr>
              <a:lnSpc>
                <a:spcPct val="100000"/>
              </a:lnSpc>
            </a:pPr>
            <a:r>
              <a:rPr lang="pl-PL" sz="2000" b="1" dirty="0"/>
              <a:t>Czcionka Lato (20pt)</a:t>
            </a:r>
            <a:r>
              <a:rPr lang="pl-PL" sz="2000" dirty="0"/>
              <a:t/>
            </a:r>
            <a:br>
              <a:rPr lang="pl-PL" sz="2000" dirty="0"/>
            </a:br>
            <a:r>
              <a:rPr lang="pl-PL" sz="2000" dirty="0">
                <a:latin typeface="Lato" panose="020F0502020204030203" pitchFamily="34" charset="0"/>
                <a:ea typeface="Lato" panose="020F0502020204030203" pitchFamily="34" charset="0"/>
                <a:cs typeface="Lato" panose="020F0502020204030203" pitchFamily="34" charset="0"/>
              </a:rPr>
              <a:t>Lorem ipsum dolor sit amet, consectetur adipiscing elit. Etiam eu libero et tortor </a:t>
            </a:r>
            <a:r>
              <a:rPr lang="pl-PL" sz="2000" dirty="0" err="1">
                <a:latin typeface="Lato" panose="020F0502020204030203" pitchFamily="34" charset="0"/>
                <a:ea typeface="Lato" panose="020F0502020204030203" pitchFamily="34" charset="0"/>
                <a:cs typeface="Lato" panose="020F0502020204030203" pitchFamily="34" charset="0"/>
              </a:rPr>
              <a:t>lobortis</a:t>
            </a:r>
            <a:r>
              <a:rPr lang="pl-PL" sz="2000" dirty="0">
                <a:latin typeface="Lato" panose="020F0502020204030203" pitchFamily="34" charset="0"/>
                <a:ea typeface="Lato" panose="020F0502020204030203" pitchFamily="34" charset="0"/>
                <a:cs typeface="Lato" panose="020F0502020204030203" pitchFamily="34" charset="0"/>
              </a:rPr>
              <a:t> </a:t>
            </a:r>
            <a:r>
              <a:rPr lang="pl-PL" sz="2000" dirty="0" err="1">
                <a:latin typeface="Lato" panose="020F0502020204030203" pitchFamily="34" charset="0"/>
                <a:ea typeface="Lato" panose="020F0502020204030203" pitchFamily="34" charset="0"/>
                <a:cs typeface="Lato" panose="020F0502020204030203" pitchFamily="34" charset="0"/>
              </a:rPr>
              <a:t>vulputate</a:t>
            </a:r>
            <a:r>
              <a:rPr lang="pl-PL" sz="2000" dirty="0">
                <a:latin typeface="Lato" panose="020F0502020204030203" pitchFamily="34" charset="0"/>
                <a:ea typeface="Lato" panose="020F0502020204030203" pitchFamily="34" charset="0"/>
                <a:cs typeface="Lato" panose="020F0502020204030203" pitchFamily="34" charset="0"/>
              </a:rPr>
              <a:t>. Donec sit amet dui volutpat, imperdiet turpis ac, </a:t>
            </a:r>
            <a:r>
              <a:rPr lang="pl-PL" sz="2000" dirty="0" err="1">
                <a:latin typeface="Lato" panose="020F0502020204030203" pitchFamily="34" charset="0"/>
                <a:ea typeface="Lato" panose="020F0502020204030203" pitchFamily="34" charset="0"/>
                <a:cs typeface="Lato" panose="020F0502020204030203" pitchFamily="34" charset="0"/>
              </a:rPr>
              <a:t>congue</a:t>
            </a:r>
            <a:r>
              <a:rPr lang="pl-PL" sz="2000" dirty="0">
                <a:latin typeface="Lato" panose="020F0502020204030203" pitchFamily="34" charset="0"/>
                <a:ea typeface="Lato" panose="020F0502020204030203" pitchFamily="34" charset="0"/>
                <a:cs typeface="Lato" panose="020F0502020204030203" pitchFamily="34" charset="0"/>
              </a:rPr>
              <a:t> </a:t>
            </a:r>
            <a:r>
              <a:rPr lang="pl-PL" sz="2000" dirty="0" err="1">
                <a:latin typeface="Lato" panose="020F0502020204030203" pitchFamily="34" charset="0"/>
                <a:ea typeface="Lato" panose="020F0502020204030203" pitchFamily="34" charset="0"/>
                <a:cs typeface="Lato" panose="020F0502020204030203" pitchFamily="34" charset="0"/>
              </a:rPr>
              <a:t>orci</a:t>
            </a:r>
            <a:r>
              <a:rPr lang="pl-PL" sz="2000" dirty="0">
                <a:latin typeface="Lato" panose="020F0502020204030203" pitchFamily="34" charset="0"/>
                <a:ea typeface="Lato" panose="020F0502020204030203" pitchFamily="34" charset="0"/>
                <a:cs typeface="Lato" panose="020F0502020204030203" pitchFamily="34" charset="0"/>
              </a:rPr>
              <a:t>. Donec et </a:t>
            </a:r>
            <a:r>
              <a:rPr lang="pl-PL" sz="2000" dirty="0" err="1">
                <a:latin typeface="Lato" panose="020F0502020204030203" pitchFamily="34" charset="0"/>
                <a:ea typeface="Lato" panose="020F0502020204030203" pitchFamily="34" charset="0"/>
                <a:cs typeface="Lato" panose="020F0502020204030203" pitchFamily="34" charset="0"/>
              </a:rPr>
              <a:t>odio</a:t>
            </a:r>
            <a:r>
              <a:rPr lang="pl-PL" sz="2000" dirty="0">
                <a:latin typeface="Lato" panose="020F0502020204030203" pitchFamily="34" charset="0"/>
                <a:ea typeface="Lato" panose="020F0502020204030203" pitchFamily="34" charset="0"/>
                <a:cs typeface="Lato" panose="020F0502020204030203" pitchFamily="34" charset="0"/>
              </a:rPr>
              <a:t> in magna </a:t>
            </a:r>
            <a:r>
              <a:rPr lang="pl-PL" sz="2000" dirty="0" err="1">
                <a:latin typeface="Lato" panose="020F0502020204030203" pitchFamily="34" charset="0"/>
                <a:ea typeface="Lato" panose="020F0502020204030203" pitchFamily="34" charset="0"/>
                <a:cs typeface="Lato" panose="020F0502020204030203" pitchFamily="34" charset="0"/>
              </a:rPr>
              <a:t>egestas</a:t>
            </a:r>
            <a:r>
              <a:rPr lang="pl-PL" sz="2000" dirty="0">
                <a:latin typeface="Lato" panose="020F0502020204030203" pitchFamily="34" charset="0"/>
                <a:ea typeface="Lato" panose="020F0502020204030203" pitchFamily="34" charset="0"/>
                <a:cs typeface="Lato" panose="020F0502020204030203" pitchFamily="34" charset="0"/>
              </a:rPr>
              <a:t> </a:t>
            </a:r>
            <a:r>
              <a:rPr lang="pl-PL" sz="2000" dirty="0" err="1">
                <a:latin typeface="Lato" panose="020F0502020204030203" pitchFamily="34" charset="0"/>
                <a:ea typeface="Lato" panose="020F0502020204030203" pitchFamily="34" charset="0"/>
                <a:cs typeface="Lato" panose="020F0502020204030203" pitchFamily="34" charset="0"/>
              </a:rPr>
              <a:t>hendrerit</a:t>
            </a:r>
            <a:r>
              <a:rPr lang="pl-PL" sz="2000" dirty="0">
                <a:latin typeface="Lato" panose="020F0502020204030203" pitchFamily="34" charset="0"/>
                <a:ea typeface="Lato" panose="020F0502020204030203" pitchFamily="34" charset="0"/>
                <a:cs typeface="Lato" panose="020F0502020204030203" pitchFamily="34" charset="0"/>
              </a:rPr>
              <a:t> in vitae eros. Nunc </a:t>
            </a:r>
            <a:r>
              <a:rPr lang="pl-PL" sz="2000" dirty="0" err="1">
                <a:latin typeface="Lato" panose="020F0502020204030203" pitchFamily="34" charset="0"/>
                <a:ea typeface="Lato" panose="020F0502020204030203" pitchFamily="34" charset="0"/>
                <a:cs typeface="Lato" panose="020F0502020204030203" pitchFamily="34" charset="0"/>
              </a:rPr>
              <a:t>condimentum</a:t>
            </a:r>
            <a:r>
              <a:rPr lang="pl-PL" sz="2000" dirty="0">
                <a:latin typeface="Lato" panose="020F0502020204030203" pitchFamily="34" charset="0"/>
                <a:ea typeface="Lato" panose="020F0502020204030203" pitchFamily="34" charset="0"/>
                <a:cs typeface="Lato" panose="020F0502020204030203" pitchFamily="34" charset="0"/>
              </a:rPr>
              <a:t> </a:t>
            </a:r>
            <a:r>
              <a:rPr lang="pl-PL" sz="2000" dirty="0" err="1">
                <a:latin typeface="Lato" panose="020F0502020204030203" pitchFamily="34" charset="0"/>
                <a:ea typeface="Lato" panose="020F0502020204030203" pitchFamily="34" charset="0"/>
                <a:cs typeface="Lato" panose="020F0502020204030203" pitchFamily="34" charset="0"/>
              </a:rPr>
              <a:t>euismod</a:t>
            </a:r>
            <a:r>
              <a:rPr lang="pl-PL" sz="2000" dirty="0">
                <a:latin typeface="Lato" panose="020F0502020204030203" pitchFamily="34" charset="0"/>
                <a:ea typeface="Lato" panose="020F0502020204030203" pitchFamily="34" charset="0"/>
                <a:cs typeface="Lato" panose="020F0502020204030203" pitchFamily="34" charset="0"/>
              </a:rPr>
              <a:t> </a:t>
            </a:r>
            <a:r>
              <a:rPr lang="pl-PL" sz="2000" dirty="0" err="1">
                <a:latin typeface="Lato" panose="020F0502020204030203" pitchFamily="34" charset="0"/>
                <a:ea typeface="Lato" panose="020F0502020204030203" pitchFamily="34" charset="0"/>
                <a:cs typeface="Lato" panose="020F0502020204030203" pitchFamily="34" charset="0"/>
              </a:rPr>
              <a:t>quam</a:t>
            </a:r>
            <a:r>
              <a:rPr lang="pl-PL" sz="2000" dirty="0">
                <a:latin typeface="Lato" panose="020F0502020204030203" pitchFamily="34" charset="0"/>
                <a:ea typeface="Lato" panose="020F0502020204030203" pitchFamily="34" charset="0"/>
                <a:cs typeface="Lato" panose="020F0502020204030203" pitchFamily="34" charset="0"/>
              </a:rPr>
              <a:t>, </a:t>
            </a:r>
            <a:r>
              <a:rPr lang="pl-PL" sz="2000" dirty="0" err="1">
                <a:latin typeface="Lato" panose="020F0502020204030203" pitchFamily="34" charset="0"/>
                <a:ea typeface="Lato" panose="020F0502020204030203" pitchFamily="34" charset="0"/>
                <a:cs typeface="Lato" panose="020F0502020204030203" pitchFamily="34" charset="0"/>
              </a:rPr>
              <a:t>vitae</a:t>
            </a:r>
            <a:r>
              <a:rPr lang="pl-PL" sz="2000" dirty="0">
                <a:latin typeface="Lato" panose="020F0502020204030203" pitchFamily="34" charset="0"/>
                <a:ea typeface="Lato" panose="020F0502020204030203" pitchFamily="34" charset="0"/>
                <a:cs typeface="Lato" panose="020F0502020204030203" pitchFamily="34" charset="0"/>
              </a:rPr>
              <a:t> </a:t>
            </a:r>
            <a:r>
              <a:rPr lang="pl-PL" sz="2000" dirty="0" err="1">
                <a:latin typeface="Lato" panose="020F0502020204030203" pitchFamily="34" charset="0"/>
                <a:ea typeface="Lato" panose="020F0502020204030203" pitchFamily="34" charset="0"/>
                <a:cs typeface="Lato" panose="020F0502020204030203" pitchFamily="34" charset="0"/>
              </a:rPr>
              <a:t>vehicula</a:t>
            </a:r>
            <a:r>
              <a:rPr lang="pl-PL" sz="2000" dirty="0">
                <a:latin typeface="Lato" panose="020F0502020204030203" pitchFamily="34" charset="0"/>
                <a:ea typeface="Lato" panose="020F0502020204030203" pitchFamily="34" charset="0"/>
                <a:cs typeface="Lato" panose="020F0502020204030203" pitchFamily="34" charset="0"/>
              </a:rPr>
              <a:t> </a:t>
            </a:r>
            <a:r>
              <a:rPr lang="pl-PL" sz="2000" dirty="0" err="1">
                <a:latin typeface="Lato" panose="020F0502020204030203" pitchFamily="34" charset="0"/>
                <a:ea typeface="Lato" panose="020F0502020204030203" pitchFamily="34" charset="0"/>
                <a:cs typeface="Lato" panose="020F0502020204030203" pitchFamily="34" charset="0"/>
              </a:rPr>
              <a:t>arcu</a:t>
            </a:r>
            <a:r>
              <a:rPr lang="pl-PL" sz="2000" dirty="0">
                <a:latin typeface="Lato" panose="020F0502020204030203" pitchFamily="34" charset="0"/>
                <a:ea typeface="Lato" panose="020F0502020204030203" pitchFamily="34" charset="0"/>
                <a:cs typeface="Lato" panose="020F0502020204030203" pitchFamily="34" charset="0"/>
              </a:rPr>
              <a:t> </a:t>
            </a:r>
            <a:r>
              <a:rPr lang="pl-PL" sz="2000" dirty="0" err="1">
                <a:latin typeface="Lato" panose="020F0502020204030203" pitchFamily="34" charset="0"/>
                <a:ea typeface="Lato" panose="020F0502020204030203" pitchFamily="34" charset="0"/>
                <a:cs typeface="Lato" panose="020F0502020204030203" pitchFamily="34" charset="0"/>
              </a:rPr>
              <a:t>venenatis</a:t>
            </a:r>
            <a:r>
              <a:rPr lang="pl-PL" sz="2000" dirty="0">
                <a:latin typeface="Lato" panose="020F0502020204030203" pitchFamily="34" charset="0"/>
                <a:ea typeface="Lato" panose="020F0502020204030203" pitchFamily="34" charset="0"/>
                <a:cs typeface="Lato" panose="020F0502020204030203" pitchFamily="34" charset="0"/>
              </a:rPr>
              <a:t> vel</a:t>
            </a:r>
            <a:r>
              <a:rPr lang="pl-PL" sz="2000" dirty="0"/>
              <a:t>.</a:t>
            </a:r>
          </a:p>
        </p:txBody>
      </p:sp>
      <p:pic>
        <p:nvPicPr>
          <p:cNvPr id="2" name="Obraz 1"/>
          <p:cNvPicPr>
            <a:picLocks noChangeAspect="1"/>
          </p:cNvPicPr>
          <p:nvPr/>
        </p:nvPicPr>
        <p:blipFill>
          <a:blip r:embed="rId2"/>
          <a:stretch>
            <a:fillRect/>
          </a:stretch>
        </p:blipFill>
        <p:spPr>
          <a:xfrm>
            <a:off x="381714" y="2705190"/>
            <a:ext cx="11428571" cy="1447619"/>
          </a:xfrm>
          <a:prstGeom prst="rect">
            <a:avLst/>
          </a:prstGeom>
        </p:spPr>
      </p:pic>
    </p:spTree>
    <p:extLst>
      <p:ext uri="{BB962C8B-B14F-4D97-AF65-F5344CB8AC3E}">
        <p14:creationId xmlns:p14="http://schemas.microsoft.com/office/powerpoint/2010/main" val="252058287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idx="1"/>
          </p:nvPr>
        </p:nvSpPr>
        <p:spPr>
          <a:xfrm>
            <a:off x="469900" y="1467769"/>
            <a:ext cx="11328400" cy="4894931"/>
          </a:xfrm>
        </p:spPr>
        <p:txBody>
          <a:bodyPr>
            <a:normAutofit/>
          </a:bodyPr>
          <a:lstStyle/>
          <a:p>
            <a:pPr>
              <a:lnSpc>
                <a:spcPct val="150000"/>
              </a:lnSpc>
            </a:pPr>
            <a:r>
              <a:rPr lang="pl-PL" sz="2000" dirty="0"/>
              <a:t>Dotarcie z informacją o projekcie i prowadzonych działaniach rekrutacyjnych wymaga </a:t>
            </a:r>
            <a:r>
              <a:rPr lang="pl-PL" sz="2000" b="1" dirty="0"/>
              <a:t>zapewnienia dostępności stron WWW</a:t>
            </a:r>
            <a:r>
              <a:rPr lang="pl-PL" sz="2000" dirty="0"/>
              <a:t>, na których publikowane są treści.</a:t>
            </a:r>
          </a:p>
          <a:p>
            <a:pPr>
              <a:lnSpc>
                <a:spcPct val="150000"/>
              </a:lnSpc>
            </a:pPr>
            <a:r>
              <a:rPr lang="pl-PL" sz="2000" b="1" dirty="0">
                <a:solidFill>
                  <a:srgbClr val="FF0000"/>
                </a:solidFill>
              </a:rPr>
              <a:t>Witryny internetowe </a:t>
            </a:r>
            <a:r>
              <a:rPr lang="pl-PL" sz="2000" dirty="0"/>
              <a:t>podmiotów realizujących zadania finansowane ze środków publicznych, do których zalicza się środki EFS – </a:t>
            </a:r>
            <a:r>
              <a:rPr lang="pl-PL" sz="2000" b="1" dirty="0">
                <a:solidFill>
                  <a:srgbClr val="FF0000"/>
                </a:solidFill>
              </a:rPr>
              <a:t>muszą być zgodne ze standardem WCAG 2.0 co najmniej na poziomie AA.</a:t>
            </a:r>
          </a:p>
          <a:p>
            <a:pPr>
              <a:lnSpc>
                <a:spcPct val="150000"/>
              </a:lnSpc>
            </a:pPr>
            <a:r>
              <a:rPr lang="pl-PL" sz="2000" dirty="0"/>
              <a:t>Dostępna strona internetowa pozwala na uniwersalne, wygodne oraz intuicyjne korzystanie z publikowanych na niej informacji.</a:t>
            </a:r>
          </a:p>
          <a:p>
            <a:pPr>
              <a:lnSpc>
                <a:spcPct val="150000"/>
              </a:lnSpc>
            </a:pPr>
            <a:r>
              <a:rPr lang="pl-PL" sz="2000" dirty="0"/>
              <a:t>Dzięki zastosowaniu zasady dostępności treści są osiągalne dla wszystkich osób, w tym m.in. niepełnosprawnych sensorycznie: niewidomych, niedowidzących, niedosłyszących, głuchoniewidomych), manualnie – z ograniczeniami ruchowymi, a także intelektualnie.</a:t>
            </a:r>
          </a:p>
        </p:txBody>
      </p:sp>
      <p:sp>
        <p:nvSpPr>
          <p:cNvPr id="5" name="Rectangle 2"/>
          <p:cNvSpPr>
            <a:spLocks noGrp="1" noChangeArrowheads="1"/>
          </p:cNvSpPr>
          <p:nvPr>
            <p:ph type="title"/>
          </p:nvPr>
        </p:nvSpPr>
        <p:spPr>
          <a:xfrm>
            <a:off x="685800" y="485206"/>
            <a:ext cx="9536113" cy="855563"/>
          </a:xfrm>
        </p:spPr>
        <p:txBody>
          <a:bodyPr>
            <a:normAutofit/>
          </a:bodyPr>
          <a:lstStyle/>
          <a:p>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Dostępność</a:t>
            </a:r>
            <a:r>
              <a:rPr lang="pl-PL" sz="3800" b="1"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rPr>
              <a:t> - </a:t>
            </a:r>
            <a:r>
              <a:rPr lang="pl-PL" sz="3800" b="1" dirty="0" err="1">
                <a:ln w="12700">
                  <a:solidFill>
                    <a:schemeClr val="tx2">
                      <a:satMod val="155000"/>
                    </a:schemeClr>
                  </a:solidFill>
                  <a:prstDash val="solid"/>
                </a:ln>
                <a:solidFill>
                  <a:srgbClr val="660033"/>
                </a:solidFill>
                <a:effectLst>
                  <a:outerShdw blurRad="41275" dist="20320" dir="1800000" algn="tl" rotWithShape="0">
                    <a:srgbClr val="000000">
                      <a:alpha val="40000"/>
                    </a:srgbClr>
                  </a:outerShdw>
                </a:effectLst>
              </a:rPr>
              <a:t>internet</a:t>
            </a:r>
            <a:endParaRPr lang="pl-PL" sz="3800" b="1"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4516533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idx="1"/>
          </p:nvPr>
        </p:nvSpPr>
        <p:spPr>
          <a:xfrm>
            <a:off x="304800" y="2438400"/>
            <a:ext cx="11582399" cy="3222848"/>
          </a:xfrm>
        </p:spPr>
        <p:txBody>
          <a:bodyPr/>
          <a:lstStyle/>
          <a:p>
            <a:pPr algn="ctr">
              <a:buNone/>
            </a:pPr>
            <a:r>
              <a:rPr lang="pl-PL" sz="4800" b="1" i="1" dirty="0">
                <a:ln w="12700">
                  <a:solidFill>
                    <a:sysClr val="windowText" lastClr="000000"/>
                  </a:solidFill>
                  <a:prstDash val="solid"/>
                </a:ln>
                <a:solidFill>
                  <a:srgbClr val="660033"/>
                </a:solidFill>
                <a:effectLst>
                  <a:outerShdw blurRad="41275" dist="20320" dir="1800000" algn="tl" rotWithShape="0">
                    <a:srgbClr val="000000">
                      <a:alpha val="40000"/>
                    </a:srgbClr>
                  </a:outerShdw>
                </a:effectLst>
              </a:rPr>
              <a:t>Web Content Accessibility Guidelines</a:t>
            </a:r>
          </a:p>
          <a:p>
            <a:pPr algn="ctr">
              <a:buNone/>
            </a:pPr>
            <a:r>
              <a:rPr lang="pl-PL" sz="4800" b="1" dirty="0">
                <a:ln w="12700">
                  <a:solidFill>
                    <a:sysClr val="windowText" lastClr="000000"/>
                  </a:solidFill>
                  <a:prstDash val="solid"/>
                </a:ln>
                <a:solidFill>
                  <a:srgbClr val="660033"/>
                </a:solidFill>
                <a:effectLst>
                  <a:outerShdw blurRad="41275" dist="20320" dir="1800000" algn="tl" rotWithShape="0">
                    <a:srgbClr val="000000">
                      <a:alpha val="40000"/>
                    </a:srgbClr>
                  </a:outerShdw>
                </a:effectLst>
              </a:rPr>
              <a:t>(WCAG 2.0)</a:t>
            </a:r>
          </a:p>
          <a:p>
            <a:pPr algn="ctr">
              <a:buNone/>
            </a:pPr>
            <a:r>
              <a:rPr lang="pl-PL" sz="4800" b="1" dirty="0" err="1">
                <a:ln w="12700">
                  <a:solidFill>
                    <a:sysClr val="windowText" lastClr="000000"/>
                  </a:solidFill>
                  <a:prstDash val="solid"/>
                </a:ln>
                <a:solidFill>
                  <a:srgbClr val="660033"/>
                </a:solidFill>
                <a:effectLst>
                  <a:outerShdw blurRad="41275" dist="20320" dir="1800000" algn="tl" rotWithShape="0">
                    <a:srgbClr val="000000">
                      <a:alpha val="40000"/>
                    </a:srgbClr>
                  </a:outerShdw>
                </a:effectLst>
              </a:rPr>
              <a:t>www.fdc.org.pl</a:t>
            </a:r>
            <a:r>
              <a:rPr lang="pl-PL" sz="4800" b="1" dirty="0">
                <a:ln w="12700">
                  <a:solidFill>
                    <a:sysClr val="windowText" lastClr="000000"/>
                  </a:solidFill>
                  <a:prstDash val="solid"/>
                </a:ln>
                <a:solidFill>
                  <a:srgbClr val="660033"/>
                </a:solidFill>
                <a:effectLst>
                  <a:outerShdw blurRad="41275" dist="20320" dir="1800000" algn="tl" rotWithShape="0">
                    <a:srgbClr val="000000">
                      <a:alpha val="40000"/>
                    </a:srgbClr>
                  </a:outerShdw>
                </a:effectLst>
              </a:rPr>
              <a:t>/wcag2</a:t>
            </a:r>
          </a:p>
        </p:txBody>
      </p:sp>
      <p:sp>
        <p:nvSpPr>
          <p:cNvPr id="5" name="Rectangle 2"/>
          <p:cNvSpPr>
            <a:spLocks noGrp="1" noChangeArrowheads="1"/>
          </p:cNvSpPr>
          <p:nvPr>
            <p:ph type="title"/>
          </p:nvPr>
        </p:nvSpPr>
        <p:spPr>
          <a:xfrm>
            <a:off x="685800" y="485206"/>
            <a:ext cx="9536113" cy="855563"/>
          </a:xfrm>
        </p:spPr>
        <p:txBody>
          <a:bodyPr>
            <a:normAutofit/>
          </a:bodyPr>
          <a:lstStyle/>
          <a:p>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Dostępność</a:t>
            </a:r>
            <a:r>
              <a:rPr lang="pl-PL" sz="3800" b="1"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rPr>
              <a:t> - </a:t>
            </a:r>
            <a:r>
              <a:rPr lang="pl-PL" sz="3800" b="1" dirty="0" err="1">
                <a:ln w="12700">
                  <a:solidFill>
                    <a:schemeClr val="tx2">
                      <a:satMod val="155000"/>
                    </a:schemeClr>
                  </a:solidFill>
                  <a:prstDash val="solid"/>
                </a:ln>
                <a:solidFill>
                  <a:srgbClr val="660033"/>
                </a:solidFill>
                <a:effectLst>
                  <a:outerShdw blurRad="41275" dist="20320" dir="1800000" algn="tl" rotWithShape="0">
                    <a:srgbClr val="000000">
                      <a:alpha val="40000"/>
                    </a:srgbClr>
                  </a:outerShdw>
                </a:effectLst>
              </a:rPr>
              <a:t>internet</a:t>
            </a:r>
            <a:endParaRPr lang="pl-PL" sz="3800" b="1"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5886326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95300" y="485206"/>
            <a:ext cx="11442699" cy="855563"/>
          </a:xfrm>
        </p:spPr>
        <p:txBody>
          <a:bodyPr>
            <a:noAutofit/>
          </a:bodyPr>
          <a:lstStyle/>
          <a:p>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WCAG 2.0 – zalecenia dla redaktorów </a:t>
            </a:r>
            <a:r>
              <a:rPr lang="pl-PL" sz="2800" b="1"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rPr>
              <a:t>elementy wybrane</a:t>
            </a:r>
          </a:p>
        </p:txBody>
      </p:sp>
      <p:sp>
        <p:nvSpPr>
          <p:cNvPr id="146435" name="Rectangle 3"/>
          <p:cNvSpPr>
            <a:spLocks noGrp="1" noChangeArrowheads="1"/>
          </p:cNvSpPr>
          <p:nvPr>
            <p:ph idx="1"/>
          </p:nvPr>
        </p:nvSpPr>
        <p:spPr>
          <a:xfrm>
            <a:off x="292100" y="1562100"/>
            <a:ext cx="11645899" cy="4749800"/>
          </a:xfrm>
        </p:spPr>
        <p:txBody>
          <a:bodyPr>
            <a:noAutofit/>
          </a:bodyPr>
          <a:lstStyle/>
          <a:p>
            <a:pPr>
              <a:lnSpc>
                <a:spcPct val="150000"/>
              </a:lnSpc>
            </a:pPr>
            <a:r>
              <a:rPr lang="pl-PL" dirty="0"/>
              <a:t>Wszystkie elementy graficzne powinny mieć zwięzły </a:t>
            </a:r>
            <a:r>
              <a:rPr lang="pl-PL" b="1" dirty="0"/>
              <a:t>tekst alternatywny</a:t>
            </a:r>
            <a:r>
              <a:rPr lang="pl-PL" dirty="0"/>
              <a:t>.</a:t>
            </a:r>
          </a:p>
          <a:p>
            <a:pPr>
              <a:lnSpc>
                <a:spcPct val="150000"/>
              </a:lnSpc>
            </a:pPr>
            <a:r>
              <a:rPr lang="pl-PL" dirty="0"/>
              <a:t>Należy unikać animowanych elementów, poruszających się tekstów - rozpraszają użytkowników</a:t>
            </a:r>
          </a:p>
          <a:p>
            <a:pPr>
              <a:lnSpc>
                <a:spcPct val="150000"/>
              </a:lnSpc>
            </a:pPr>
            <a:r>
              <a:rPr lang="pl-PL" dirty="0"/>
              <a:t>Wszystkie pliki dźwiękowe (audycje, wykłady) powinny być uzupełnione o </a:t>
            </a:r>
            <a:r>
              <a:rPr lang="pl-PL" b="1" dirty="0"/>
              <a:t>transkrypcję tekstową</a:t>
            </a:r>
            <a:r>
              <a:rPr lang="pl-PL" dirty="0"/>
              <a:t>.</a:t>
            </a:r>
          </a:p>
          <a:p>
            <a:pPr>
              <a:lnSpc>
                <a:spcPct val="150000"/>
              </a:lnSpc>
            </a:pPr>
            <a:r>
              <a:rPr lang="pl-PL" dirty="0"/>
              <a:t>Wszystkie plik wideo powinny być uzupełnione o </a:t>
            </a:r>
            <a:r>
              <a:rPr lang="pl-PL" b="1" dirty="0"/>
              <a:t>napisy dla osób głuchych</a:t>
            </a:r>
            <a:r>
              <a:rPr lang="pl-PL" dirty="0"/>
              <a:t>.</a:t>
            </a:r>
          </a:p>
          <a:p>
            <a:pPr>
              <a:lnSpc>
                <a:spcPct val="150000"/>
              </a:lnSpc>
            </a:pPr>
            <a:r>
              <a:rPr lang="pl-PL" dirty="0"/>
              <a:t>Pliki PDF, Word i inne popularne formaty do pobrania powinny być przygotowane jako </a:t>
            </a:r>
            <a:r>
              <a:rPr lang="pl-PL" b="1" dirty="0"/>
              <a:t>dostępne</a:t>
            </a:r>
            <a:r>
              <a:rPr lang="pl-PL" dirty="0"/>
              <a:t>. Np. pliki PDF powinny mieć strukturę, która pomaga osobom niewidomym przeglądanie takich dokumentów</a:t>
            </a:r>
          </a:p>
        </p:txBody>
      </p:sp>
    </p:spTree>
    <p:extLst>
      <p:ext uri="{BB962C8B-B14F-4D97-AF65-F5344CB8AC3E}">
        <p14:creationId xmlns:p14="http://schemas.microsoft.com/office/powerpoint/2010/main" val="282260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ŚWIATOWE DANE STATYSTYCZNE DOTYCZĄCE KOBIET</a:t>
            </a:r>
          </a:p>
        </p:txBody>
      </p:sp>
      <p:sp>
        <p:nvSpPr>
          <p:cNvPr id="3" name="Symbol zastępczy zawartości 2"/>
          <p:cNvSpPr>
            <a:spLocks noGrp="1"/>
          </p:cNvSpPr>
          <p:nvPr>
            <p:ph idx="1"/>
          </p:nvPr>
        </p:nvSpPr>
        <p:spPr>
          <a:xfrm>
            <a:off x="239349" y="1691430"/>
            <a:ext cx="11749451" cy="4634214"/>
          </a:xfrm>
        </p:spPr>
        <p:txBody>
          <a:bodyPr>
            <a:noAutofit/>
          </a:bodyPr>
          <a:lstStyle/>
          <a:p>
            <a:pPr marL="446088" lvl="2" indent="-358775">
              <a:lnSpc>
                <a:spcPct val="150000"/>
              </a:lnSpc>
              <a:buSzPct val="110000"/>
              <a:buFont typeface="Wingdings" pitchFamily="2" charset="2"/>
              <a:buChar char=""/>
            </a:pPr>
            <a:r>
              <a:rPr lang="pl-PL" sz="2200" dirty="0"/>
              <a:t>Kobiety posiadają 1% ziemi na Świecie.</a:t>
            </a:r>
          </a:p>
          <a:p>
            <a:pPr marL="446088" lvl="2" indent="-358775">
              <a:lnSpc>
                <a:spcPct val="150000"/>
              </a:lnSpc>
              <a:buSzPct val="110000"/>
              <a:buFont typeface="Wingdings" pitchFamily="2" charset="2"/>
              <a:buChar char=""/>
            </a:pPr>
            <a:r>
              <a:rPr lang="pl-PL" sz="2200" dirty="0"/>
              <a:t>Tylko 6 państw na Świecie może się dziś pochwalić następującymi osiągnięciami: </a:t>
            </a:r>
          </a:p>
          <a:p>
            <a:pPr marL="1390650" lvl="3" indent="-446088">
              <a:lnSpc>
                <a:spcPct val="150000"/>
              </a:lnSpc>
              <a:buSzPct val="110000"/>
              <a:buFont typeface="Wingdings" pitchFamily="2" charset="2"/>
              <a:buChar char=""/>
            </a:pPr>
            <a:r>
              <a:rPr lang="pl-PL" sz="2200" dirty="0"/>
              <a:t>prawie równe uczestnictwo obu płci w edukacji na poziomie średnim, </a:t>
            </a:r>
          </a:p>
          <a:p>
            <a:pPr marL="1390650" lvl="3" indent="-446088">
              <a:lnSpc>
                <a:spcPct val="150000"/>
              </a:lnSpc>
              <a:buSzPct val="110000"/>
              <a:buFont typeface="Wingdings" pitchFamily="2" charset="2"/>
              <a:buChar char=""/>
            </a:pPr>
            <a:r>
              <a:rPr lang="pl-PL" sz="2200" dirty="0"/>
              <a:t>30% kobiet na wybieralnych pozycjach rządowych,</a:t>
            </a:r>
          </a:p>
          <a:p>
            <a:pPr marL="1390650" lvl="3" indent="-446088">
              <a:lnSpc>
                <a:spcPct val="150000"/>
              </a:lnSpc>
              <a:buSzPct val="110000"/>
              <a:buFont typeface="Wingdings" pitchFamily="2" charset="2"/>
              <a:buChar char=""/>
            </a:pPr>
            <a:r>
              <a:rPr lang="pl-PL" sz="2200" dirty="0"/>
              <a:t>około 50% kobiet w zawodach nierolniczych.</a:t>
            </a:r>
          </a:p>
          <a:p>
            <a:pPr marL="446088" lvl="2" indent="-358775">
              <a:lnSpc>
                <a:spcPct val="150000"/>
              </a:lnSpc>
              <a:buSzPct val="110000"/>
              <a:buFont typeface="Wingdings" pitchFamily="2" charset="2"/>
              <a:buChar char=""/>
            </a:pPr>
            <a:r>
              <a:rPr lang="pl-PL" sz="2200" dirty="0"/>
              <a:t>W ostatnich 100 latach tylko 24 kobiety zostały wybrane na głowy państw.</a:t>
            </a:r>
          </a:p>
          <a:p>
            <a:pPr marL="446088" lvl="2" indent="-358775">
              <a:lnSpc>
                <a:spcPct val="150000"/>
              </a:lnSpc>
              <a:buSzPct val="110000"/>
              <a:buFont typeface="Wingdings" pitchFamily="2" charset="2"/>
              <a:buChar char=""/>
            </a:pPr>
            <a:r>
              <a:rPr lang="pl-PL" sz="2200" dirty="0"/>
              <a:t>Około 80% spośród 27 mln uchodźców na Świecie stanowią kobiety.</a:t>
            </a:r>
          </a:p>
          <a:p>
            <a:pPr marL="446088" lvl="2" indent="-358775">
              <a:lnSpc>
                <a:spcPct val="150000"/>
              </a:lnSpc>
              <a:buSzPct val="110000"/>
              <a:buFont typeface="Wingdings" pitchFamily="2" charset="2"/>
              <a:buChar char=""/>
            </a:pPr>
            <a:r>
              <a:rPr lang="pl-PL" sz="2200" dirty="0"/>
              <a:t>Dwie trzecie spośród 300 mln dzieci pozbawionych dostępu do edukacji stanowią dziewczynki.</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idx="1"/>
          </p:nvPr>
        </p:nvSpPr>
        <p:spPr>
          <a:xfrm>
            <a:off x="279400" y="1485900"/>
            <a:ext cx="11696700" cy="4822826"/>
          </a:xfrm>
        </p:spPr>
        <p:txBody>
          <a:bodyPr/>
          <a:lstStyle/>
          <a:p>
            <a:pPr>
              <a:lnSpc>
                <a:spcPct val="150000"/>
              </a:lnSpc>
            </a:pPr>
            <a:r>
              <a:rPr lang="pl-PL" dirty="0"/>
              <a:t>Teksty zamieszczone w serwisie powinny być </a:t>
            </a:r>
            <a:r>
              <a:rPr lang="pl-PL" b="1" dirty="0"/>
              <a:t>w jak najprostszy sposób</a:t>
            </a:r>
            <a:r>
              <a:rPr lang="pl-PL" dirty="0"/>
              <a:t>.</a:t>
            </a:r>
            <a:endParaRPr lang="pl-PL" b="1" dirty="0"/>
          </a:p>
          <a:p>
            <a:pPr>
              <a:lnSpc>
                <a:spcPct val="150000"/>
              </a:lnSpc>
            </a:pPr>
            <a:r>
              <a:rPr lang="pl-PL" dirty="0"/>
              <a:t>Teksty powinny być opublikowane w czytelny sposób – </a:t>
            </a:r>
            <a:r>
              <a:rPr lang="pl-PL" b="1" dirty="0"/>
              <a:t>podzielone na paragrafy, listy i inne sekcje; niejustowane do prawej strony; skróty literowe powinny być rozwinięte</a:t>
            </a:r>
            <a:r>
              <a:rPr lang="pl-PL" dirty="0"/>
              <a:t>.</a:t>
            </a:r>
          </a:p>
          <a:p>
            <a:pPr>
              <a:lnSpc>
                <a:spcPct val="150000"/>
              </a:lnSpc>
            </a:pPr>
            <a:r>
              <a:rPr lang="pl-PL" dirty="0"/>
              <a:t>Nawigacja (menu) powinna być </a:t>
            </a:r>
            <a:r>
              <a:rPr lang="pl-PL" b="1" dirty="0"/>
              <a:t>spójna, logiczna i niezmienna </a:t>
            </a:r>
            <a:r>
              <a:rPr lang="pl-PL" dirty="0"/>
              <a:t>w obrębie serwisu.</a:t>
            </a:r>
          </a:p>
          <a:p>
            <a:pPr>
              <a:lnSpc>
                <a:spcPct val="150000"/>
              </a:lnSpc>
            </a:pPr>
            <a:r>
              <a:rPr lang="pl-PL" dirty="0"/>
              <a:t>Kontrast kolorystyczny wszystkich elementów przekazujących.</a:t>
            </a:r>
          </a:p>
          <a:p>
            <a:pPr>
              <a:lnSpc>
                <a:spcPct val="150000"/>
              </a:lnSpc>
            </a:pPr>
            <a:r>
              <a:rPr lang="pl-PL" dirty="0"/>
              <a:t>Stronę powinno dać się znacząco (co najmniej 200%) powiększyć narzędziami przeglądarki.</a:t>
            </a:r>
          </a:p>
          <a:p>
            <a:pPr>
              <a:lnSpc>
                <a:spcPct val="150000"/>
              </a:lnSpc>
            </a:pPr>
            <a:r>
              <a:rPr lang="pl-PL" dirty="0"/>
              <a:t>Cytaty powinny być odpowiednio wyróżnione – co najmniej cudzysłowami.</a:t>
            </a:r>
          </a:p>
        </p:txBody>
      </p:sp>
      <p:sp>
        <p:nvSpPr>
          <p:cNvPr id="6" name="Rectangle 2"/>
          <p:cNvSpPr>
            <a:spLocks noGrp="1" noChangeArrowheads="1"/>
          </p:cNvSpPr>
          <p:nvPr>
            <p:ph type="title"/>
          </p:nvPr>
        </p:nvSpPr>
        <p:spPr>
          <a:xfrm>
            <a:off x="495300" y="485206"/>
            <a:ext cx="11442699" cy="855563"/>
          </a:xfrm>
        </p:spPr>
        <p:txBody>
          <a:bodyPr>
            <a:noAutofit/>
          </a:bodyPr>
          <a:lstStyle/>
          <a:p>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WCAG 2.0 – zalecenia dla redaktorów </a:t>
            </a:r>
            <a:r>
              <a:rPr lang="pl-PL" sz="2800" b="1"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rPr>
              <a:t>elementy wybrane</a:t>
            </a:r>
          </a:p>
        </p:txBody>
      </p:sp>
    </p:spTree>
    <p:extLst>
      <p:ext uri="{BB962C8B-B14F-4D97-AF65-F5344CB8AC3E}">
        <p14:creationId xmlns:p14="http://schemas.microsoft.com/office/powerpoint/2010/main" val="85821258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06400" y="489249"/>
            <a:ext cx="9815513" cy="855563"/>
          </a:xfrm>
        </p:spPr>
        <p:txBody>
          <a:bodyPr/>
          <a:lstStyle/>
          <a:p>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Dostępność dla osób z niepełnosprawnościami</a:t>
            </a:r>
          </a:p>
        </p:txBody>
      </p:sp>
      <p:sp>
        <p:nvSpPr>
          <p:cNvPr id="146435" name="Rectangle 3"/>
          <p:cNvSpPr>
            <a:spLocks noGrp="1" noChangeArrowheads="1"/>
          </p:cNvSpPr>
          <p:nvPr>
            <p:ph idx="1"/>
          </p:nvPr>
        </p:nvSpPr>
        <p:spPr>
          <a:xfrm>
            <a:off x="406400" y="1484784"/>
            <a:ext cx="11417299" cy="4896544"/>
          </a:xfrm>
        </p:spPr>
        <p:txBody>
          <a:bodyPr>
            <a:normAutofit/>
          </a:bodyPr>
          <a:lstStyle/>
          <a:p>
            <a:pPr>
              <a:lnSpc>
                <a:spcPct val="150000"/>
              </a:lnSpc>
            </a:pPr>
            <a:r>
              <a:rPr lang="pl-PL" sz="2000" dirty="0"/>
              <a:t>Dostępność związana jest z umożliwieniem przez projektodawcę wszystkim zainteresowanym udziału w organizowanych spotkaniach rekrutacyjnych oraz w procesie mogącym obejmować takie etapy, jak rozmowę z doradcą zawodowym czy test wiedzy i umiejętności. </a:t>
            </a:r>
          </a:p>
          <a:p>
            <a:pPr>
              <a:lnSpc>
                <a:spcPct val="150000"/>
              </a:lnSpc>
            </a:pPr>
            <a:r>
              <a:rPr lang="pl-PL" sz="2000" b="1" dirty="0"/>
              <a:t>Niezbędne jest zagwarantowanie, że wszystkie spotkania czy poszczególne etapy realizacji projektu będą dostępne dla osób z różnymi niepełnosprawnościami </a:t>
            </a:r>
            <a:r>
              <a:rPr lang="pl-PL" sz="2000" dirty="0"/>
              <a:t>m.in. poprzez:</a:t>
            </a:r>
          </a:p>
          <a:p>
            <a:pPr lvl="1">
              <a:lnSpc>
                <a:spcPct val="150000"/>
              </a:lnSpc>
            </a:pPr>
            <a:r>
              <a:rPr lang="pl-PL" dirty="0"/>
              <a:t>umiejscowienie ich w dostępnych budynkach,</a:t>
            </a:r>
          </a:p>
          <a:p>
            <a:pPr lvl="1">
              <a:lnSpc>
                <a:spcPct val="150000"/>
              </a:lnSpc>
            </a:pPr>
            <a:r>
              <a:rPr lang="pl-PL" dirty="0"/>
              <a:t>obecność tłumacza języka migowego,</a:t>
            </a:r>
          </a:p>
          <a:p>
            <a:pPr lvl="1">
              <a:lnSpc>
                <a:spcPct val="150000"/>
              </a:lnSpc>
            </a:pPr>
            <a:r>
              <a:rPr lang="pl-PL" dirty="0"/>
              <a:t>asystenta, który zapewni pomoc w wypełnieniu formularzy,</a:t>
            </a:r>
          </a:p>
          <a:p>
            <a:pPr lvl="1">
              <a:lnSpc>
                <a:spcPct val="150000"/>
              </a:lnSpc>
            </a:pPr>
            <a:r>
              <a:rPr lang="pl-PL" dirty="0"/>
              <a:t>zastosowanie pętli indukcyjnej</a:t>
            </a:r>
          </a:p>
        </p:txBody>
      </p:sp>
    </p:spTree>
    <p:extLst>
      <p:ext uri="{BB962C8B-B14F-4D97-AF65-F5344CB8AC3E}">
        <p14:creationId xmlns:p14="http://schemas.microsoft.com/office/powerpoint/2010/main" val="63339703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238436" y="0"/>
            <a:ext cx="5138444" cy="6873078"/>
          </a:xfrm>
          <a:prstGeom prst="rect">
            <a:avLst/>
          </a:prstGeom>
          <a:noFill/>
          <a:ln w="9525">
            <a:noFill/>
            <a:miter lim="800000"/>
            <a:headEnd/>
            <a:tailEnd/>
          </a:ln>
        </p:spPr>
      </p:pic>
    </p:spTree>
    <p:extLst>
      <p:ext uri="{BB962C8B-B14F-4D97-AF65-F5344CB8AC3E}">
        <p14:creationId xmlns:p14="http://schemas.microsoft.com/office/powerpoint/2010/main" val="359165914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8484" y="43922"/>
            <a:ext cx="5078516" cy="674952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5428100" y="120123"/>
            <a:ext cx="6763900" cy="6629399"/>
          </a:xfrm>
          <a:prstGeom prst="rect">
            <a:avLst/>
          </a:prstGeom>
          <a:noFill/>
          <a:ln w="9525">
            <a:noFill/>
            <a:miter lim="800000"/>
            <a:headEnd/>
            <a:tailEnd/>
          </a:ln>
          <a:effectLst/>
        </p:spPr>
      </p:pic>
    </p:spTree>
    <p:extLst>
      <p:ext uri="{BB962C8B-B14F-4D97-AF65-F5344CB8AC3E}">
        <p14:creationId xmlns:p14="http://schemas.microsoft.com/office/powerpoint/2010/main" val="318139736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311" y="545829"/>
            <a:ext cx="11863935" cy="5772777"/>
          </a:xfrm>
          <a:prstGeom prst="rect">
            <a:avLst/>
          </a:prstGeom>
        </p:spPr>
      </p:pic>
    </p:spTree>
    <p:extLst>
      <p:ext uri="{BB962C8B-B14F-4D97-AF65-F5344CB8AC3E}">
        <p14:creationId xmlns:p14="http://schemas.microsoft.com/office/powerpoint/2010/main" val="194885631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19020" y="2401220"/>
            <a:ext cx="8686800" cy="1472736"/>
          </a:xfrm>
        </p:spPr>
        <p:txBody>
          <a:bodyPr vert="horz" wrap="square" lIns="82351" tIns="41175" rIns="82351" bIns="41175" numCol="1" anchor="ctr" anchorCtr="0" compatLnSpc="1">
            <a:prstTxWarp prst="textNoShape">
              <a:avLst/>
            </a:prstTxWarp>
            <a:noAutofit/>
          </a:bodyPr>
          <a:lstStyle/>
          <a:p>
            <a:pPr algn="ctr"/>
            <a:r>
              <a:rPr lang="pl-PL" sz="6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Studia przypadków</a:t>
            </a:r>
            <a:br>
              <a:rPr lang="pl-PL" sz="6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pl-PL" sz="5200" b="1" dirty="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rPr>
              <a:t>Dostępność</a:t>
            </a:r>
          </a:p>
        </p:txBody>
      </p:sp>
    </p:spTree>
    <p:extLst>
      <p:ext uri="{BB962C8B-B14F-4D97-AF65-F5344CB8AC3E}">
        <p14:creationId xmlns:p14="http://schemas.microsoft.com/office/powerpoint/2010/main" val="307105831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06400" y="489249"/>
            <a:ext cx="9815513" cy="855563"/>
          </a:xfrm>
        </p:spPr>
        <p:txBody>
          <a:bodyPr/>
          <a:lstStyle/>
          <a:p>
            <a:pPr algn="ctr">
              <a:tabLst>
                <a:tab pos="2065338" algn="l"/>
              </a:tabLst>
            </a:pPr>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1</a:t>
            </a:r>
          </a:p>
        </p:txBody>
      </p:sp>
      <p:sp>
        <p:nvSpPr>
          <p:cNvPr id="146435" name="Rectangle 3"/>
          <p:cNvSpPr>
            <a:spLocks noGrp="1" noChangeArrowheads="1"/>
          </p:cNvSpPr>
          <p:nvPr>
            <p:ph idx="1"/>
          </p:nvPr>
        </p:nvSpPr>
        <p:spPr>
          <a:xfrm>
            <a:off x="406400" y="1344812"/>
            <a:ext cx="11417299" cy="5036516"/>
          </a:xfrm>
        </p:spPr>
        <p:txBody>
          <a:bodyPr>
            <a:normAutofit fontScale="85000" lnSpcReduction="20000"/>
          </a:bodyPr>
          <a:lstStyle/>
          <a:p>
            <a:pPr marL="46037" indent="0">
              <a:lnSpc>
                <a:spcPct val="150000"/>
              </a:lnSpc>
              <a:buNone/>
            </a:pPr>
            <a:r>
              <a:rPr lang="pl-PL" sz="2000" b="1" dirty="0"/>
              <a:t>X.1.2 </a:t>
            </a:r>
            <a:r>
              <a:rPr lang="pl-PL" b="1" dirty="0"/>
              <a:t>Zgodność z zasadą równości szans i niedyskryminacji w tym dostępności dla osób z niepełnosprawnościami</a:t>
            </a:r>
            <a:r>
              <a:rPr lang="pl-PL" sz="2000" dirty="0"/>
              <a:t> </a:t>
            </a:r>
          </a:p>
          <a:p>
            <a:pPr marL="46037" indent="0">
              <a:lnSpc>
                <a:spcPct val="120000"/>
              </a:lnSpc>
              <a:buNone/>
            </a:pPr>
            <a:r>
              <a:rPr lang="pl-PL" sz="2000" b="1" dirty="0">
                <a:solidFill>
                  <a:schemeClr val="accent6">
                    <a:lumMod val="75000"/>
                  </a:schemeClr>
                </a:solidFill>
              </a:rPr>
              <a:t>Dostępność projektu:</a:t>
            </a:r>
          </a:p>
          <a:p>
            <a:pPr marL="46037" indent="0">
              <a:lnSpc>
                <a:spcPct val="120000"/>
              </a:lnSpc>
              <a:buNone/>
            </a:pPr>
            <a:r>
              <a:rPr lang="pl-PL" sz="2000" dirty="0"/>
              <a:t>Projekt przewiduje wsparcie dla osób niesamodzielnych z uwagi na wiek. Zapewniamy dostęp do udziału w projekcie osobom niesamodzielnym z uwagi na wiek, (również z niepełnosprawnościami). </a:t>
            </a:r>
          </a:p>
          <a:p>
            <a:pPr marL="46037" indent="0">
              <a:lnSpc>
                <a:spcPct val="120000"/>
              </a:lnSpc>
              <a:buNone/>
            </a:pPr>
            <a:r>
              <a:rPr lang="pl-PL" sz="2000" dirty="0"/>
              <a:t>Realizacja projektu wpłynie pozytywnie na zasadę dostępności dla osób z niepełnosprawnościami poprzez:</a:t>
            </a:r>
          </a:p>
          <a:p>
            <a:pPr>
              <a:lnSpc>
                <a:spcPct val="120000"/>
              </a:lnSpc>
            </a:pPr>
            <a:r>
              <a:rPr lang="pl-PL" sz="2000" dirty="0"/>
              <a:t>przygotowanie materiałów informacyjnych w sposób łatwy do przeczytania i zrozumienia, w tym infografiki, duża czcionka,</a:t>
            </a:r>
          </a:p>
          <a:p>
            <a:pPr>
              <a:lnSpc>
                <a:spcPct val="120000"/>
              </a:lnSpc>
            </a:pPr>
            <a:r>
              <a:rPr lang="pl-PL" sz="2000" dirty="0"/>
              <a:t>zapewnienie kontaktu (bezpośredniego, telefon, e-mail) z kadrą projektu (Koordynator, Animator, Instruktor, Trener/coach) w całym okresie realizacji projektu,</a:t>
            </a:r>
          </a:p>
          <a:p>
            <a:pPr>
              <a:lnSpc>
                <a:spcPct val="120000"/>
              </a:lnSpc>
            </a:pPr>
            <a:r>
              <a:rPr lang="pl-PL" sz="2000" dirty="0"/>
              <a:t>przygotowanie formularza zgłaszania specjalnych potrzeb uczestników projektu (na zajęciach, na wycieczkach),</a:t>
            </a:r>
          </a:p>
          <a:p>
            <a:pPr>
              <a:lnSpc>
                <a:spcPct val="120000"/>
              </a:lnSpc>
            </a:pPr>
            <a:r>
              <a:rPr lang="pl-PL" sz="2000" dirty="0"/>
              <a:t>realizację zajęć z nastawieniem na współpracę i współdziałanie grupy,</a:t>
            </a:r>
          </a:p>
          <a:p>
            <a:pPr marL="46037" indent="0">
              <a:lnSpc>
                <a:spcPct val="120000"/>
              </a:lnSpc>
              <a:buNone/>
            </a:pPr>
            <a:r>
              <a:rPr lang="pl-PL" sz="2000" dirty="0"/>
              <a:t>Wnioskodawca dołoży wszelkich starań, aby osoby niesamodzielne z uwagi na wiek i z niepełnosprawnościami mogły wziąć udział w projekcie z poczuciem komfortu i równego traktowania. Osoby te będą mogły samodzielnie korzystać z produktów np. materiałów do pracy twórczej.</a:t>
            </a:r>
            <a:endParaRPr lang="pl-PL" dirty="0"/>
          </a:p>
        </p:txBody>
      </p:sp>
    </p:spTree>
    <p:extLst>
      <p:ext uri="{BB962C8B-B14F-4D97-AF65-F5344CB8AC3E}">
        <p14:creationId xmlns:p14="http://schemas.microsoft.com/office/powerpoint/2010/main" val="196822114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06400" y="489249"/>
            <a:ext cx="9815513" cy="855563"/>
          </a:xfrm>
        </p:spPr>
        <p:txBody>
          <a:bodyPr/>
          <a:lstStyle/>
          <a:p>
            <a:pPr algn="ctr">
              <a:tabLst>
                <a:tab pos="2065338" algn="l"/>
              </a:tabLst>
            </a:pPr>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1</a:t>
            </a:r>
          </a:p>
        </p:txBody>
      </p:sp>
      <p:sp>
        <p:nvSpPr>
          <p:cNvPr id="146435" name="Rectangle 3"/>
          <p:cNvSpPr>
            <a:spLocks noGrp="1" noChangeArrowheads="1"/>
          </p:cNvSpPr>
          <p:nvPr>
            <p:ph idx="1"/>
          </p:nvPr>
        </p:nvSpPr>
        <p:spPr>
          <a:xfrm>
            <a:off x="385852" y="1283167"/>
            <a:ext cx="11417299" cy="5230649"/>
          </a:xfrm>
        </p:spPr>
        <p:txBody>
          <a:bodyPr>
            <a:normAutofit fontScale="92500" lnSpcReduction="10000"/>
          </a:bodyPr>
          <a:lstStyle/>
          <a:p>
            <a:pPr marL="46037" indent="0">
              <a:lnSpc>
                <a:spcPct val="120000"/>
              </a:lnSpc>
              <a:buNone/>
            </a:pPr>
            <a:r>
              <a:rPr lang="pl-PL" sz="2000" b="1" dirty="0">
                <a:solidFill>
                  <a:schemeClr val="accent6">
                    <a:lumMod val="75000"/>
                  </a:schemeClr>
                </a:solidFill>
              </a:rPr>
              <a:t>ZGODNOŚĆ PRODUKTÓW PROJEKTU Z KONCEPCJĄ UNIWERSALNEGO PROJEKTOWANIA:</a:t>
            </a:r>
          </a:p>
          <a:p>
            <a:pPr marL="46037" indent="0">
              <a:lnSpc>
                <a:spcPct val="120000"/>
              </a:lnSpc>
              <a:buNone/>
            </a:pPr>
            <a:r>
              <a:rPr lang="pl-PL" sz="2000" b="1" dirty="0"/>
              <a:t>Projekt nie zakłada tworzenia nowej infrastruktury. </a:t>
            </a:r>
            <a:r>
              <a:rPr lang="pl-PL" sz="2000" dirty="0"/>
              <a:t>Wszystkie produkty wytworzone w ramach projektu będą spełniały wymagania koncepcji uniwersalnego projektowania, a wytworzone produkty rękodzielnicze będą oparte na regułach: proste i intuicyjne użytkowanie, funkcjonalność zrozumiała dla każdego użytkownika, tolerancja na błędy, wygodne użytkowanie bez wysiłku, czytelna informacja.</a:t>
            </a:r>
          </a:p>
          <a:p>
            <a:pPr marL="46037" indent="0">
              <a:lnSpc>
                <a:spcPct val="120000"/>
              </a:lnSpc>
              <a:buNone/>
            </a:pPr>
            <a:r>
              <a:rPr lang="pl-PL" sz="2000" dirty="0"/>
              <a:t>Dodatkowo:</a:t>
            </a:r>
          </a:p>
          <a:p>
            <a:pPr>
              <a:lnSpc>
                <a:spcPct val="120000"/>
              </a:lnSpc>
            </a:pPr>
            <a:r>
              <a:rPr lang="pl-PL" sz="2000" dirty="0"/>
              <a:t>kadra projektu (Animator, Instruktor, Trener/coach) zostanie poinformowana przez Koordynatora o metodach pracy z uczestnikami z niepełnośprawnościami, aby zapewnić im równy dostęp i poczucie komfortu w trakcie realizacji projektu,</a:t>
            </a:r>
          </a:p>
          <a:p>
            <a:pPr>
              <a:lnSpc>
                <a:spcPct val="120000"/>
              </a:lnSpc>
            </a:pPr>
            <a:r>
              <a:rPr lang="pl-PL" sz="2000" dirty="0"/>
              <a:t>pomieszczenia/miejsca wycieczek będą dobierane mając na uwadze możliwości fizyczne osób niesamodzielnych, w tym z niepełnosprawnościami (np. winda w przypadku zajęć na odbywających się na piętrze budynku)</a:t>
            </a:r>
          </a:p>
          <a:p>
            <a:pPr>
              <a:lnSpc>
                <a:spcPct val="120000"/>
              </a:lnSpc>
            </a:pPr>
            <a:r>
              <a:rPr lang="pl-PL" sz="2000" dirty="0"/>
              <a:t>pomieszczenia realizacji projektu zostaną oznaczone: instalacja oznaczeń kolorystycznych (w tym: schody, winda, toaleta, sala warsztatowa).</a:t>
            </a:r>
            <a:endParaRPr lang="pl-PL" dirty="0"/>
          </a:p>
        </p:txBody>
      </p:sp>
    </p:spTree>
    <p:extLst>
      <p:ext uri="{BB962C8B-B14F-4D97-AF65-F5344CB8AC3E}">
        <p14:creationId xmlns:p14="http://schemas.microsoft.com/office/powerpoint/2010/main" val="51283663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06400" y="489249"/>
            <a:ext cx="9815513" cy="855563"/>
          </a:xfrm>
        </p:spPr>
        <p:txBody>
          <a:bodyPr/>
          <a:lstStyle/>
          <a:p>
            <a:pPr algn="ctr">
              <a:tabLst>
                <a:tab pos="2065338" algn="l"/>
              </a:tabLst>
            </a:pPr>
            <a:r>
              <a:rPr lang="pl-PL" sz="3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Przypadek 2</a:t>
            </a:r>
          </a:p>
        </p:txBody>
      </p:sp>
      <p:sp>
        <p:nvSpPr>
          <p:cNvPr id="146435" name="Rectangle 3"/>
          <p:cNvSpPr>
            <a:spLocks noGrp="1" noChangeArrowheads="1"/>
          </p:cNvSpPr>
          <p:nvPr>
            <p:ph idx="1"/>
          </p:nvPr>
        </p:nvSpPr>
        <p:spPr>
          <a:xfrm>
            <a:off x="255640" y="1344812"/>
            <a:ext cx="11818374" cy="5036516"/>
          </a:xfrm>
        </p:spPr>
        <p:txBody>
          <a:bodyPr>
            <a:normAutofit/>
          </a:bodyPr>
          <a:lstStyle/>
          <a:p>
            <a:pPr marL="46037" indent="0">
              <a:lnSpc>
                <a:spcPct val="150000"/>
              </a:lnSpc>
              <a:buNone/>
            </a:pPr>
            <a:r>
              <a:rPr lang="pl-PL" sz="1900" b="1" dirty="0"/>
              <a:t>X.1.2 Zgodność z zasadą równości szans i niedyskryminacji w tym dostępności dla osób z niepełnosprawnościami</a:t>
            </a:r>
            <a:r>
              <a:rPr lang="pl-PL" sz="1900" dirty="0"/>
              <a:t> </a:t>
            </a:r>
          </a:p>
          <a:p>
            <a:pPr marL="46037" indent="0">
              <a:lnSpc>
                <a:spcPct val="120000"/>
              </a:lnSpc>
              <a:buNone/>
            </a:pPr>
            <a:r>
              <a:rPr lang="pl-PL" sz="2000" b="1" dirty="0">
                <a:solidFill>
                  <a:schemeClr val="accent6">
                    <a:lumMod val="75000"/>
                  </a:schemeClr>
                </a:solidFill>
              </a:rPr>
              <a:t>Dostępność projektu:</a:t>
            </a:r>
          </a:p>
          <a:p>
            <a:pPr marL="46037" indent="0">
              <a:lnSpc>
                <a:spcPct val="120000"/>
              </a:lnSpc>
              <a:buNone/>
            </a:pPr>
            <a:r>
              <a:rPr lang="pl-PL" sz="2000" dirty="0"/>
              <a:t>Wnioskodawca zapewni dostępność projektu poprzez dostosowanie ogłoszeń o projekcie i kryteriów rekrutacji do potrzeb grupy docelowej. </a:t>
            </a:r>
          </a:p>
          <a:p>
            <a:pPr marL="46037" indent="0">
              <a:lnSpc>
                <a:spcPct val="120000"/>
              </a:lnSpc>
              <a:buNone/>
            </a:pPr>
            <a:r>
              <a:rPr lang="pl-PL" sz="2000" dirty="0"/>
              <a:t>Ogłoszenie o naborze zostanie skierowane do placówek edukacyjnych gdzie uczą się dzieci z dysfunkcją słuchu jak również umieszczone w poradniach i przychodniach.</a:t>
            </a:r>
          </a:p>
          <a:p>
            <a:pPr marL="46037" indent="0">
              <a:lnSpc>
                <a:spcPct val="120000"/>
              </a:lnSpc>
              <a:buNone/>
            </a:pPr>
            <a:r>
              <a:rPr lang="pl-PL" sz="2000" b="1" dirty="0">
                <a:solidFill>
                  <a:schemeClr val="accent6">
                    <a:lumMod val="75000"/>
                  </a:schemeClr>
                </a:solidFill>
              </a:rPr>
              <a:t>ZGODNOŚĆ PRODUKTÓW PROJEKTU Z KONCEPCJĄ UNIWERSALNEGO PROJEKTOWANIA:</a:t>
            </a:r>
          </a:p>
          <a:p>
            <a:pPr marL="46037" indent="0">
              <a:lnSpc>
                <a:spcPct val="120000"/>
              </a:lnSpc>
              <a:buNone/>
            </a:pPr>
            <a:r>
              <a:rPr lang="pl-PL" sz="2000" dirty="0"/>
              <a:t>Wnioskodawca zapewni równe szanse dla wszystkich uczestników projektu, zastosuje percepcję równości tak aby zainteresowani mogli bez przeszkód skorzystać z proponowanych form wsparcia.</a:t>
            </a:r>
          </a:p>
        </p:txBody>
      </p:sp>
    </p:spTree>
    <p:extLst>
      <p:ext uri="{BB962C8B-B14F-4D97-AF65-F5344CB8AC3E}">
        <p14:creationId xmlns:p14="http://schemas.microsoft.com/office/powerpoint/2010/main" val="187006643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06400" y="489249"/>
            <a:ext cx="9815513" cy="855563"/>
          </a:xfrm>
        </p:spPr>
        <p:txBody>
          <a:bodyPr/>
          <a:lstStyle/>
          <a:p>
            <a:pPr algn="ctr">
              <a:tabLst>
                <a:tab pos="2065338" algn="l"/>
              </a:tabLst>
            </a:pPr>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3</a:t>
            </a:r>
          </a:p>
        </p:txBody>
      </p:sp>
      <p:sp>
        <p:nvSpPr>
          <p:cNvPr id="146435" name="Rectangle 3"/>
          <p:cNvSpPr>
            <a:spLocks noGrp="1" noChangeArrowheads="1"/>
          </p:cNvSpPr>
          <p:nvPr>
            <p:ph idx="1"/>
          </p:nvPr>
        </p:nvSpPr>
        <p:spPr>
          <a:xfrm>
            <a:off x="287676" y="1283167"/>
            <a:ext cx="11743362" cy="5138181"/>
          </a:xfrm>
        </p:spPr>
        <p:txBody>
          <a:bodyPr>
            <a:normAutofit fontScale="85000" lnSpcReduction="10000"/>
          </a:bodyPr>
          <a:lstStyle/>
          <a:p>
            <a:pPr marL="46037" indent="0">
              <a:lnSpc>
                <a:spcPct val="120000"/>
              </a:lnSpc>
              <a:buNone/>
            </a:pPr>
            <a:r>
              <a:rPr lang="pl-PL" b="1" dirty="0"/>
              <a:t>X.1.2 Zgodność z zasadą równości szans i niedyskryminacji w tym dostępności dla osób z niepełnosprawnościami </a:t>
            </a:r>
          </a:p>
          <a:p>
            <a:pPr marL="46037" indent="0">
              <a:lnSpc>
                <a:spcPct val="120000"/>
              </a:lnSpc>
              <a:buNone/>
            </a:pPr>
            <a:r>
              <a:rPr lang="pl-PL" sz="2400" b="1" dirty="0">
                <a:solidFill>
                  <a:schemeClr val="accent6">
                    <a:lumMod val="75000"/>
                  </a:schemeClr>
                </a:solidFill>
              </a:rPr>
              <a:t>Dostępność projektu:</a:t>
            </a:r>
          </a:p>
          <a:p>
            <a:pPr marL="46037" indent="0">
              <a:lnSpc>
                <a:spcPct val="120000"/>
              </a:lnSpc>
              <a:buNone/>
            </a:pPr>
            <a:r>
              <a:rPr lang="pl-PL" dirty="0"/>
              <a:t>Projekt pn. (…) realizowany jest zgodnie ze standardami dostępności dla polityki spójności 2014-2020, w tym standardami edukacyjnymi, informacyjno-promocyjnymi, architektonicznymi. Projekt zakłada równy dostęp ze względu na płeć, działania informacyjno - promocyjne (oparte w głównej mierze na działaniach w sieci internetowej, ale również informacji telefonicznej) będą dostępne w równym stopniu bez względu na stopień niepełnosprawności.</a:t>
            </a:r>
          </a:p>
          <a:p>
            <a:pPr marL="46037" indent="0">
              <a:lnSpc>
                <a:spcPct val="120000"/>
              </a:lnSpc>
              <a:buNone/>
            </a:pPr>
            <a:r>
              <a:rPr lang="pl-PL" dirty="0"/>
              <a:t>Z wyjątkiem warsztatów ceramicznych wszystkie zajęcia będą odbywały się w budynku przystosowanym do potrzeb osób niepełnosprawnych to samo dotyczy biura projektu. Zajęcia będą się odbywały zarówno w godzinach przed jak i popołudniowych by zwiększyć ich dostępność. Warsztaty ceramiczne ze względu na specyfikę pracy (konieczność podłączenia pieca do wypalania ceramiki) mieści się w kamienicy - występuje tu bariera architektoniczna jednak jest ona możliwa do pokonania przy pomocy osób trzecich, którą Fundacja jest w stanie zapewnić w razie potrzeby. </a:t>
            </a:r>
          </a:p>
          <a:p>
            <a:pPr marL="46037" indent="0">
              <a:lnSpc>
                <a:spcPct val="120000"/>
              </a:lnSpc>
              <a:buNone/>
            </a:pPr>
            <a:r>
              <a:rPr lang="pl-PL" dirty="0"/>
              <a:t>W sytuacji kiedy problemy z dostępnością okażą się zbyt kłopotliwe do pokonania lub liczba osób korzystających z danej formy warsztatów będzie wykazywała problemy z dostępnością miejsce realizacji warsztatów ulegnie zmianie.</a:t>
            </a:r>
          </a:p>
        </p:txBody>
      </p:sp>
    </p:spTree>
    <p:extLst>
      <p:ext uri="{BB962C8B-B14F-4D97-AF65-F5344CB8AC3E}">
        <p14:creationId xmlns:p14="http://schemas.microsoft.com/office/powerpoint/2010/main" val="1128193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3000" y="609600"/>
            <a:ext cx="9875838" cy="943627"/>
          </a:xfrm>
        </p:spPr>
        <p:txBody>
          <a:bodyPr>
            <a:norm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ŚWIATOWE DANE STATYSTYCZNE DOTYCZĄCE KOBIET</a:t>
            </a:r>
          </a:p>
        </p:txBody>
      </p:sp>
      <p:sp>
        <p:nvSpPr>
          <p:cNvPr id="3" name="Symbol zastępczy zawartości 2"/>
          <p:cNvSpPr>
            <a:spLocks noGrp="1"/>
          </p:cNvSpPr>
          <p:nvPr>
            <p:ph idx="1"/>
          </p:nvPr>
        </p:nvSpPr>
        <p:spPr>
          <a:xfrm>
            <a:off x="325677" y="1772816"/>
            <a:ext cx="11663123" cy="4704184"/>
          </a:xfrm>
        </p:spPr>
        <p:txBody>
          <a:bodyPr>
            <a:normAutofit/>
          </a:bodyPr>
          <a:lstStyle/>
          <a:p>
            <a:pPr marL="446088" lvl="2" indent="-358775">
              <a:lnSpc>
                <a:spcPct val="150000"/>
              </a:lnSpc>
              <a:buSzPct val="110000"/>
              <a:buFont typeface="Wingdings" pitchFamily="2" charset="2"/>
              <a:buChar char=""/>
            </a:pPr>
            <a:r>
              <a:rPr lang="pl-PL" sz="2000" dirty="0"/>
              <a:t>Kobiety stanowią dwie trzecie z prawie miliarda ludzi, którzy nie potrafią czytać, ani pisać.</a:t>
            </a:r>
          </a:p>
          <a:p>
            <a:pPr marL="446088" lvl="2" indent="-358775">
              <a:lnSpc>
                <a:spcPct val="150000"/>
              </a:lnSpc>
              <a:buSzPct val="110000"/>
              <a:buFont typeface="Wingdings" pitchFamily="2" charset="2"/>
              <a:buChar char=""/>
            </a:pPr>
            <a:r>
              <a:rPr lang="pl-PL" sz="2000" dirty="0"/>
              <a:t>Ponad 200 tys. kobiet umiera rocznie z powodu nielegalnych aborcji.</a:t>
            </a:r>
          </a:p>
          <a:p>
            <a:pPr marL="446088" lvl="2" indent="-358775">
              <a:lnSpc>
                <a:spcPct val="150000"/>
              </a:lnSpc>
              <a:buSzPct val="110000"/>
              <a:buFont typeface="Wingdings" pitchFamily="2" charset="2"/>
              <a:buChar char=""/>
            </a:pPr>
            <a:r>
              <a:rPr lang="pl-PL" sz="2000" dirty="0"/>
              <a:t>Kobiety produkują 80% żywności w najbiedniejszych rejonach  Świata, w niektórych miejscach liczba ta sięga nawet 95%.</a:t>
            </a:r>
          </a:p>
          <a:p>
            <a:pPr marL="446088" lvl="2" indent="-358775">
              <a:lnSpc>
                <a:spcPct val="150000"/>
              </a:lnSpc>
              <a:buSzPct val="110000"/>
              <a:buFont typeface="Wingdings" pitchFamily="2" charset="2"/>
              <a:buChar char=""/>
            </a:pPr>
            <a:r>
              <a:rPr lang="pl-PL" sz="2000" dirty="0"/>
              <a:t>Według oficjalnych danych, w skali Świata, 110 mln dziewczynek w wieku od 5 do 14 lat pracuje; dane te nie uwzględniają pracy w domu.</a:t>
            </a:r>
          </a:p>
          <a:p>
            <a:pPr marL="933450" lvl="2" indent="-446088">
              <a:lnSpc>
                <a:spcPct val="150000"/>
              </a:lnSpc>
              <a:buSzPct val="110000"/>
              <a:buFont typeface="Wingdings" pitchFamily="2" charset="2"/>
              <a:buChar char=""/>
            </a:pPr>
            <a:endParaRPr lang="pl-PL" sz="1800" dirty="0"/>
          </a:p>
          <a:p>
            <a:pPr marL="933450" lvl="2" indent="-446088">
              <a:lnSpc>
                <a:spcPct val="150000"/>
              </a:lnSpc>
              <a:buSzPct val="110000"/>
              <a:buNone/>
            </a:pPr>
            <a:r>
              <a:rPr lang="pl-PL" sz="1800" dirty="0"/>
              <a:t>Źródło</a:t>
            </a:r>
            <a:r>
              <a:rPr lang="en-US" sz="1800" dirty="0"/>
              <a:t>: </a:t>
            </a:r>
            <a:r>
              <a:rPr lang="en-US" sz="1800" i="1" dirty="0"/>
              <a:t>World March of Women 2000</a:t>
            </a:r>
            <a:r>
              <a:rPr lang="en-US" sz="1800" dirty="0"/>
              <a:t>.</a:t>
            </a:r>
            <a:endParaRPr lang="pl-PL" sz="1800"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06400" y="489249"/>
            <a:ext cx="9815513" cy="855563"/>
          </a:xfrm>
        </p:spPr>
        <p:txBody>
          <a:bodyPr/>
          <a:lstStyle/>
          <a:p>
            <a:pPr algn="ctr">
              <a:tabLst>
                <a:tab pos="2065338" algn="l"/>
              </a:tabLst>
            </a:pPr>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Przypadek 3</a:t>
            </a:r>
          </a:p>
        </p:txBody>
      </p:sp>
      <p:sp>
        <p:nvSpPr>
          <p:cNvPr id="146435" name="Rectangle 3"/>
          <p:cNvSpPr>
            <a:spLocks noGrp="1" noChangeArrowheads="1"/>
          </p:cNvSpPr>
          <p:nvPr>
            <p:ph idx="1"/>
          </p:nvPr>
        </p:nvSpPr>
        <p:spPr>
          <a:xfrm>
            <a:off x="287676" y="1695450"/>
            <a:ext cx="11743362" cy="4725898"/>
          </a:xfrm>
        </p:spPr>
        <p:txBody>
          <a:bodyPr>
            <a:normAutofit/>
          </a:bodyPr>
          <a:lstStyle/>
          <a:p>
            <a:pPr marL="46037" indent="0">
              <a:lnSpc>
                <a:spcPct val="120000"/>
              </a:lnSpc>
              <a:buNone/>
            </a:pPr>
            <a:r>
              <a:rPr lang="pl-PL" sz="2400" b="1" dirty="0">
                <a:solidFill>
                  <a:schemeClr val="accent6">
                    <a:lumMod val="75000"/>
                  </a:schemeClr>
                </a:solidFill>
              </a:rPr>
              <a:t>ZGODNOŚĆ PRODUKTÓW PROJEKTU Z KONCEPCJĄ UNIWERSALNEGO PROJEKTOWANIA:</a:t>
            </a:r>
          </a:p>
          <a:p>
            <a:pPr marL="46037" indent="0">
              <a:lnSpc>
                <a:spcPct val="120000"/>
              </a:lnSpc>
              <a:buNone/>
            </a:pPr>
            <a:r>
              <a:rPr lang="pl-PL" dirty="0"/>
              <a:t>Produkty projektu są zgodne z koncepcją uniwersalnego projektowania (dostępne dla wszystkich osób, w tym również, do zidentyfikowanych potrzeb osób z niepełnosprawnościami) opartą na ośmiu regułach.</a:t>
            </a:r>
          </a:p>
          <a:p>
            <a:pPr marL="46037" indent="0">
              <a:lnSpc>
                <a:spcPct val="120000"/>
              </a:lnSpc>
              <a:buNone/>
            </a:pPr>
            <a:r>
              <a:rPr lang="pl-PL" dirty="0"/>
              <a:t>Wszystkie osoby w tym również z niepełnosprawnością mogą skorzystać z oferty projektu w pełnym zakresie.</a:t>
            </a:r>
          </a:p>
        </p:txBody>
      </p:sp>
    </p:spTree>
    <p:extLst>
      <p:ext uri="{BB962C8B-B14F-4D97-AF65-F5344CB8AC3E}">
        <p14:creationId xmlns:p14="http://schemas.microsoft.com/office/powerpoint/2010/main" val="161446145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596734" y="2102210"/>
            <a:ext cx="8856984" cy="1997177"/>
          </a:xfrm>
        </p:spPr>
        <p:txBody>
          <a:bodyPr>
            <a:noAutofit/>
          </a:bodyPr>
          <a:lstStyle/>
          <a:p>
            <a:pPr algn="ctr">
              <a:lnSpc>
                <a:spcPct val="100000"/>
              </a:lnSpc>
            </a:pPr>
            <a:r>
              <a:rPr lang="pl-PL" altLang="pl-PL" sz="6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Informacja i promocja</a:t>
            </a:r>
            <a:br>
              <a:rPr lang="pl-PL" altLang="pl-PL" sz="6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pl-PL" altLang="pl-PL" sz="6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w projektach EFS</a:t>
            </a:r>
          </a:p>
        </p:txBody>
      </p:sp>
    </p:spTree>
    <p:extLst>
      <p:ext uri="{BB962C8B-B14F-4D97-AF65-F5344CB8AC3E}">
        <p14:creationId xmlns:p14="http://schemas.microsoft.com/office/powerpoint/2010/main" val="1266996706"/>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1774736"/>
            <a:ext cx="11366500" cy="3046988"/>
          </a:xfrm>
          <a:prstGeom prst="rect">
            <a:avLst/>
          </a:prstGeom>
        </p:spPr>
        <p:txBody>
          <a:bodyPr wrap="square">
            <a:sp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„Wiele rzeczy małych stało się wielkimi,</a:t>
            </a:r>
            <a:b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b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tylko dzięki odpowiedniej reklamie.”</a:t>
            </a:r>
          </a:p>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  </a:t>
            </a:r>
          </a:p>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						– Mark Twain</a:t>
            </a:r>
          </a:p>
        </p:txBody>
      </p:sp>
    </p:spTree>
    <p:extLst>
      <p:ext uri="{BB962C8B-B14F-4D97-AF65-F5344CB8AC3E}">
        <p14:creationId xmlns:p14="http://schemas.microsoft.com/office/powerpoint/2010/main" val="375400641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06400" y="489249"/>
            <a:ext cx="9815513" cy="855563"/>
          </a:xfrm>
        </p:spPr>
        <p:txBody>
          <a:bodyPr/>
          <a:lstStyle/>
          <a:p>
            <a:r>
              <a:rPr lang="pl-PL" sz="3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Po co promować projekty?</a:t>
            </a:r>
          </a:p>
        </p:txBody>
      </p:sp>
      <p:sp>
        <p:nvSpPr>
          <p:cNvPr id="7" name="Rectangle 3"/>
          <p:cNvSpPr txBox="1">
            <a:spLocks noChangeArrowheads="1"/>
          </p:cNvSpPr>
          <p:nvPr/>
        </p:nvSpPr>
        <p:spPr bwMode="auto">
          <a:xfrm>
            <a:off x="406400" y="1654164"/>
            <a:ext cx="11258550" cy="4143384"/>
          </a:xfrm>
          <a:prstGeom prst="rect">
            <a:avLst/>
          </a:prstGeom>
          <a:noFill/>
          <a:ln w="9525">
            <a:noFill/>
            <a:miter lim="800000"/>
            <a:headEnd/>
            <a:tailEnd/>
          </a:ln>
        </p:spPr>
        <p:txBody>
          <a:bodyPr lIns="0" tIns="0" rIns="0" bIns="0" anchor="ctr"/>
          <a:lstStyle/>
          <a:p>
            <a:pPr algn="ctr">
              <a:defRPr/>
            </a:pPr>
            <a:r>
              <a:rPr lang="pl-PL" sz="2200" dirty="0">
                <a:latin typeface="+mn-lt"/>
              </a:rPr>
              <a:t>Promocja jest </a:t>
            </a:r>
            <a:r>
              <a:rPr lang="pl-PL" sz="2200" b="1" dirty="0">
                <a:latin typeface="+mn-lt"/>
              </a:rPr>
              <a:t>jednym z kluczowych elementów zarządzania projektem</a:t>
            </a:r>
            <a:r>
              <a:rPr lang="pl-PL" sz="2200" dirty="0">
                <a:latin typeface="+mn-lt"/>
              </a:rPr>
              <a:t> współfinansowanym ze środków unijnych nie tylko dlatego, że obowiązek jej wdrażania i stosowania nakłada na każdego beneficjenta Komisja Europejska,  ale przede wszystkim dlatego, że:</a:t>
            </a:r>
          </a:p>
          <a:p>
            <a:pPr algn="just">
              <a:defRPr/>
            </a:pPr>
            <a:endParaRPr lang="pl-PL" sz="2200" dirty="0">
              <a:latin typeface="+mn-lt"/>
            </a:endParaRPr>
          </a:p>
          <a:p>
            <a:pPr algn="ctr">
              <a:defRPr/>
            </a:pPr>
            <a:r>
              <a:rPr lang="pl-PL" sz="3200" b="1" dirty="0">
                <a:ln w="10160">
                  <a:solidFill>
                    <a:schemeClr val="accent5"/>
                  </a:solidFill>
                  <a:prstDash val="solid"/>
                </a:ln>
                <a:solidFill>
                  <a:schemeClr val="accent6">
                    <a:lumMod val="75000"/>
                  </a:schemeClr>
                </a:solidFill>
                <a:effectLst>
                  <a:outerShdw blurRad="38100" dist="22860" dir="5400000" algn="tl" rotWithShape="0">
                    <a:srgbClr val="000000">
                      <a:alpha val="30000"/>
                    </a:srgbClr>
                  </a:outerShdw>
                </a:effectLst>
                <a:latin typeface="+mn-lt"/>
              </a:rPr>
              <a:t>sprawne działania informacyjno – promocyjne są </a:t>
            </a:r>
          </a:p>
          <a:p>
            <a:pPr algn="ctr">
              <a:defRPr/>
            </a:pPr>
            <a:r>
              <a:rPr lang="pl-PL" sz="3200" b="1" dirty="0">
                <a:ln w="10160">
                  <a:solidFill>
                    <a:schemeClr val="accent5"/>
                  </a:solidFill>
                  <a:prstDash val="solid"/>
                </a:ln>
                <a:solidFill>
                  <a:schemeClr val="accent6">
                    <a:lumMod val="75000"/>
                  </a:schemeClr>
                </a:solidFill>
                <a:effectLst>
                  <a:outerShdw blurRad="38100" dist="22860" dir="5400000" algn="tl" rotWithShape="0">
                    <a:srgbClr val="000000">
                      <a:alpha val="30000"/>
                    </a:srgbClr>
                  </a:outerShdw>
                </a:effectLst>
                <a:latin typeface="+mn-lt"/>
              </a:rPr>
              <a:t>drogą do sukcesu realizowanego projektu</a:t>
            </a:r>
          </a:p>
        </p:txBody>
      </p:sp>
    </p:spTree>
    <p:extLst>
      <p:ext uri="{BB962C8B-B14F-4D97-AF65-F5344CB8AC3E}">
        <p14:creationId xmlns:p14="http://schemas.microsoft.com/office/powerpoint/2010/main" val="347860779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33401"/>
            <a:ext cx="11430000" cy="1041400"/>
          </a:xfrm>
        </p:spPr>
        <p:txBody>
          <a:bodyPr/>
          <a:lstStyle/>
          <a:p>
            <a:r>
              <a:rPr lang="pl-PL" sz="36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Zależności komunikacyjne między interesariuszami </a:t>
            </a:r>
            <a:br>
              <a:rPr lang="pl-PL" sz="36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pl-PL" sz="36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Funduszy Europejskich</a:t>
            </a:r>
          </a:p>
        </p:txBody>
      </p:sp>
      <p:pic>
        <p:nvPicPr>
          <p:cNvPr id="4" name="Picture 4"/>
          <p:cNvPicPr>
            <a:picLocks noGrp="1" noChangeAspect="1" noChangeArrowheads="1"/>
          </p:cNvPicPr>
          <p:nvPr>
            <p:ph idx="1"/>
          </p:nvPr>
        </p:nvPicPr>
        <p:blipFill>
          <a:blip r:embed="rId2" cstate="print"/>
          <a:srcRect/>
          <a:stretch>
            <a:fillRect/>
          </a:stretch>
        </p:blipFill>
        <p:spPr bwMode="auto">
          <a:xfrm>
            <a:off x="1709915" y="1651001"/>
            <a:ext cx="8848369" cy="5206492"/>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99374967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609600"/>
            <a:ext cx="10421938" cy="1355725"/>
          </a:xfrm>
        </p:spPr>
        <p:txBody>
          <a:bodyPr/>
          <a:lstStyle/>
          <a:p>
            <a:r>
              <a:rPr lang="pl-PL"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Cele działań informacyjnych i promocyjnych</a:t>
            </a:r>
            <a:endParaRPr lang="pl-PL" dirty="0"/>
          </a:p>
        </p:txBody>
      </p:sp>
      <p:sp>
        <p:nvSpPr>
          <p:cNvPr id="3" name="Content Placeholder 2"/>
          <p:cNvSpPr>
            <a:spLocks noGrp="1"/>
          </p:cNvSpPr>
          <p:nvPr>
            <p:ph idx="1"/>
          </p:nvPr>
        </p:nvSpPr>
        <p:spPr>
          <a:xfrm>
            <a:off x="596900" y="1978025"/>
            <a:ext cx="11087100" cy="4130675"/>
          </a:xfrm>
        </p:spPr>
        <p:txBody>
          <a:bodyPr/>
          <a:lstStyle/>
          <a:p>
            <a:pPr eaLnBrk="1" hangingPunct="1">
              <a:lnSpc>
                <a:spcPct val="150000"/>
              </a:lnSpc>
            </a:pPr>
            <a:r>
              <a:rPr lang="pl-PL" sz="2400" dirty="0">
                <a:solidFill>
                  <a:schemeClr val="tx1"/>
                </a:solidFill>
              </a:rPr>
              <a:t>Dbanie </a:t>
            </a:r>
            <a:r>
              <a:rPr lang="pl-PL" sz="2400" b="1" dirty="0">
                <a:solidFill>
                  <a:schemeClr val="tx1"/>
                </a:solidFill>
              </a:rPr>
              <a:t>by beneficjenci wiedzieli</a:t>
            </a:r>
            <a:r>
              <a:rPr lang="pl-PL" sz="2400" dirty="0">
                <a:solidFill>
                  <a:schemeClr val="tx1"/>
                </a:solidFill>
              </a:rPr>
              <a:t>, że biorą udział w projekcie współfinansowanym ze środków UE w ramach EFS.</a:t>
            </a:r>
          </a:p>
          <a:p>
            <a:pPr eaLnBrk="1" hangingPunct="1">
              <a:lnSpc>
                <a:spcPct val="150000"/>
              </a:lnSpc>
            </a:pPr>
            <a:r>
              <a:rPr lang="pl-PL" sz="2400" dirty="0">
                <a:solidFill>
                  <a:schemeClr val="tx1"/>
                </a:solidFill>
              </a:rPr>
              <a:t>Dbanie, by otoczenie / interesariusze, czyli np. pracownicy instytucji, społeczność lokalna, organy regionalne i lokalne oraz inne właściwe organy publiczne, media itp. dowiedzieli się o projekcie i udziale UE w jego realizacji.</a:t>
            </a:r>
          </a:p>
          <a:p>
            <a:pPr eaLnBrk="1" hangingPunct="1">
              <a:lnSpc>
                <a:spcPct val="150000"/>
              </a:lnSpc>
            </a:pPr>
            <a:r>
              <a:rPr lang="pl-PL" sz="2400" dirty="0">
                <a:solidFill>
                  <a:schemeClr val="tx1"/>
                </a:solidFill>
              </a:rPr>
              <a:t>Podnoszenie świadomości społecznej na poziomie lokalnym, regionalnym i krajowym w zakresie funkcji jakie spełnia EFS.</a:t>
            </a:r>
          </a:p>
        </p:txBody>
      </p:sp>
    </p:spTree>
    <p:extLst>
      <p:ext uri="{BB962C8B-B14F-4D97-AF65-F5344CB8AC3E}">
        <p14:creationId xmlns:p14="http://schemas.microsoft.com/office/powerpoint/2010/main" val="158384134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609600"/>
            <a:ext cx="10421938" cy="1355725"/>
          </a:xfrm>
        </p:spPr>
        <p:txBody>
          <a:bodyPr/>
          <a:lstStyle/>
          <a:p>
            <a:r>
              <a:rPr lang="pl-PL"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Cele działań informacyjnych i promocyjnych</a:t>
            </a:r>
            <a:endParaRPr lang="pl-PL" dirty="0"/>
          </a:p>
        </p:txBody>
      </p:sp>
      <p:sp>
        <p:nvSpPr>
          <p:cNvPr id="3" name="Content Placeholder 2"/>
          <p:cNvSpPr>
            <a:spLocks noGrp="1"/>
          </p:cNvSpPr>
          <p:nvPr>
            <p:ph idx="1"/>
          </p:nvPr>
        </p:nvSpPr>
        <p:spPr>
          <a:xfrm>
            <a:off x="596900" y="2286000"/>
            <a:ext cx="11087100" cy="3822700"/>
          </a:xfrm>
        </p:spPr>
        <p:txBody>
          <a:bodyPr/>
          <a:lstStyle/>
          <a:p>
            <a:pPr eaLnBrk="1" hangingPunct="1">
              <a:lnSpc>
                <a:spcPct val="150000"/>
              </a:lnSpc>
            </a:pPr>
            <a:r>
              <a:rPr lang="pl-PL" sz="2400" dirty="0">
                <a:solidFill>
                  <a:schemeClr val="tx1"/>
                </a:solidFill>
              </a:rPr>
              <a:t>Zwiększenie przejrzystości działań UE.</a:t>
            </a:r>
          </a:p>
          <a:p>
            <a:pPr eaLnBrk="1" hangingPunct="1">
              <a:lnSpc>
                <a:spcPct val="150000"/>
              </a:lnSpc>
            </a:pPr>
            <a:r>
              <a:rPr lang="pl-PL" sz="2400" dirty="0">
                <a:solidFill>
                  <a:schemeClr val="tx1"/>
                </a:solidFill>
              </a:rPr>
              <a:t>Informowanie o roli UE w zakresie udzielania pomocy w ramach projektów.</a:t>
            </a:r>
          </a:p>
          <a:p>
            <a:pPr eaLnBrk="1" hangingPunct="1">
              <a:lnSpc>
                <a:spcPct val="150000"/>
              </a:lnSpc>
            </a:pPr>
            <a:r>
              <a:rPr lang="pl-PL" sz="2400" dirty="0">
                <a:solidFill>
                  <a:schemeClr val="tx1"/>
                </a:solidFill>
              </a:rPr>
              <a:t>Informowanie uczestników o korzyściach z realizacji projektów współfinansowanych ze środków EFS.</a:t>
            </a:r>
          </a:p>
          <a:p>
            <a:pPr eaLnBrk="1" hangingPunct="1">
              <a:lnSpc>
                <a:spcPct val="150000"/>
              </a:lnSpc>
            </a:pPr>
            <a:r>
              <a:rPr lang="pl-PL" sz="2400" dirty="0">
                <a:solidFill>
                  <a:schemeClr val="tx1"/>
                </a:solidFill>
              </a:rPr>
              <a:t>Pozyskanie odpowiedniej liczby uczestników naszego projektu.</a:t>
            </a:r>
          </a:p>
        </p:txBody>
      </p:sp>
    </p:spTree>
    <p:extLst>
      <p:ext uri="{BB962C8B-B14F-4D97-AF65-F5344CB8AC3E}">
        <p14:creationId xmlns:p14="http://schemas.microsoft.com/office/powerpoint/2010/main" val="320456544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3"/>
          <p:cNvGrpSpPr>
            <a:grpSpLocks/>
          </p:cNvGrpSpPr>
          <p:nvPr/>
        </p:nvGrpSpPr>
        <p:grpSpPr bwMode="auto">
          <a:xfrm>
            <a:off x="1914500" y="1033445"/>
            <a:ext cx="7810501" cy="5310188"/>
            <a:chOff x="1228" y="387"/>
            <a:chExt cx="4920" cy="3345"/>
          </a:xfrm>
        </p:grpSpPr>
        <p:sp>
          <p:nvSpPr>
            <p:cNvPr id="5" name="Oval 2"/>
            <p:cNvSpPr>
              <a:spLocks noChangeArrowheads="1"/>
            </p:cNvSpPr>
            <p:nvPr/>
          </p:nvSpPr>
          <p:spPr bwMode="auto">
            <a:xfrm>
              <a:off x="2982" y="1307"/>
              <a:ext cx="1236" cy="12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algn="ctr" eaLnBrk="0" hangingPunct="0"/>
              <a:r>
                <a:rPr lang="pl-PL" sz="2000" b="1" dirty="0">
                  <a:solidFill>
                    <a:schemeClr val="tx1"/>
                  </a:solidFill>
                </a:rPr>
                <a:t>Projekt   </a:t>
              </a:r>
              <a:r>
                <a:rPr lang="pl-PL" sz="2000" dirty="0">
                  <a:solidFill>
                    <a:schemeClr val="tx1"/>
                  </a:solidFill>
                </a:rPr>
                <a:t>Europejski Fundusz Społeczny</a:t>
              </a:r>
            </a:p>
          </p:txBody>
        </p:sp>
        <p:sp>
          <p:nvSpPr>
            <p:cNvPr id="6" name="Line 3"/>
            <p:cNvSpPr>
              <a:spLocks noChangeShapeType="1"/>
            </p:cNvSpPr>
            <p:nvPr/>
          </p:nvSpPr>
          <p:spPr bwMode="auto">
            <a:xfrm flipH="1">
              <a:off x="3913" y="972"/>
              <a:ext cx="393" cy="360"/>
            </a:xfrm>
            <a:prstGeom prst="line">
              <a:avLst/>
            </a:prstGeom>
            <a:ln w="28575">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pl-PL" sz="1600">
                <a:solidFill>
                  <a:schemeClr val="bg1"/>
                </a:solidFill>
              </a:endParaRPr>
            </a:p>
          </p:txBody>
        </p:sp>
        <p:sp>
          <p:nvSpPr>
            <p:cNvPr id="7" name="Rectangle 4"/>
            <p:cNvSpPr>
              <a:spLocks noChangeArrowheads="1"/>
            </p:cNvSpPr>
            <p:nvPr/>
          </p:nvSpPr>
          <p:spPr bwMode="auto">
            <a:xfrm>
              <a:off x="4333" y="567"/>
              <a:ext cx="1815" cy="45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eaLnBrk="0" hangingPunct="0"/>
              <a:r>
                <a:rPr lang="pl-PL" sz="1600">
                  <a:solidFill>
                    <a:schemeClr val="bg1"/>
                  </a:solidFill>
                </a:rPr>
                <a:t>Zasoby: ludzkie, techniczne, organizacyjne, finansowe, etc</a:t>
              </a:r>
            </a:p>
          </p:txBody>
        </p:sp>
        <p:sp>
          <p:nvSpPr>
            <p:cNvPr id="8" name="Line 5"/>
            <p:cNvSpPr>
              <a:spLocks noChangeShapeType="1"/>
            </p:cNvSpPr>
            <p:nvPr/>
          </p:nvSpPr>
          <p:spPr bwMode="auto">
            <a:xfrm flipH="1">
              <a:off x="4198" y="1377"/>
              <a:ext cx="450" cy="240"/>
            </a:xfrm>
            <a:prstGeom prst="line">
              <a:avLst/>
            </a:prstGeom>
            <a:ln w="28575">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pl-PL" sz="1600">
                <a:solidFill>
                  <a:schemeClr val="bg1"/>
                </a:solidFill>
              </a:endParaRPr>
            </a:p>
          </p:txBody>
        </p:sp>
        <p:sp>
          <p:nvSpPr>
            <p:cNvPr id="9" name="Rectangle 6"/>
            <p:cNvSpPr>
              <a:spLocks noChangeArrowheads="1"/>
            </p:cNvSpPr>
            <p:nvPr/>
          </p:nvSpPr>
          <p:spPr bwMode="auto">
            <a:xfrm>
              <a:off x="4693" y="1287"/>
              <a:ext cx="1440" cy="23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eaLnBrk="0" hangingPunct="0"/>
              <a:r>
                <a:rPr lang="pl-PL" sz="1600" dirty="0">
                  <a:solidFill>
                    <a:schemeClr val="bg1"/>
                  </a:solidFill>
                </a:rPr>
                <a:t>Informacja i promocja</a:t>
              </a:r>
            </a:p>
          </p:txBody>
        </p:sp>
        <p:sp>
          <p:nvSpPr>
            <p:cNvPr id="10" name="Line 7"/>
            <p:cNvSpPr>
              <a:spLocks noChangeShapeType="1"/>
            </p:cNvSpPr>
            <p:nvPr/>
          </p:nvSpPr>
          <p:spPr bwMode="auto">
            <a:xfrm flipH="1" flipV="1">
              <a:off x="4288" y="1827"/>
              <a:ext cx="450" cy="0"/>
            </a:xfrm>
            <a:prstGeom prst="line">
              <a:avLst/>
            </a:prstGeom>
            <a:ln w="28575">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pl-PL" sz="1600">
                <a:solidFill>
                  <a:schemeClr val="bg1"/>
                </a:solidFill>
              </a:endParaRPr>
            </a:p>
          </p:txBody>
        </p:sp>
        <p:sp>
          <p:nvSpPr>
            <p:cNvPr id="11" name="Rectangle 8"/>
            <p:cNvSpPr>
              <a:spLocks noChangeArrowheads="1"/>
            </p:cNvSpPr>
            <p:nvPr/>
          </p:nvSpPr>
          <p:spPr bwMode="auto">
            <a:xfrm>
              <a:off x="4738" y="1737"/>
              <a:ext cx="1381" cy="219"/>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eaLnBrk="0" hangingPunct="0"/>
              <a:r>
                <a:rPr lang="pl-PL" sz="1600" dirty="0">
                  <a:solidFill>
                    <a:schemeClr val="bg1"/>
                  </a:solidFill>
                </a:rPr>
                <a:t>Selekcja i rekrutacja</a:t>
              </a:r>
            </a:p>
          </p:txBody>
        </p:sp>
        <p:sp>
          <p:nvSpPr>
            <p:cNvPr id="12" name="Line 9"/>
            <p:cNvSpPr>
              <a:spLocks noChangeShapeType="1"/>
            </p:cNvSpPr>
            <p:nvPr/>
          </p:nvSpPr>
          <p:spPr bwMode="auto">
            <a:xfrm flipH="1" flipV="1">
              <a:off x="4288" y="2142"/>
              <a:ext cx="450" cy="120"/>
            </a:xfrm>
            <a:prstGeom prst="line">
              <a:avLst/>
            </a:prstGeom>
            <a:ln w="28575">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pl-PL" sz="1600">
                <a:solidFill>
                  <a:schemeClr val="bg1"/>
                </a:solidFill>
              </a:endParaRPr>
            </a:p>
          </p:txBody>
        </p:sp>
        <p:sp>
          <p:nvSpPr>
            <p:cNvPr id="13" name="Rectangle 10"/>
            <p:cNvSpPr>
              <a:spLocks noChangeArrowheads="1"/>
            </p:cNvSpPr>
            <p:nvPr/>
          </p:nvSpPr>
          <p:spPr bwMode="auto">
            <a:xfrm>
              <a:off x="4724" y="2028"/>
              <a:ext cx="1180" cy="42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0" hangingPunct="0"/>
              <a:r>
                <a:rPr lang="pl-PL" sz="1600">
                  <a:solidFill>
                    <a:schemeClr val="bg1"/>
                  </a:solidFill>
                </a:rPr>
                <a:t>Rezultaty twarde i miękkie</a:t>
              </a:r>
            </a:p>
          </p:txBody>
        </p:sp>
        <p:sp>
          <p:nvSpPr>
            <p:cNvPr id="14" name="Line 11"/>
            <p:cNvSpPr>
              <a:spLocks noChangeShapeType="1"/>
            </p:cNvSpPr>
            <p:nvPr/>
          </p:nvSpPr>
          <p:spPr bwMode="auto">
            <a:xfrm flipH="1" flipV="1">
              <a:off x="4162" y="2328"/>
              <a:ext cx="396" cy="444"/>
            </a:xfrm>
            <a:prstGeom prst="line">
              <a:avLst/>
            </a:prstGeom>
            <a:ln w="28575">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pl-PL" sz="1600">
                <a:solidFill>
                  <a:schemeClr val="bg1"/>
                </a:solidFill>
              </a:endParaRPr>
            </a:p>
          </p:txBody>
        </p:sp>
        <p:sp>
          <p:nvSpPr>
            <p:cNvPr id="15" name="Rectangle 12"/>
            <p:cNvSpPr>
              <a:spLocks noChangeArrowheads="1"/>
            </p:cNvSpPr>
            <p:nvPr/>
          </p:nvSpPr>
          <p:spPr bwMode="auto">
            <a:xfrm>
              <a:off x="4603" y="2592"/>
              <a:ext cx="1237" cy="42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0" hangingPunct="0"/>
              <a:r>
                <a:rPr lang="pl-PL" sz="1600" dirty="0">
                  <a:solidFill>
                    <a:schemeClr val="bg1"/>
                  </a:solidFill>
                </a:rPr>
                <a:t>Cele: strategiczny, ogólny i cząstkowy</a:t>
              </a:r>
            </a:p>
          </p:txBody>
        </p:sp>
        <p:sp>
          <p:nvSpPr>
            <p:cNvPr id="16" name="Line 13"/>
            <p:cNvSpPr>
              <a:spLocks noChangeShapeType="1"/>
            </p:cNvSpPr>
            <p:nvPr/>
          </p:nvSpPr>
          <p:spPr bwMode="auto">
            <a:xfrm flipH="1" flipV="1">
              <a:off x="3881" y="2568"/>
              <a:ext cx="482" cy="519"/>
            </a:xfrm>
            <a:prstGeom prst="line">
              <a:avLst/>
            </a:prstGeom>
            <a:ln w="28575">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pl-PL" sz="1600">
                <a:solidFill>
                  <a:schemeClr val="bg1"/>
                </a:solidFill>
              </a:endParaRPr>
            </a:p>
          </p:txBody>
        </p:sp>
        <p:sp>
          <p:nvSpPr>
            <p:cNvPr id="17" name="Rectangle 14"/>
            <p:cNvSpPr>
              <a:spLocks noChangeArrowheads="1"/>
            </p:cNvSpPr>
            <p:nvPr/>
          </p:nvSpPr>
          <p:spPr bwMode="auto">
            <a:xfrm>
              <a:off x="4228" y="3177"/>
              <a:ext cx="1012" cy="48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0" hangingPunct="0"/>
              <a:r>
                <a:rPr lang="pl-PL" sz="1600" dirty="0">
                  <a:solidFill>
                    <a:schemeClr val="bg1"/>
                  </a:solidFill>
                </a:rPr>
                <a:t>Doświadczenie projektodawcy</a:t>
              </a:r>
            </a:p>
          </p:txBody>
        </p:sp>
        <p:sp>
          <p:nvSpPr>
            <p:cNvPr id="18" name="Line 15"/>
            <p:cNvSpPr>
              <a:spLocks noChangeShapeType="1"/>
            </p:cNvSpPr>
            <p:nvPr/>
          </p:nvSpPr>
          <p:spPr bwMode="auto">
            <a:xfrm flipV="1">
              <a:off x="3553" y="2628"/>
              <a:ext cx="47" cy="504"/>
            </a:xfrm>
            <a:prstGeom prst="line">
              <a:avLst/>
            </a:prstGeom>
            <a:ln w="28575">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pl-PL" sz="1600">
                <a:solidFill>
                  <a:schemeClr val="bg1"/>
                </a:solidFill>
              </a:endParaRPr>
            </a:p>
          </p:txBody>
        </p:sp>
        <p:sp>
          <p:nvSpPr>
            <p:cNvPr id="19" name="Rectangle 16"/>
            <p:cNvSpPr>
              <a:spLocks noChangeArrowheads="1"/>
            </p:cNvSpPr>
            <p:nvPr/>
          </p:nvSpPr>
          <p:spPr bwMode="auto">
            <a:xfrm>
              <a:off x="2938" y="3312"/>
              <a:ext cx="1200" cy="42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0" hangingPunct="0"/>
              <a:r>
                <a:rPr lang="pl-PL" sz="1600">
                  <a:solidFill>
                    <a:schemeClr val="bg1"/>
                  </a:solidFill>
                </a:rPr>
                <a:t>Partnerstwo i podwykonawstwo</a:t>
              </a:r>
            </a:p>
          </p:txBody>
        </p:sp>
        <p:sp>
          <p:nvSpPr>
            <p:cNvPr id="20" name="Line 17"/>
            <p:cNvSpPr>
              <a:spLocks noChangeShapeType="1"/>
            </p:cNvSpPr>
            <p:nvPr/>
          </p:nvSpPr>
          <p:spPr bwMode="auto">
            <a:xfrm flipV="1">
              <a:off x="2784" y="2496"/>
              <a:ext cx="292" cy="432"/>
            </a:xfrm>
            <a:prstGeom prst="line">
              <a:avLst/>
            </a:prstGeom>
            <a:ln w="28575">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pl-PL" sz="1600">
                <a:solidFill>
                  <a:schemeClr val="bg1"/>
                </a:solidFill>
              </a:endParaRPr>
            </a:p>
          </p:txBody>
        </p:sp>
        <p:sp>
          <p:nvSpPr>
            <p:cNvPr id="21" name="Rectangle 18"/>
            <p:cNvSpPr>
              <a:spLocks noChangeArrowheads="1"/>
            </p:cNvSpPr>
            <p:nvPr/>
          </p:nvSpPr>
          <p:spPr bwMode="auto">
            <a:xfrm>
              <a:off x="1528" y="2997"/>
              <a:ext cx="1340" cy="42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0" hangingPunct="0"/>
              <a:r>
                <a:rPr lang="pl-PL" sz="1600">
                  <a:solidFill>
                    <a:schemeClr val="bg1"/>
                  </a:solidFill>
                </a:rPr>
                <a:t>Lokalne działania, programy, projekty</a:t>
              </a:r>
            </a:p>
          </p:txBody>
        </p:sp>
        <p:sp>
          <p:nvSpPr>
            <p:cNvPr id="22" name="Line 19"/>
            <p:cNvSpPr>
              <a:spLocks noChangeShapeType="1"/>
            </p:cNvSpPr>
            <p:nvPr/>
          </p:nvSpPr>
          <p:spPr bwMode="auto">
            <a:xfrm flipV="1">
              <a:off x="2623" y="2328"/>
              <a:ext cx="415" cy="264"/>
            </a:xfrm>
            <a:prstGeom prst="line">
              <a:avLst/>
            </a:prstGeom>
            <a:ln w="28575">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pl-PL" sz="1600">
                <a:solidFill>
                  <a:schemeClr val="bg1"/>
                </a:solidFill>
              </a:endParaRPr>
            </a:p>
          </p:txBody>
        </p:sp>
        <p:sp>
          <p:nvSpPr>
            <p:cNvPr id="23" name="Rectangle 20"/>
            <p:cNvSpPr>
              <a:spLocks noChangeArrowheads="1"/>
            </p:cNvSpPr>
            <p:nvPr/>
          </p:nvSpPr>
          <p:spPr bwMode="auto">
            <a:xfrm>
              <a:off x="1228" y="2508"/>
              <a:ext cx="1316" cy="42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0" hangingPunct="0"/>
              <a:r>
                <a:rPr lang="pl-PL" sz="1600">
                  <a:solidFill>
                    <a:schemeClr val="bg1"/>
                  </a:solidFill>
                </a:rPr>
                <a:t>Regionalne i Lokalne strategie</a:t>
              </a:r>
            </a:p>
          </p:txBody>
        </p:sp>
        <p:sp>
          <p:nvSpPr>
            <p:cNvPr id="24" name="Line 21"/>
            <p:cNvSpPr>
              <a:spLocks noChangeShapeType="1"/>
            </p:cNvSpPr>
            <p:nvPr/>
          </p:nvSpPr>
          <p:spPr bwMode="auto">
            <a:xfrm>
              <a:off x="2518" y="1782"/>
              <a:ext cx="408" cy="246"/>
            </a:xfrm>
            <a:prstGeom prst="line">
              <a:avLst/>
            </a:prstGeom>
            <a:ln w="28575">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pl-PL" sz="1600">
                <a:solidFill>
                  <a:schemeClr val="bg1"/>
                </a:solidFill>
              </a:endParaRPr>
            </a:p>
          </p:txBody>
        </p:sp>
        <p:sp>
          <p:nvSpPr>
            <p:cNvPr id="25" name="Rectangle 22"/>
            <p:cNvSpPr>
              <a:spLocks noChangeArrowheads="1"/>
            </p:cNvSpPr>
            <p:nvPr/>
          </p:nvSpPr>
          <p:spPr bwMode="auto">
            <a:xfrm>
              <a:off x="1292" y="1992"/>
              <a:ext cx="1252" cy="36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0" hangingPunct="0"/>
              <a:r>
                <a:rPr lang="pl-PL" sz="1600" dirty="0">
                  <a:solidFill>
                    <a:schemeClr val="bg1"/>
                  </a:solidFill>
                </a:rPr>
                <a:t>Harmonogram realizacji projektu</a:t>
              </a:r>
            </a:p>
          </p:txBody>
        </p:sp>
        <p:sp>
          <p:nvSpPr>
            <p:cNvPr id="26" name="Line 23"/>
            <p:cNvSpPr>
              <a:spLocks noChangeShapeType="1"/>
            </p:cNvSpPr>
            <p:nvPr/>
          </p:nvSpPr>
          <p:spPr bwMode="auto">
            <a:xfrm>
              <a:off x="2623" y="1332"/>
              <a:ext cx="303" cy="396"/>
            </a:xfrm>
            <a:prstGeom prst="line">
              <a:avLst/>
            </a:prstGeom>
            <a:ln w="28575">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pl-PL" sz="1600">
                <a:solidFill>
                  <a:schemeClr val="bg1"/>
                </a:solidFill>
              </a:endParaRPr>
            </a:p>
          </p:txBody>
        </p:sp>
        <p:sp>
          <p:nvSpPr>
            <p:cNvPr id="27" name="Rectangle 24"/>
            <p:cNvSpPr>
              <a:spLocks noChangeArrowheads="1"/>
            </p:cNvSpPr>
            <p:nvPr/>
          </p:nvSpPr>
          <p:spPr bwMode="auto">
            <a:xfrm>
              <a:off x="1468" y="1500"/>
              <a:ext cx="980" cy="42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0" hangingPunct="0"/>
              <a:r>
                <a:rPr lang="pl-PL" sz="1600">
                  <a:solidFill>
                    <a:schemeClr val="bg1"/>
                  </a:solidFill>
                </a:rPr>
                <a:t>Zarządzanie projektem</a:t>
              </a:r>
            </a:p>
          </p:txBody>
        </p:sp>
        <p:sp>
          <p:nvSpPr>
            <p:cNvPr id="28" name="Line 25"/>
            <p:cNvSpPr>
              <a:spLocks noChangeShapeType="1"/>
            </p:cNvSpPr>
            <p:nvPr/>
          </p:nvSpPr>
          <p:spPr bwMode="auto">
            <a:xfrm>
              <a:off x="2878" y="837"/>
              <a:ext cx="160" cy="651"/>
            </a:xfrm>
            <a:prstGeom prst="line">
              <a:avLst/>
            </a:prstGeom>
            <a:ln w="28575">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pl-PL" sz="1600">
                <a:solidFill>
                  <a:schemeClr val="bg1"/>
                </a:solidFill>
              </a:endParaRPr>
            </a:p>
          </p:txBody>
        </p:sp>
        <p:sp>
          <p:nvSpPr>
            <p:cNvPr id="29" name="Rectangle 26"/>
            <p:cNvSpPr>
              <a:spLocks noChangeArrowheads="1"/>
            </p:cNvSpPr>
            <p:nvPr/>
          </p:nvSpPr>
          <p:spPr bwMode="auto">
            <a:xfrm>
              <a:off x="1813" y="1008"/>
              <a:ext cx="821" cy="23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0" hangingPunct="0"/>
              <a:r>
                <a:rPr lang="pl-PL" sz="1600">
                  <a:solidFill>
                    <a:schemeClr val="bg1"/>
                  </a:solidFill>
                </a:rPr>
                <a:t>Budżet</a:t>
              </a:r>
            </a:p>
          </p:txBody>
        </p:sp>
        <p:sp>
          <p:nvSpPr>
            <p:cNvPr id="30" name="Rectangle 28"/>
            <p:cNvSpPr>
              <a:spLocks noChangeArrowheads="1"/>
            </p:cNvSpPr>
            <p:nvPr/>
          </p:nvSpPr>
          <p:spPr bwMode="auto">
            <a:xfrm>
              <a:off x="2068" y="477"/>
              <a:ext cx="1067" cy="25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0" hangingPunct="0"/>
              <a:r>
                <a:rPr lang="pl-PL" sz="1600" dirty="0">
                  <a:solidFill>
                    <a:schemeClr val="bg1"/>
                  </a:solidFill>
                </a:rPr>
                <a:t>Wartość dodana</a:t>
              </a:r>
            </a:p>
          </p:txBody>
        </p:sp>
        <p:sp>
          <p:nvSpPr>
            <p:cNvPr id="31" name="Line 29"/>
            <p:cNvSpPr>
              <a:spLocks noChangeShapeType="1"/>
            </p:cNvSpPr>
            <p:nvPr/>
          </p:nvSpPr>
          <p:spPr bwMode="auto">
            <a:xfrm flipH="1">
              <a:off x="3613" y="747"/>
              <a:ext cx="21" cy="501"/>
            </a:xfrm>
            <a:prstGeom prst="line">
              <a:avLst/>
            </a:prstGeom>
            <a:ln w="28575">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pl-PL" sz="1600">
                <a:solidFill>
                  <a:schemeClr val="bg1"/>
                </a:solidFill>
              </a:endParaRPr>
            </a:p>
          </p:txBody>
        </p:sp>
        <p:sp>
          <p:nvSpPr>
            <p:cNvPr id="32" name="Rectangle 30"/>
            <p:cNvSpPr>
              <a:spLocks noChangeArrowheads="1"/>
            </p:cNvSpPr>
            <p:nvPr/>
          </p:nvSpPr>
          <p:spPr bwMode="auto">
            <a:xfrm>
              <a:off x="3208" y="387"/>
              <a:ext cx="1068" cy="22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0" hangingPunct="0"/>
              <a:r>
                <a:rPr lang="pl-PL" sz="1600" dirty="0">
                  <a:solidFill>
                    <a:schemeClr val="bg1"/>
                  </a:solidFill>
                </a:rPr>
                <a:t>Innowacyjność</a:t>
              </a:r>
            </a:p>
          </p:txBody>
        </p:sp>
      </p:grpSp>
      <p:sp>
        <p:nvSpPr>
          <p:cNvPr id="33" name="AutoShape 31"/>
          <p:cNvSpPr>
            <a:spLocks noChangeArrowheads="1"/>
          </p:cNvSpPr>
          <p:nvPr/>
        </p:nvSpPr>
        <p:spPr bwMode="auto">
          <a:xfrm>
            <a:off x="1557310" y="1462074"/>
            <a:ext cx="304800" cy="4800600"/>
          </a:xfrm>
          <a:prstGeom prst="upDownArrow">
            <a:avLst>
              <a:gd name="adj1" fmla="val 50000"/>
              <a:gd name="adj2" fmla="val 31500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pl-PL" sz="1600">
              <a:solidFill>
                <a:schemeClr val="bg1"/>
              </a:solidFill>
            </a:endParaRPr>
          </a:p>
        </p:txBody>
      </p:sp>
      <p:sp>
        <p:nvSpPr>
          <p:cNvPr id="34" name="Rectangle 32"/>
          <p:cNvSpPr>
            <a:spLocks noChangeArrowheads="1"/>
          </p:cNvSpPr>
          <p:nvPr/>
        </p:nvSpPr>
        <p:spPr bwMode="auto">
          <a:xfrm rot="16200000">
            <a:off x="-65106" y="3514708"/>
            <a:ext cx="2285986" cy="609600"/>
          </a:xfrm>
          <a:prstGeom prst="rect">
            <a:avLst/>
          </a:prstGeom>
          <a:noFill/>
          <a:ln w="9525">
            <a:noFill/>
            <a:miter lim="800000"/>
            <a:headEnd/>
            <a:tailEnd/>
          </a:ln>
          <a:effectLst/>
        </p:spPr>
        <p:txBody>
          <a:bodyPr wrap="none" anchor="ctr"/>
          <a:lstStyle/>
          <a:p>
            <a:r>
              <a:rPr lang="pl-PL" sz="3200" dirty="0">
                <a:ln w="0"/>
                <a:effectLst>
                  <a:outerShdw blurRad="38100" dist="19050" dir="2700000" algn="tl" rotWithShape="0">
                    <a:schemeClr val="dk1">
                      <a:alpha val="40000"/>
                    </a:schemeClr>
                  </a:outerShdw>
                </a:effectLst>
              </a:rPr>
              <a:t>Cel Projektu</a:t>
            </a:r>
          </a:p>
        </p:txBody>
      </p:sp>
      <p:sp>
        <p:nvSpPr>
          <p:cNvPr id="35" name="Line 19"/>
          <p:cNvSpPr>
            <a:spLocks noChangeShapeType="1"/>
          </p:cNvSpPr>
          <p:nvPr/>
        </p:nvSpPr>
        <p:spPr bwMode="auto">
          <a:xfrm flipV="1">
            <a:off x="4129078" y="3819528"/>
            <a:ext cx="587359" cy="71438"/>
          </a:xfrm>
          <a:prstGeom prst="line">
            <a:avLst/>
          </a:prstGeom>
          <a:ln w="28575">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pl-PL" sz="1600">
              <a:solidFill>
                <a:schemeClr val="bg1"/>
              </a:solidFill>
            </a:endParaRPr>
          </a:p>
        </p:txBody>
      </p:sp>
      <p:sp>
        <p:nvSpPr>
          <p:cNvPr id="36" name="Rectangle 35"/>
          <p:cNvSpPr>
            <a:spLocks noChangeArrowheads="1"/>
          </p:cNvSpPr>
          <p:nvPr/>
        </p:nvSpPr>
        <p:spPr bwMode="auto">
          <a:xfrm>
            <a:off x="230138" y="128570"/>
            <a:ext cx="6553200" cy="762000"/>
          </a:xfrm>
          <a:prstGeom prst="rect">
            <a:avLst/>
          </a:prstGeom>
          <a:noFill/>
          <a:ln w="9525">
            <a:noFill/>
            <a:miter lim="800000"/>
            <a:headEnd/>
            <a:tailEnd/>
          </a:ln>
          <a:effectLst/>
        </p:spPr>
        <p:txBody>
          <a:bodyPr wrap="none" lIns="90000" tIns="46800" rIns="90000" bIns="46800" anchor="ctr"/>
          <a:lstStyle/>
          <a:p>
            <a:pPr eaLnBrk="0" fontAlgn="auto" hangingPunct="0">
              <a:spcBef>
                <a:spcPts val="0"/>
              </a:spcBef>
              <a:spcAft>
                <a:spcPts val="0"/>
              </a:spcAft>
              <a:defRPr/>
            </a:pPr>
            <a:r>
              <a:rPr lang="pl-PL" sz="4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Co „przemyśleć” ...</a:t>
            </a:r>
          </a:p>
        </p:txBody>
      </p:sp>
    </p:spTree>
    <p:extLst>
      <p:ext uri="{BB962C8B-B14F-4D97-AF65-F5344CB8AC3E}">
        <p14:creationId xmlns:p14="http://schemas.microsoft.com/office/powerpoint/2010/main" val="173002842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00545215"/>
              </p:ext>
            </p:extLst>
          </p:nvPr>
        </p:nvGraphicFramePr>
        <p:xfrm>
          <a:off x="252386" y="850900"/>
          <a:ext cx="8218514" cy="5062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a:spLocks noChangeArrowheads="1"/>
          </p:cNvSpPr>
          <p:nvPr/>
        </p:nvSpPr>
        <p:spPr bwMode="auto">
          <a:xfrm>
            <a:off x="8218438" y="725470"/>
            <a:ext cx="3046462" cy="925530"/>
          </a:xfrm>
          <a:prstGeom prst="rect">
            <a:avLst/>
          </a:prstGeom>
          <a:noFill/>
          <a:ln w="9525">
            <a:noFill/>
            <a:miter lim="800000"/>
            <a:headEnd/>
            <a:tailEnd/>
          </a:ln>
          <a:effectLst/>
        </p:spPr>
        <p:txBody>
          <a:bodyPr wrap="none" lIns="90000" tIns="46800" rIns="90000" bIns="46800" anchor="ctr"/>
          <a:lstStyle/>
          <a:p>
            <a:pPr eaLnBrk="0" fontAlgn="auto" hangingPunct="0">
              <a:spcBef>
                <a:spcPts val="0"/>
              </a:spcBef>
              <a:spcAft>
                <a:spcPts val="0"/>
              </a:spcAft>
              <a:defRPr/>
            </a:pPr>
            <a:r>
              <a:rPr lang="pl-PL" sz="4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Etapy realizacji </a:t>
            </a:r>
          </a:p>
          <a:p>
            <a:pPr eaLnBrk="0" fontAlgn="auto" hangingPunct="0">
              <a:spcBef>
                <a:spcPts val="0"/>
              </a:spcBef>
              <a:spcAft>
                <a:spcPts val="0"/>
              </a:spcAft>
              <a:defRPr/>
            </a:pPr>
            <a:r>
              <a:rPr lang="pl-PL" sz="4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projektu</a:t>
            </a:r>
          </a:p>
        </p:txBody>
      </p:sp>
    </p:spTree>
    <p:extLst>
      <p:ext uri="{BB962C8B-B14F-4D97-AF65-F5344CB8AC3E}">
        <p14:creationId xmlns:p14="http://schemas.microsoft.com/office/powerpoint/2010/main" val="17048040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797300" y="2681310"/>
            <a:ext cx="7362852" cy="33334"/>
          </a:xfrm>
          <a:prstGeom prst="line">
            <a:avLst/>
          </a:prstGeom>
          <a:noFill/>
          <a:ln w="25400">
            <a:solidFill>
              <a:schemeClr val="tx1"/>
            </a:solidFill>
            <a:prstDash val="sysDot"/>
            <a:round/>
            <a:headEnd/>
            <a:tailEnd/>
          </a:ln>
          <a:effectLst/>
        </p:spPr>
        <p:txBody>
          <a:bodyPr wrap="none"/>
          <a:lstStyle/>
          <a:p>
            <a:endParaRPr lang="pl-PL"/>
          </a:p>
        </p:txBody>
      </p:sp>
      <p:grpSp>
        <p:nvGrpSpPr>
          <p:cNvPr id="5" name="Group 3"/>
          <p:cNvGrpSpPr>
            <a:grpSpLocks/>
          </p:cNvGrpSpPr>
          <p:nvPr/>
        </p:nvGrpSpPr>
        <p:grpSpPr bwMode="auto">
          <a:xfrm>
            <a:off x="2871524" y="936214"/>
            <a:ext cx="9002976" cy="5108428"/>
            <a:chOff x="238" y="1248"/>
            <a:chExt cx="4946" cy="2787"/>
          </a:xfrm>
        </p:grpSpPr>
        <p:grpSp>
          <p:nvGrpSpPr>
            <p:cNvPr id="6" name="Group 4"/>
            <p:cNvGrpSpPr>
              <a:grpSpLocks/>
            </p:cNvGrpSpPr>
            <p:nvPr/>
          </p:nvGrpSpPr>
          <p:grpSpPr bwMode="auto">
            <a:xfrm>
              <a:off x="1152" y="1248"/>
              <a:ext cx="3543" cy="2506"/>
              <a:chOff x="2138" y="2138"/>
              <a:chExt cx="11520" cy="7740"/>
            </a:xfrm>
          </p:grpSpPr>
          <p:sp>
            <p:nvSpPr>
              <p:cNvPr id="16" name="Line 5"/>
              <p:cNvSpPr>
                <a:spLocks noChangeShapeType="1"/>
              </p:cNvSpPr>
              <p:nvPr/>
            </p:nvSpPr>
            <p:spPr bwMode="auto">
              <a:xfrm flipV="1">
                <a:off x="2138" y="2138"/>
                <a:ext cx="0" cy="774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pl-PL"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Line 6"/>
              <p:cNvSpPr>
                <a:spLocks noChangeShapeType="1"/>
              </p:cNvSpPr>
              <p:nvPr/>
            </p:nvSpPr>
            <p:spPr bwMode="auto">
              <a:xfrm>
                <a:off x="2138" y="9878"/>
                <a:ext cx="11520" cy="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pl-PL"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Freeform 7"/>
              <p:cNvSpPr>
                <a:spLocks/>
              </p:cNvSpPr>
              <p:nvPr/>
            </p:nvSpPr>
            <p:spPr bwMode="auto">
              <a:xfrm>
                <a:off x="2138" y="4894"/>
                <a:ext cx="11340" cy="4984"/>
              </a:xfrm>
              <a:custGeom>
                <a:avLst/>
                <a:gdLst/>
                <a:ahLst/>
                <a:cxnLst>
                  <a:cxn ang="0">
                    <a:pos x="0" y="6150"/>
                  </a:cxn>
                  <a:cxn ang="0">
                    <a:pos x="4140" y="3630"/>
                  </a:cxn>
                  <a:cxn ang="0">
                    <a:pos x="7020" y="390"/>
                  </a:cxn>
                  <a:cxn ang="0">
                    <a:pos x="8640" y="1290"/>
                  </a:cxn>
                  <a:cxn ang="0">
                    <a:pos x="9540" y="4170"/>
                  </a:cxn>
                  <a:cxn ang="0">
                    <a:pos x="11340" y="5430"/>
                  </a:cxn>
                </a:cxnLst>
                <a:rect l="0" t="0" r="r" b="b"/>
                <a:pathLst>
                  <a:path w="11340" h="6150">
                    <a:moveTo>
                      <a:pt x="0" y="6150"/>
                    </a:moveTo>
                    <a:cubicBezTo>
                      <a:pt x="1485" y="5370"/>
                      <a:pt x="2970" y="4590"/>
                      <a:pt x="4140" y="3630"/>
                    </a:cubicBezTo>
                    <a:cubicBezTo>
                      <a:pt x="5310" y="2670"/>
                      <a:pt x="6270" y="780"/>
                      <a:pt x="7020" y="390"/>
                    </a:cubicBezTo>
                    <a:cubicBezTo>
                      <a:pt x="7770" y="0"/>
                      <a:pt x="8220" y="660"/>
                      <a:pt x="8640" y="1290"/>
                    </a:cubicBezTo>
                    <a:cubicBezTo>
                      <a:pt x="9060" y="1920"/>
                      <a:pt x="9090" y="3480"/>
                      <a:pt x="9540" y="4170"/>
                    </a:cubicBezTo>
                    <a:cubicBezTo>
                      <a:pt x="9990" y="4860"/>
                      <a:pt x="11040" y="5220"/>
                      <a:pt x="11340" y="5430"/>
                    </a:cubicBezTo>
                  </a:path>
                </a:pathLst>
              </a:custGeom>
              <a:noFill/>
              <a:ln w="38100">
                <a:solidFill>
                  <a:srgbClr val="0070C0"/>
                </a:solidFill>
                <a:round/>
                <a:headEnd/>
                <a:tailEnd/>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pl-PL"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Line 8"/>
              <p:cNvSpPr>
                <a:spLocks noChangeShapeType="1"/>
              </p:cNvSpPr>
              <p:nvPr/>
            </p:nvSpPr>
            <p:spPr bwMode="auto">
              <a:xfrm>
                <a:off x="4478" y="2858"/>
                <a:ext cx="0" cy="697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pl-PL"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Line 9"/>
              <p:cNvSpPr>
                <a:spLocks noChangeShapeType="1"/>
              </p:cNvSpPr>
              <p:nvPr/>
            </p:nvSpPr>
            <p:spPr bwMode="auto">
              <a:xfrm>
                <a:off x="7464" y="2858"/>
                <a:ext cx="0" cy="6971"/>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pl-PL"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Line 10"/>
              <p:cNvSpPr>
                <a:spLocks noChangeShapeType="1"/>
              </p:cNvSpPr>
              <p:nvPr/>
            </p:nvSpPr>
            <p:spPr bwMode="auto">
              <a:xfrm>
                <a:off x="11930" y="2858"/>
                <a:ext cx="0" cy="697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pl-PL"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7" name="Rectangle 11"/>
            <p:cNvSpPr>
              <a:spLocks noChangeArrowheads="1"/>
            </p:cNvSpPr>
            <p:nvPr/>
          </p:nvSpPr>
          <p:spPr bwMode="auto">
            <a:xfrm>
              <a:off x="1296" y="2440"/>
              <a:ext cx="432" cy="480"/>
            </a:xfrm>
            <a:prstGeom prst="rect">
              <a:avLst/>
            </a:prstGeom>
            <a:noFill/>
            <a:ln w="9525">
              <a:noFill/>
              <a:miter lim="800000"/>
              <a:headEnd/>
              <a:tailEnd/>
            </a:ln>
            <a:effectLst/>
          </p:spPr>
          <p:txBody>
            <a:bodyPr wrap="none" anchor="ctr"/>
            <a:lstStyle/>
            <a:p>
              <a:pPr algn="ctr"/>
              <a:r>
                <a:rPr lang="pl-PL" dirty="0">
                  <a:ln w="0"/>
                  <a:effectLst>
                    <a:outerShdw blurRad="38100" dist="19050" dir="2700000" algn="tl" rotWithShape="0">
                      <a:schemeClr val="dk1">
                        <a:alpha val="40000"/>
                      </a:schemeClr>
                    </a:outerShdw>
                  </a:effectLst>
                </a:rPr>
                <a:t>I faza</a:t>
              </a:r>
            </a:p>
          </p:txBody>
        </p:sp>
        <p:sp>
          <p:nvSpPr>
            <p:cNvPr id="8" name="Rectangle 12"/>
            <p:cNvSpPr>
              <a:spLocks noChangeArrowheads="1"/>
            </p:cNvSpPr>
            <p:nvPr/>
          </p:nvSpPr>
          <p:spPr bwMode="auto">
            <a:xfrm>
              <a:off x="2064" y="2440"/>
              <a:ext cx="432" cy="480"/>
            </a:xfrm>
            <a:prstGeom prst="rect">
              <a:avLst/>
            </a:prstGeom>
            <a:noFill/>
            <a:ln w="9525">
              <a:noFill/>
              <a:miter lim="800000"/>
              <a:headEnd/>
              <a:tailEnd/>
            </a:ln>
            <a:effectLst/>
          </p:spPr>
          <p:txBody>
            <a:bodyPr wrap="none" anchor="ctr"/>
            <a:lstStyle/>
            <a:p>
              <a:pPr algn="ctr"/>
              <a:r>
                <a:rPr lang="pl-PL">
                  <a:ln w="0"/>
                  <a:effectLst>
                    <a:outerShdw blurRad="38100" dist="19050" dir="2700000" algn="tl" rotWithShape="0">
                      <a:schemeClr val="dk1">
                        <a:alpha val="40000"/>
                      </a:schemeClr>
                    </a:outerShdw>
                  </a:effectLst>
                </a:rPr>
                <a:t>II faza</a:t>
              </a:r>
            </a:p>
          </p:txBody>
        </p:sp>
        <p:sp>
          <p:nvSpPr>
            <p:cNvPr id="9" name="Rectangle 13"/>
            <p:cNvSpPr>
              <a:spLocks noChangeArrowheads="1"/>
            </p:cNvSpPr>
            <p:nvPr/>
          </p:nvSpPr>
          <p:spPr bwMode="auto">
            <a:xfrm>
              <a:off x="3168" y="2440"/>
              <a:ext cx="432" cy="480"/>
            </a:xfrm>
            <a:prstGeom prst="rect">
              <a:avLst/>
            </a:prstGeom>
            <a:noFill/>
            <a:ln w="9525">
              <a:noFill/>
              <a:miter lim="800000"/>
              <a:headEnd/>
              <a:tailEnd/>
            </a:ln>
            <a:effectLst/>
          </p:spPr>
          <p:txBody>
            <a:bodyPr wrap="none" anchor="ctr"/>
            <a:lstStyle/>
            <a:p>
              <a:pPr algn="ctr"/>
              <a:r>
                <a:rPr lang="pl-PL">
                  <a:ln w="0"/>
                  <a:effectLst>
                    <a:outerShdw blurRad="38100" dist="19050" dir="2700000" algn="tl" rotWithShape="0">
                      <a:schemeClr val="dk1">
                        <a:alpha val="40000"/>
                      </a:schemeClr>
                    </a:outerShdw>
                  </a:effectLst>
                </a:rPr>
                <a:t>III faza</a:t>
              </a:r>
            </a:p>
          </p:txBody>
        </p:sp>
        <p:sp>
          <p:nvSpPr>
            <p:cNvPr id="10" name="Rectangle 14"/>
            <p:cNvSpPr>
              <a:spLocks noChangeArrowheads="1"/>
            </p:cNvSpPr>
            <p:nvPr/>
          </p:nvSpPr>
          <p:spPr bwMode="auto">
            <a:xfrm>
              <a:off x="4272" y="2440"/>
              <a:ext cx="432" cy="480"/>
            </a:xfrm>
            <a:prstGeom prst="rect">
              <a:avLst/>
            </a:prstGeom>
            <a:noFill/>
            <a:ln w="9525">
              <a:noFill/>
              <a:miter lim="800000"/>
              <a:headEnd/>
              <a:tailEnd/>
            </a:ln>
            <a:effectLst/>
          </p:spPr>
          <p:txBody>
            <a:bodyPr wrap="none" anchor="ctr"/>
            <a:lstStyle/>
            <a:p>
              <a:pPr algn="ctr"/>
              <a:r>
                <a:rPr lang="pl-PL">
                  <a:ln w="0"/>
                  <a:effectLst>
                    <a:outerShdw blurRad="38100" dist="19050" dir="2700000" algn="tl" rotWithShape="0">
                      <a:schemeClr val="dk1">
                        <a:alpha val="40000"/>
                      </a:schemeClr>
                    </a:outerShdw>
                  </a:effectLst>
                </a:rPr>
                <a:t>IV faza</a:t>
              </a:r>
            </a:p>
          </p:txBody>
        </p:sp>
        <p:sp>
          <p:nvSpPr>
            <p:cNvPr id="11" name="Rectangle 15"/>
            <p:cNvSpPr>
              <a:spLocks noChangeArrowheads="1"/>
            </p:cNvSpPr>
            <p:nvPr/>
          </p:nvSpPr>
          <p:spPr bwMode="auto">
            <a:xfrm>
              <a:off x="4704" y="3504"/>
              <a:ext cx="480" cy="336"/>
            </a:xfrm>
            <a:prstGeom prst="rect">
              <a:avLst/>
            </a:prstGeom>
            <a:noFill/>
            <a:ln w="9525">
              <a:noFill/>
              <a:miter lim="800000"/>
              <a:headEnd/>
              <a:tailEnd/>
            </a:ln>
            <a:effectLst/>
          </p:spPr>
          <p:txBody>
            <a:bodyPr wrap="none" anchor="ctr"/>
            <a:lstStyle/>
            <a:p>
              <a:pPr algn="ctr"/>
              <a:r>
                <a:rPr lang="pl-PL" dirty="0">
                  <a:ln w="0"/>
                  <a:effectLst>
                    <a:outerShdw blurRad="38100" dist="19050" dir="2700000" algn="tl" rotWithShape="0">
                      <a:schemeClr val="dk1">
                        <a:alpha val="40000"/>
                      </a:schemeClr>
                    </a:outerShdw>
                  </a:effectLst>
                </a:rPr>
                <a:t>Cel</a:t>
              </a:r>
            </a:p>
          </p:txBody>
        </p:sp>
        <p:sp>
          <p:nvSpPr>
            <p:cNvPr id="12" name="Rectangle 16"/>
            <p:cNvSpPr>
              <a:spLocks noChangeArrowheads="1"/>
            </p:cNvSpPr>
            <p:nvPr/>
          </p:nvSpPr>
          <p:spPr bwMode="auto">
            <a:xfrm>
              <a:off x="867" y="3621"/>
              <a:ext cx="384" cy="336"/>
            </a:xfrm>
            <a:prstGeom prst="rect">
              <a:avLst/>
            </a:prstGeom>
            <a:noFill/>
            <a:ln w="9525">
              <a:noFill/>
              <a:miter lim="800000"/>
              <a:headEnd/>
              <a:tailEnd/>
            </a:ln>
            <a:effectLst/>
          </p:spPr>
          <p:txBody>
            <a:bodyPr wrap="none" anchor="ctr"/>
            <a:lstStyle/>
            <a:p>
              <a:r>
                <a:rPr lang="pl-PL" dirty="0">
                  <a:ln w="0"/>
                  <a:effectLst>
                    <a:outerShdw blurRad="38100" dist="19050" dir="2700000" algn="tl" rotWithShape="0">
                      <a:schemeClr val="dk1">
                        <a:alpha val="40000"/>
                      </a:schemeClr>
                    </a:outerShdw>
                  </a:effectLst>
                </a:rPr>
                <a:t>0%</a:t>
              </a:r>
            </a:p>
          </p:txBody>
        </p:sp>
        <p:sp>
          <p:nvSpPr>
            <p:cNvPr id="13" name="Rectangle 17"/>
            <p:cNvSpPr>
              <a:spLocks noChangeArrowheads="1"/>
            </p:cNvSpPr>
            <p:nvPr/>
          </p:nvSpPr>
          <p:spPr bwMode="auto">
            <a:xfrm>
              <a:off x="710" y="1945"/>
              <a:ext cx="432" cy="336"/>
            </a:xfrm>
            <a:prstGeom prst="rect">
              <a:avLst/>
            </a:prstGeom>
            <a:noFill/>
            <a:ln w="9525">
              <a:noFill/>
              <a:miter lim="800000"/>
              <a:headEnd/>
              <a:tailEnd/>
            </a:ln>
            <a:effectLst/>
          </p:spPr>
          <p:txBody>
            <a:bodyPr wrap="none" anchor="ctr"/>
            <a:lstStyle/>
            <a:p>
              <a:r>
                <a:rPr lang="pl-PL" dirty="0">
                  <a:ln w="0"/>
                  <a:effectLst>
                    <a:outerShdw blurRad="38100" dist="19050" dir="2700000" algn="tl" rotWithShape="0">
                      <a:schemeClr val="dk1">
                        <a:alpha val="40000"/>
                      </a:schemeClr>
                    </a:outerShdw>
                  </a:effectLst>
                </a:rPr>
                <a:t>100%</a:t>
              </a:r>
            </a:p>
          </p:txBody>
        </p:sp>
        <p:sp>
          <p:nvSpPr>
            <p:cNvPr id="14" name="Rectangle 18"/>
            <p:cNvSpPr>
              <a:spLocks noChangeArrowheads="1"/>
            </p:cNvSpPr>
            <p:nvPr/>
          </p:nvSpPr>
          <p:spPr bwMode="auto">
            <a:xfrm>
              <a:off x="4242" y="3699"/>
              <a:ext cx="816" cy="336"/>
            </a:xfrm>
            <a:prstGeom prst="rect">
              <a:avLst/>
            </a:prstGeom>
            <a:noFill/>
            <a:ln w="9525">
              <a:noFill/>
              <a:miter lim="800000"/>
              <a:headEnd/>
              <a:tailEnd/>
            </a:ln>
            <a:effectLst/>
          </p:spPr>
          <p:txBody>
            <a:bodyPr wrap="none" anchor="ctr"/>
            <a:lstStyle/>
            <a:p>
              <a:pPr algn="ctr"/>
              <a:r>
                <a:rPr lang="pl-PL" dirty="0">
                  <a:ln w="0"/>
                  <a:effectLst>
                    <a:outerShdw blurRad="38100" dist="19050" dir="2700000" algn="tl" rotWithShape="0">
                      <a:schemeClr val="dk1">
                        <a:alpha val="40000"/>
                      </a:schemeClr>
                    </a:outerShdw>
                  </a:effectLst>
                </a:rPr>
                <a:t>czas</a:t>
              </a:r>
            </a:p>
          </p:txBody>
        </p:sp>
        <p:sp>
          <p:nvSpPr>
            <p:cNvPr id="15" name="Rectangle 19"/>
            <p:cNvSpPr>
              <a:spLocks noChangeArrowheads="1"/>
            </p:cNvSpPr>
            <p:nvPr/>
          </p:nvSpPr>
          <p:spPr bwMode="auto">
            <a:xfrm rot="16200000">
              <a:off x="-752" y="2429"/>
              <a:ext cx="2386" cy="405"/>
            </a:xfrm>
            <a:prstGeom prst="rect">
              <a:avLst/>
            </a:prstGeom>
            <a:noFill/>
            <a:ln w="9525">
              <a:noFill/>
              <a:miter lim="800000"/>
              <a:headEnd/>
              <a:tailEnd/>
            </a:ln>
            <a:effectLst/>
          </p:spPr>
          <p:txBody>
            <a:bodyPr wrap="none" anchor="ctr"/>
            <a:lstStyle/>
            <a:p>
              <a:r>
                <a:rPr lang="pl-PL" sz="2100" b="1" dirty="0">
                  <a:ln w="0"/>
                </a:rPr>
                <a:t>% zaangażowanych zasobów</a:t>
              </a:r>
            </a:p>
          </p:txBody>
        </p:sp>
      </p:grpSp>
      <p:sp>
        <p:nvSpPr>
          <p:cNvPr id="22" name="AutoShape 20"/>
          <p:cNvSpPr>
            <a:spLocks noChangeArrowheads="1"/>
          </p:cNvSpPr>
          <p:nvPr/>
        </p:nvSpPr>
        <p:spPr bwMode="auto">
          <a:xfrm rot="5400000">
            <a:off x="4864084" y="2152664"/>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pl-PL"/>
          </a:p>
        </p:txBody>
      </p:sp>
      <p:sp>
        <p:nvSpPr>
          <p:cNvPr id="23" name="AutoShape 21"/>
          <p:cNvSpPr>
            <a:spLocks noChangeArrowheads="1"/>
          </p:cNvSpPr>
          <p:nvPr/>
        </p:nvSpPr>
        <p:spPr bwMode="auto">
          <a:xfrm rot="5400000">
            <a:off x="6273795" y="214791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pl-PL"/>
          </a:p>
        </p:txBody>
      </p:sp>
      <p:sp>
        <p:nvSpPr>
          <p:cNvPr id="24" name="AutoShape 22"/>
          <p:cNvSpPr>
            <a:spLocks noChangeArrowheads="1"/>
          </p:cNvSpPr>
          <p:nvPr/>
        </p:nvSpPr>
        <p:spPr bwMode="auto">
          <a:xfrm rot="5400000">
            <a:off x="8316918" y="211456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pl-PL"/>
          </a:p>
        </p:txBody>
      </p:sp>
      <p:sp>
        <p:nvSpPr>
          <p:cNvPr id="25" name="AutoShape 23"/>
          <p:cNvSpPr>
            <a:spLocks noChangeArrowheads="1"/>
          </p:cNvSpPr>
          <p:nvPr/>
        </p:nvSpPr>
        <p:spPr bwMode="auto">
          <a:xfrm rot="5400000">
            <a:off x="10364810" y="2152664"/>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pl-PL"/>
          </a:p>
        </p:txBody>
      </p:sp>
      <p:sp>
        <p:nvSpPr>
          <p:cNvPr id="26" name="Rectangle 24"/>
          <p:cNvSpPr>
            <a:spLocks noChangeArrowheads="1"/>
          </p:cNvSpPr>
          <p:nvPr/>
        </p:nvSpPr>
        <p:spPr bwMode="auto">
          <a:xfrm>
            <a:off x="4554506" y="1285884"/>
            <a:ext cx="1247796" cy="561988"/>
          </a:xfrm>
          <a:prstGeom prst="rect">
            <a:avLst/>
          </a:prstGeom>
          <a:noFill/>
          <a:ln w="9525">
            <a:solidFill>
              <a:srgbClr val="FF0000"/>
            </a:solidFill>
            <a:miter lim="800000"/>
            <a:headEnd/>
            <a:tailEnd/>
          </a:ln>
          <a:effectLst/>
        </p:spPr>
        <p:txBody>
          <a:bodyPr wrap="none" anchor="ctr"/>
          <a:lstStyle/>
          <a:p>
            <a:pPr algn="ctr"/>
            <a:r>
              <a:rPr lang="pl-PL" sz="1400" dirty="0">
                <a:ln w="0"/>
                <a:effectLst>
                  <a:outerShdw blurRad="38100" dist="19050" dir="2700000" algn="tl" rotWithShape="0">
                    <a:schemeClr val="dk1">
                      <a:alpha val="40000"/>
                    </a:schemeClr>
                  </a:outerShdw>
                </a:effectLst>
              </a:rPr>
              <a:t>Uruchomienie</a:t>
            </a:r>
          </a:p>
        </p:txBody>
      </p:sp>
      <p:sp>
        <p:nvSpPr>
          <p:cNvPr id="27" name="Rectangle 25"/>
          <p:cNvSpPr>
            <a:spLocks noChangeArrowheads="1"/>
          </p:cNvSpPr>
          <p:nvPr/>
        </p:nvSpPr>
        <p:spPr bwMode="auto">
          <a:xfrm>
            <a:off x="5945178" y="1357322"/>
            <a:ext cx="1357322" cy="457200"/>
          </a:xfrm>
          <a:prstGeom prst="rect">
            <a:avLst/>
          </a:prstGeom>
          <a:noFill/>
          <a:ln w="9525">
            <a:noFill/>
            <a:miter lim="800000"/>
            <a:headEnd/>
            <a:tailEnd/>
          </a:ln>
          <a:effectLst/>
        </p:spPr>
        <p:txBody>
          <a:bodyPr wrap="none" anchor="ctr"/>
          <a:lstStyle/>
          <a:p>
            <a:pPr algn="ctr"/>
            <a:r>
              <a:rPr lang="pl-PL" sz="1400" dirty="0">
                <a:ln w="0"/>
                <a:effectLst>
                  <a:outerShdw blurRad="38100" dist="19050" dir="2700000" algn="tl" rotWithShape="0">
                    <a:schemeClr val="dk1">
                      <a:alpha val="40000"/>
                    </a:schemeClr>
                  </a:outerShdw>
                </a:effectLst>
              </a:rPr>
              <a:t>Konkretyzacja</a:t>
            </a:r>
          </a:p>
          <a:p>
            <a:pPr algn="ctr"/>
            <a:r>
              <a:rPr lang="pl-PL" sz="1400" dirty="0">
                <a:ln w="0"/>
                <a:effectLst>
                  <a:outerShdw blurRad="38100" dist="19050" dir="2700000" algn="tl" rotWithShape="0">
                    <a:schemeClr val="dk1">
                      <a:alpha val="40000"/>
                    </a:schemeClr>
                  </a:outerShdw>
                </a:effectLst>
              </a:rPr>
              <a:t>(m.in. rekrutacja)</a:t>
            </a:r>
          </a:p>
        </p:txBody>
      </p:sp>
      <p:sp>
        <p:nvSpPr>
          <p:cNvPr id="28" name="Rectangle 26"/>
          <p:cNvSpPr>
            <a:spLocks noChangeArrowheads="1"/>
          </p:cNvSpPr>
          <p:nvPr/>
        </p:nvSpPr>
        <p:spPr bwMode="auto">
          <a:xfrm>
            <a:off x="7802566" y="1357322"/>
            <a:ext cx="2000264" cy="457200"/>
          </a:xfrm>
          <a:prstGeom prst="rect">
            <a:avLst/>
          </a:prstGeom>
          <a:noFill/>
          <a:ln w="9525">
            <a:noFill/>
            <a:miter lim="800000"/>
            <a:headEnd/>
            <a:tailEnd/>
          </a:ln>
          <a:effectLst/>
        </p:spPr>
        <p:txBody>
          <a:bodyPr wrap="none" anchor="ctr"/>
          <a:lstStyle/>
          <a:p>
            <a:pPr algn="ctr"/>
            <a:r>
              <a:rPr lang="pl-PL" sz="1400" b="1" dirty="0"/>
              <a:t>Realizacja merytoryczna</a:t>
            </a:r>
          </a:p>
          <a:p>
            <a:pPr algn="ctr"/>
            <a:r>
              <a:rPr lang="pl-PL" sz="1400" b="1" dirty="0"/>
              <a:t>(szkolenia, staże, etc.)</a:t>
            </a:r>
          </a:p>
        </p:txBody>
      </p:sp>
      <p:sp>
        <p:nvSpPr>
          <p:cNvPr id="29" name="Rectangle 27"/>
          <p:cNvSpPr>
            <a:spLocks noChangeArrowheads="1"/>
          </p:cNvSpPr>
          <p:nvPr/>
        </p:nvSpPr>
        <p:spPr bwMode="auto">
          <a:xfrm>
            <a:off x="10088582" y="1000132"/>
            <a:ext cx="1785918" cy="885828"/>
          </a:xfrm>
          <a:prstGeom prst="rect">
            <a:avLst/>
          </a:prstGeom>
          <a:noFill/>
          <a:ln w="9525">
            <a:noFill/>
            <a:miter lim="800000"/>
            <a:headEnd/>
            <a:tailEnd/>
          </a:ln>
          <a:effectLst/>
        </p:spPr>
        <p:txBody>
          <a:bodyPr wrap="none" anchor="ctr"/>
          <a:lstStyle/>
          <a:p>
            <a:pPr algn="ctr"/>
            <a:r>
              <a:rPr lang="pl-PL" sz="1400" b="1" dirty="0"/>
              <a:t>Zamknięcie</a:t>
            </a:r>
          </a:p>
          <a:p>
            <a:pPr algn="ctr"/>
            <a:r>
              <a:rPr lang="pl-PL" sz="1400" dirty="0"/>
              <a:t>(zakończenie </a:t>
            </a:r>
            <a:br>
              <a:rPr lang="pl-PL" sz="1400" dirty="0"/>
            </a:br>
            <a:r>
              <a:rPr lang="pl-PL" sz="1400" dirty="0"/>
              <a:t>rzeczowe</a:t>
            </a:r>
          </a:p>
          <a:p>
            <a:pPr algn="ctr"/>
            <a:r>
              <a:rPr lang="pl-PL" sz="1400" dirty="0"/>
              <a:t> i finansowe</a:t>
            </a:r>
          </a:p>
        </p:txBody>
      </p:sp>
      <p:cxnSp>
        <p:nvCxnSpPr>
          <p:cNvPr id="32" name="Łącznik prosty 32"/>
          <p:cNvCxnSpPr/>
          <p:nvPr/>
        </p:nvCxnSpPr>
        <p:spPr>
          <a:xfrm>
            <a:off x="4873608" y="5929354"/>
            <a:ext cx="50006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Łącznik prosty 33"/>
          <p:cNvCxnSpPr/>
          <p:nvPr/>
        </p:nvCxnSpPr>
        <p:spPr>
          <a:xfrm>
            <a:off x="4873608" y="6357982"/>
            <a:ext cx="5000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Rectangle 18"/>
          <p:cNvSpPr>
            <a:spLocks noChangeArrowheads="1"/>
          </p:cNvSpPr>
          <p:nvPr/>
        </p:nvSpPr>
        <p:spPr bwMode="auto">
          <a:xfrm>
            <a:off x="5373674" y="5715040"/>
            <a:ext cx="5357850" cy="357191"/>
          </a:xfrm>
          <a:prstGeom prst="rect">
            <a:avLst/>
          </a:prstGeom>
          <a:noFill/>
          <a:ln w="9525">
            <a:noFill/>
            <a:miter lim="800000"/>
            <a:headEnd/>
            <a:tailEnd/>
          </a:ln>
          <a:effectLst/>
        </p:spPr>
        <p:txBody>
          <a:bodyPr wrap="none" anchor="ctr"/>
          <a:lstStyle/>
          <a:p>
            <a:r>
              <a:rPr lang="pl-PL" dirty="0"/>
              <a:t>- Nasilenie działań informacyjno - promocyjnych</a:t>
            </a:r>
          </a:p>
        </p:txBody>
      </p:sp>
      <p:sp>
        <p:nvSpPr>
          <p:cNvPr id="35" name="Rectangle 18"/>
          <p:cNvSpPr>
            <a:spLocks noChangeArrowheads="1"/>
          </p:cNvSpPr>
          <p:nvPr/>
        </p:nvSpPr>
        <p:spPr bwMode="auto">
          <a:xfrm>
            <a:off x="5373674" y="6143668"/>
            <a:ext cx="5429288" cy="357191"/>
          </a:xfrm>
          <a:prstGeom prst="rect">
            <a:avLst/>
          </a:prstGeom>
          <a:noFill/>
          <a:ln w="9525">
            <a:noFill/>
            <a:miter lim="800000"/>
            <a:headEnd/>
            <a:tailEnd/>
          </a:ln>
          <a:effectLst/>
        </p:spPr>
        <p:txBody>
          <a:bodyPr wrap="none" anchor="ctr"/>
          <a:lstStyle/>
          <a:p>
            <a:r>
              <a:rPr lang="pl-PL" dirty="0"/>
              <a:t>- Stopień zaangażowania zasobów</a:t>
            </a:r>
          </a:p>
        </p:txBody>
      </p:sp>
      <p:sp>
        <p:nvSpPr>
          <p:cNvPr id="36" name="Dowolny kształt 38"/>
          <p:cNvSpPr/>
          <p:nvPr/>
        </p:nvSpPr>
        <p:spPr>
          <a:xfrm>
            <a:off x="4540250" y="2824185"/>
            <a:ext cx="6381750" cy="2667000"/>
          </a:xfrm>
          <a:custGeom>
            <a:avLst/>
            <a:gdLst>
              <a:gd name="connsiteX0" fmla="*/ 0 w 6381750"/>
              <a:gd name="connsiteY0" fmla="*/ 2667000 h 2667000"/>
              <a:gd name="connsiteX1" fmla="*/ 28575 w 6381750"/>
              <a:gd name="connsiteY1" fmla="*/ 2638425 h 2667000"/>
              <a:gd name="connsiteX2" fmla="*/ 57150 w 6381750"/>
              <a:gd name="connsiteY2" fmla="*/ 2628900 h 2667000"/>
              <a:gd name="connsiteX3" fmla="*/ 114300 w 6381750"/>
              <a:gd name="connsiteY3" fmla="*/ 2590800 h 2667000"/>
              <a:gd name="connsiteX4" fmla="*/ 142875 w 6381750"/>
              <a:gd name="connsiteY4" fmla="*/ 2571750 h 2667000"/>
              <a:gd name="connsiteX5" fmla="*/ 200025 w 6381750"/>
              <a:gd name="connsiteY5" fmla="*/ 2505075 h 2667000"/>
              <a:gd name="connsiteX6" fmla="*/ 238125 w 6381750"/>
              <a:gd name="connsiteY6" fmla="*/ 2447925 h 2667000"/>
              <a:gd name="connsiteX7" fmla="*/ 257175 w 6381750"/>
              <a:gd name="connsiteY7" fmla="*/ 2419350 h 2667000"/>
              <a:gd name="connsiteX8" fmla="*/ 314325 w 6381750"/>
              <a:gd name="connsiteY8" fmla="*/ 2333625 h 2667000"/>
              <a:gd name="connsiteX9" fmla="*/ 333375 w 6381750"/>
              <a:gd name="connsiteY9" fmla="*/ 2305050 h 2667000"/>
              <a:gd name="connsiteX10" fmla="*/ 352425 w 6381750"/>
              <a:gd name="connsiteY10" fmla="*/ 2276475 h 2667000"/>
              <a:gd name="connsiteX11" fmla="*/ 381000 w 6381750"/>
              <a:gd name="connsiteY11" fmla="*/ 2247900 h 2667000"/>
              <a:gd name="connsiteX12" fmla="*/ 409575 w 6381750"/>
              <a:gd name="connsiteY12" fmla="*/ 2209800 h 2667000"/>
              <a:gd name="connsiteX13" fmla="*/ 466725 w 6381750"/>
              <a:gd name="connsiteY13" fmla="*/ 2152650 h 2667000"/>
              <a:gd name="connsiteX14" fmla="*/ 495300 w 6381750"/>
              <a:gd name="connsiteY14" fmla="*/ 2114550 h 2667000"/>
              <a:gd name="connsiteX15" fmla="*/ 523875 w 6381750"/>
              <a:gd name="connsiteY15" fmla="*/ 2085975 h 2667000"/>
              <a:gd name="connsiteX16" fmla="*/ 542925 w 6381750"/>
              <a:gd name="connsiteY16" fmla="*/ 2057400 h 2667000"/>
              <a:gd name="connsiteX17" fmla="*/ 600075 w 6381750"/>
              <a:gd name="connsiteY17" fmla="*/ 2000250 h 2667000"/>
              <a:gd name="connsiteX18" fmla="*/ 609600 w 6381750"/>
              <a:gd name="connsiteY18" fmla="*/ 1971675 h 2667000"/>
              <a:gd name="connsiteX19" fmla="*/ 676275 w 6381750"/>
              <a:gd name="connsiteY19" fmla="*/ 1885950 h 2667000"/>
              <a:gd name="connsiteX20" fmla="*/ 723900 w 6381750"/>
              <a:gd name="connsiteY20" fmla="*/ 1819275 h 2667000"/>
              <a:gd name="connsiteX21" fmla="*/ 762000 w 6381750"/>
              <a:gd name="connsiteY21" fmla="*/ 1762125 h 2667000"/>
              <a:gd name="connsiteX22" fmla="*/ 800100 w 6381750"/>
              <a:gd name="connsiteY22" fmla="*/ 1704975 h 2667000"/>
              <a:gd name="connsiteX23" fmla="*/ 819150 w 6381750"/>
              <a:gd name="connsiteY23" fmla="*/ 1676400 h 2667000"/>
              <a:gd name="connsiteX24" fmla="*/ 838200 w 6381750"/>
              <a:gd name="connsiteY24" fmla="*/ 1647825 h 2667000"/>
              <a:gd name="connsiteX25" fmla="*/ 847725 w 6381750"/>
              <a:gd name="connsiteY25" fmla="*/ 1619250 h 2667000"/>
              <a:gd name="connsiteX26" fmla="*/ 885825 w 6381750"/>
              <a:gd name="connsiteY26" fmla="*/ 1562100 h 2667000"/>
              <a:gd name="connsiteX27" fmla="*/ 904875 w 6381750"/>
              <a:gd name="connsiteY27" fmla="*/ 1533525 h 2667000"/>
              <a:gd name="connsiteX28" fmla="*/ 923925 w 6381750"/>
              <a:gd name="connsiteY28" fmla="*/ 1504950 h 2667000"/>
              <a:gd name="connsiteX29" fmla="*/ 942975 w 6381750"/>
              <a:gd name="connsiteY29" fmla="*/ 1447800 h 2667000"/>
              <a:gd name="connsiteX30" fmla="*/ 962025 w 6381750"/>
              <a:gd name="connsiteY30" fmla="*/ 1409700 h 2667000"/>
              <a:gd name="connsiteX31" fmla="*/ 981075 w 6381750"/>
              <a:gd name="connsiteY31" fmla="*/ 1352550 h 2667000"/>
              <a:gd name="connsiteX32" fmla="*/ 1009650 w 6381750"/>
              <a:gd name="connsiteY32" fmla="*/ 1295400 h 2667000"/>
              <a:gd name="connsiteX33" fmla="*/ 1028700 w 6381750"/>
              <a:gd name="connsiteY33" fmla="*/ 1266825 h 2667000"/>
              <a:gd name="connsiteX34" fmla="*/ 1038225 w 6381750"/>
              <a:gd name="connsiteY34" fmla="*/ 1238250 h 2667000"/>
              <a:gd name="connsiteX35" fmla="*/ 1057275 w 6381750"/>
              <a:gd name="connsiteY35" fmla="*/ 1209675 h 2667000"/>
              <a:gd name="connsiteX36" fmla="*/ 1066800 w 6381750"/>
              <a:gd name="connsiteY36" fmla="*/ 1181100 h 2667000"/>
              <a:gd name="connsiteX37" fmla="*/ 1085850 w 6381750"/>
              <a:gd name="connsiteY37" fmla="*/ 1143000 h 2667000"/>
              <a:gd name="connsiteX38" fmla="*/ 1133475 w 6381750"/>
              <a:gd name="connsiteY38" fmla="*/ 1076325 h 2667000"/>
              <a:gd name="connsiteX39" fmla="*/ 1171575 w 6381750"/>
              <a:gd name="connsiteY39" fmla="*/ 1019175 h 2667000"/>
              <a:gd name="connsiteX40" fmla="*/ 1190625 w 6381750"/>
              <a:gd name="connsiteY40" fmla="*/ 990600 h 2667000"/>
              <a:gd name="connsiteX41" fmla="*/ 1238250 w 6381750"/>
              <a:gd name="connsiteY41" fmla="*/ 923925 h 2667000"/>
              <a:gd name="connsiteX42" fmla="*/ 1266825 w 6381750"/>
              <a:gd name="connsiteY42" fmla="*/ 885825 h 2667000"/>
              <a:gd name="connsiteX43" fmla="*/ 1285875 w 6381750"/>
              <a:gd name="connsiteY43" fmla="*/ 857250 h 2667000"/>
              <a:gd name="connsiteX44" fmla="*/ 1314450 w 6381750"/>
              <a:gd name="connsiteY44" fmla="*/ 828675 h 2667000"/>
              <a:gd name="connsiteX45" fmla="*/ 1333500 w 6381750"/>
              <a:gd name="connsiteY45" fmla="*/ 800100 h 2667000"/>
              <a:gd name="connsiteX46" fmla="*/ 1362075 w 6381750"/>
              <a:gd name="connsiteY46" fmla="*/ 771525 h 2667000"/>
              <a:gd name="connsiteX47" fmla="*/ 1381125 w 6381750"/>
              <a:gd name="connsiteY47" fmla="*/ 742950 h 2667000"/>
              <a:gd name="connsiteX48" fmla="*/ 1409700 w 6381750"/>
              <a:gd name="connsiteY48" fmla="*/ 714375 h 2667000"/>
              <a:gd name="connsiteX49" fmla="*/ 1428750 w 6381750"/>
              <a:gd name="connsiteY49" fmla="*/ 685800 h 2667000"/>
              <a:gd name="connsiteX50" fmla="*/ 1457325 w 6381750"/>
              <a:gd name="connsiteY50" fmla="*/ 647700 h 2667000"/>
              <a:gd name="connsiteX51" fmla="*/ 1485900 w 6381750"/>
              <a:gd name="connsiteY51" fmla="*/ 619125 h 2667000"/>
              <a:gd name="connsiteX52" fmla="*/ 1533525 w 6381750"/>
              <a:gd name="connsiteY52" fmla="*/ 571500 h 2667000"/>
              <a:gd name="connsiteX53" fmla="*/ 1581150 w 6381750"/>
              <a:gd name="connsiteY53" fmla="*/ 514350 h 2667000"/>
              <a:gd name="connsiteX54" fmla="*/ 1600200 w 6381750"/>
              <a:gd name="connsiteY54" fmla="*/ 485775 h 2667000"/>
              <a:gd name="connsiteX55" fmla="*/ 1628775 w 6381750"/>
              <a:gd name="connsiteY55" fmla="*/ 466725 h 2667000"/>
              <a:gd name="connsiteX56" fmla="*/ 1685925 w 6381750"/>
              <a:gd name="connsiteY56" fmla="*/ 409575 h 2667000"/>
              <a:gd name="connsiteX57" fmla="*/ 1685925 w 6381750"/>
              <a:gd name="connsiteY57" fmla="*/ 409575 h 2667000"/>
              <a:gd name="connsiteX58" fmla="*/ 1714500 w 6381750"/>
              <a:gd name="connsiteY58" fmla="*/ 371475 h 2667000"/>
              <a:gd name="connsiteX59" fmla="*/ 1771650 w 6381750"/>
              <a:gd name="connsiteY59" fmla="*/ 333375 h 2667000"/>
              <a:gd name="connsiteX60" fmla="*/ 1828800 w 6381750"/>
              <a:gd name="connsiteY60" fmla="*/ 276225 h 2667000"/>
              <a:gd name="connsiteX61" fmla="*/ 1885950 w 6381750"/>
              <a:gd name="connsiteY61" fmla="*/ 219075 h 2667000"/>
              <a:gd name="connsiteX62" fmla="*/ 1943100 w 6381750"/>
              <a:gd name="connsiteY62" fmla="*/ 171450 h 2667000"/>
              <a:gd name="connsiteX63" fmla="*/ 2009775 w 6381750"/>
              <a:gd name="connsiteY63" fmla="*/ 133350 h 2667000"/>
              <a:gd name="connsiteX64" fmla="*/ 2038350 w 6381750"/>
              <a:gd name="connsiteY64" fmla="*/ 104775 h 2667000"/>
              <a:gd name="connsiteX65" fmla="*/ 2124075 w 6381750"/>
              <a:gd name="connsiteY65" fmla="*/ 85725 h 2667000"/>
              <a:gd name="connsiteX66" fmla="*/ 2181225 w 6381750"/>
              <a:gd name="connsiteY66" fmla="*/ 66675 h 2667000"/>
              <a:gd name="connsiteX67" fmla="*/ 2228850 w 6381750"/>
              <a:gd name="connsiteY67" fmla="*/ 57150 h 2667000"/>
              <a:gd name="connsiteX68" fmla="*/ 2286000 w 6381750"/>
              <a:gd name="connsiteY68" fmla="*/ 38100 h 2667000"/>
              <a:gd name="connsiteX69" fmla="*/ 2343150 w 6381750"/>
              <a:gd name="connsiteY69" fmla="*/ 9525 h 2667000"/>
              <a:gd name="connsiteX70" fmla="*/ 2447925 w 6381750"/>
              <a:gd name="connsiteY70" fmla="*/ 0 h 2667000"/>
              <a:gd name="connsiteX71" fmla="*/ 2800350 w 6381750"/>
              <a:gd name="connsiteY71" fmla="*/ 9525 h 2667000"/>
              <a:gd name="connsiteX72" fmla="*/ 2886075 w 6381750"/>
              <a:gd name="connsiteY72" fmla="*/ 28575 h 2667000"/>
              <a:gd name="connsiteX73" fmla="*/ 2952750 w 6381750"/>
              <a:gd name="connsiteY73" fmla="*/ 38100 h 2667000"/>
              <a:gd name="connsiteX74" fmla="*/ 3095625 w 6381750"/>
              <a:gd name="connsiteY74" fmla="*/ 57150 h 2667000"/>
              <a:gd name="connsiteX75" fmla="*/ 3162300 w 6381750"/>
              <a:gd name="connsiteY75" fmla="*/ 76200 h 2667000"/>
              <a:gd name="connsiteX76" fmla="*/ 3190875 w 6381750"/>
              <a:gd name="connsiteY76" fmla="*/ 85725 h 2667000"/>
              <a:gd name="connsiteX77" fmla="*/ 3228975 w 6381750"/>
              <a:gd name="connsiteY77" fmla="*/ 95250 h 2667000"/>
              <a:gd name="connsiteX78" fmla="*/ 3286125 w 6381750"/>
              <a:gd name="connsiteY78" fmla="*/ 114300 h 2667000"/>
              <a:gd name="connsiteX79" fmla="*/ 3314700 w 6381750"/>
              <a:gd name="connsiteY79" fmla="*/ 142875 h 2667000"/>
              <a:gd name="connsiteX80" fmla="*/ 3371850 w 6381750"/>
              <a:gd name="connsiteY80" fmla="*/ 180975 h 2667000"/>
              <a:gd name="connsiteX81" fmla="*/ 3457575 w 6381750"/>
              <a:gd name="connsiteY81" fmla="*/ 266700 h 2667000"/>
              <a:gd name="connsiteX82" fmla="*/ 3486150 w 6381750"/>
              <a:gd name="connsiteY82" fmla="*/ 295275 h 2667000"/>
              <a:gd name="connsiteX83" fmla="*/ 3524250 w 6381750"/>
              <a:gd name="connsiteY83" fmla="*/ 352425 h 2667000"/>
              <a:gd name="connsiteX84" fmla="*/ 3552825 w 6381750"/>
              <a:gd name="connsiteY84" fmla="*/ 371475 h 2667000"/>
              <a:gd name="connsiteX85" fmla="*/ 3571875 w 6381750"/>
              <a:gd name="connsiteY85" fmla="*/ 400050 h 2667000"/>
              <a:gd name="connsiteX86" fmla="*/ 3629025 w 6381750"/>
              <a:gd name="connsiteY86" fmla="*/ 457200 h 2667000"/>
              <a:gd name="connsiteX87" fmla="*/ 3657600 w 6381750"/>
              <a:gd name="connsiteY87" fmla="*/ 485775 h 2667000"/>
              <a:gd name="connsiteX88" fmla="*/ 3714750 w 6381750"/>
              <a:gd name="connsiteY88" fmla="*/ 542925 h 2667000"/>
              <a:gd name="connsiteX89" fmla="*/ 3743325 w 6381750"/>
              <a:gd name="connsiteY89" fmla="*/ 571500 h 2667000"/>
              <a:gd name="connsiteX90" fmla="*/ 3771900 w 6381750"/>
              <a:gd name="connsiteY90" fmla="*/ 590550 h 2667000"/>
              <a:gd name="connsiteX91" fmla="*/ 3819525 w 6381750"/>
              <a:gd name="connsiteY91" fmla="*/ 647700 h 2667000"/>
              <a:gd name="connsiteX92" fmla="*/ 3838575 w 6381750"/>
              <a:gd name="connsiteY92" fmla="*/ 676275 h 2667000"/>
              <a:gd name="connsiteX93" fmla="*/ 3895725 w 6381750"/>
              <a:gd name="connsiteY93" fmla="*/ 733425 h 2667000"/>
              <a:gd name="connsiteX94" fmla="*/ 3943350 w 6381750"/>
              <a:gd name="connsiteY94" fmla="*/ 781050 h 2667000"/>
              <a:gd name="connsiteX95" fmla="*/ 3990975 w 6381750"/>
              <a:gd name="connsiteY95" fmla="*/ 838200 h 2667000"/>
              <a:gd name="connsiteX96" fmla="*/ 4038600 w 6381750"/>
              <a:gd name="connsiteY96" fmla="*/ 885825 h 2667000"/>
              <a:gd name="connsiteX97" fmla="*/ 4067175 w 6381750"/>
              <a:gd name="connsiteY97" fmla="*/ 942975 h 2667000"/>
              <a:gd name="connsiteX98" fmla="*/ 4095750 w 6381750"/>
              <a:gd name="connsiteY98" fmla="*/ 962025 h 2667000"/>
              <a:gd name="connsiteX99" fmla="*/ 4143375 w 6381750"/>
              <a:gd name="connsiteY99" fmla="*/ 1009650 h 2667000"/>
              <a:gd name="connsiteX100" fmla="*/ 4162425 w 6381750"/>
              <a:gd name="connsiteY100" fmla="*/ 1038225 h 2667000"/>
              <a:gd name="connsiteX101" fmla="*/ 4191000 w 6381750"/>
              <a:gd name="connsiteY101" fmla="*/ 1057275 h 2667000"/>
              <a:gd name="connsiteX102" fmla="*/ 4248150 w 6381750"/>
              <a:gd name="connsiteY102" fmla="*/ 1114425 h 2667000"/>
              <a:gd name="connsiteX103" fmla="*/ 4276725 w 6381750"/>
              <a:gd name="connsiteY103" fmla="*/ 1143000 h 2667000"/>
              <a:gd name="connsiteX104" fmla="*/ 4295775 w 6381750"/>
              <a:gd name="connsiteY104" fmla="*/ 1171575 h 2667000"/>
              <a:gd name="connsiteX105" fmla="*/ 4324350 w 6381750"/>
              <a:gd name="connsiteY105" fmla="*/ 1190625 h 2667000"/>
              <a:gd name="connsiteX106" fmla="*/ 4381500 w 6381750"/>
              <a:gd name="connsiteY106" fmla="*/ 1247775 h 2667000"/>
              <a:gd name="connsiteX107" fmla="*/ 4410075 w 6381750"/>
              <a:gd name="connsiteY107" fmla="*/ 1276350 h 2667000"/>
              <a:gd name="connsiteX108" fmla="*/ 4429125 w 6381750"/>
              <a:gd name="connsiteY108" fmla="*/ 1304925 h 2667000"/>
              <a:gd name="connsiteX109" fmla="*/ 4486275 w 6381750"/>
              <a:gd name="connsiteY109" fmla="*/ 1343025 h 2667000"/>
              <a:gd name="connsiteX110" fmla="*/ 4562475 w 6381750"/>
              <a:gd name="connsiteY110" fmla="*/ 1409700 h 2667000"/>
              <a:gd name="connsiteX111" fmla="*/ 4591050 w 6381750"/>
              <a:gd name="connsiteY111" fmla="*/ 1438275 h 2667000"/>
              <a:gd name="connsiteX112" fmla="*/ 4648200 w 6381750"/>
              <a:gd name="connsiteY112" fmla="*/ 1476375 h 2667000"/>
              <a:gd name="connsiteX113" fmla="*/ 4676775 w 6381750"/>
              <a:gd name="connsiteY113" fmla="*/ 1495425 h 2667000"/>
              <a:gd name="connsiteX114" fmla="*/ 4705350 w 6381750"/>
              <a:gd name="connsiteY114" fmla="*/ 1524000 h 2667000"/>
              <a:gd name="connsiteX115" fmla="*/ 4762500 w 6381750"/>
              <a:gd name="connsiteY115" fmla="*/ 1562100 h 2667000"/>
              <a:gd name="connsiteX116" fmla="*/ 4791075 w 6381750"/>
              <a:gd name="connsiteY116" fmla="*/ 1590675 h 2667000"/>
              <a:gd name="connsiteX117" fmla="*/ 4848225 w 6381750"/>
              <a:gd name="connsiteY117" fmla="*/ 1628775 h 2667000"/>
              <a:gd name="connsiteX118" fmla="*/ 4876800 w 6381750"/>
              <a:gd name="connsiteY118" fmla="*/ 1647825 h 2667000"/>
              <a:gd name="connsiteX119" fmla="*/ 4933950 w 6381750"/>
              <a:gd name="connsiteY119" fmla="*/ 1685925 h 2667000"/>
              <a:gd name="connsiteX120" fmla="*/ 4962525 w 6381750"/>
              <a:gd name="connsiteY120" fmla="*/ 1704975 h 2667000"/>
              <a:gd name="connsiteX121" fmla="*/ 4991100 w 6381750"/>
              <a:gd name="connsiteY121" fmla="*/ 1733550 h 2667000"/>
              <a:gd name="connsiteX122" fmla="*/ 5048250 w 6381750"/>
              <a:gd name="connsiteY122" fmla="*/ 1771650 h 2667000"/>
              <a:gd name="connsiteX123" fmla="*/ 5133975 w 6381750"/>
              <a:gd name="connsiteY123" fmla="*/ 1828800 h 2667000"/>
              <a:gd name="connsiteX124" fmla="*/ 5162550 w 6381750"/>
              <a:gd name="connsiteY124" fmla="*/ 1847850 h 2667000"/>
              <a:gd name="connsiteX125" fmla="*/ 5191125 w 6381750"/>
              <a:gd name="connsiteY125" fmla="*/ 1876425 h 2667000"/>
              <a:gd name="connsiteX126" fmla="*/ 5219700 w 6381750"/>
              <a:gd name="connsiteY126" fmla="*/ 1885950 h 2667000"/>
              <a:gd name="connsiteX127" fmla="*/ 5248275 w 6381750"/>
              <a:gd name="connsiteY127" fmla="*/ 1924050 h 2667000"/>
              <a:gd name="connsiteX128" fmla="*/ 5305425 w 6381750"/>
              <a:gd name="connsiteY128" fmla="*/ 1962150 h 2667000"/>
              <a:gd name="connsiteX129" fmla="*/ 5343525 w 6381750"/>
              <a:gd name="connsiteY129" fmla="*/ 1990725 h 2667000"/>
              <a:gd name="connsiteX130" fmla="*/ 5372100 w 6381750"/>
              <a:gd name="connsiteY130" fmla="*/ 2000250 h 2667000"/>
              <a:gd name="connsiteX131" fmla="*/ 5429250 w 6381750"/>
              <a:gd name="connsiteY131" fmla="*/ 2038350 h 2667000"/>
              <a:gd name="connsiteX132" fmla="*/ 5457825 w 6381750"/>
              <a:gd name="connsiteY132" fmla="*/ 2066925 h 2667000"/>
              <a:gd name="connsiteX133" fmla="*/ 5486400 w 6381750"/>
              <a:gd name="connsiteY133" fmla="*/ 2076450 h 2667000"/>
              <a:gd name="connsiteX134" fmla="*/ 5543550 w 6381750"/>
              <a:gd name="connsiteY134" fmla="*/ 2114550 h 2667000"/>
              <a:gd name="connsiteX135" fmla="*/ 5572125 w 6381750"/>
              <a:gd name="connsiteY135" fmla="*/ 2133600 h 2667000"/>
              <a:gd name="connsiteX136" fmla="*/ 5600700 w 6381750"/>
              <a:gd name="connsiteY136" fmla="*/ 2152650 h 2667000"/>
              <a:gd name="connsiteX137" fmla="*/ 5629275 w 6381750"/>
              <a:gd name="connsiteY137" fmla="*/ 2181225 h 2667000"/>
              <a:gd name="connsiteX138" fmla="*/ 5686425 w 6381750"/>
              <a:gd name="connsiteY138" fmla="*/ 2200275 h 2667000"/>
              <a:gd name="connsiteX139" fmla="*/ 5724525 w 6381750"/>
              <a:gd name="connsiteY139" fmla="*/ 2228850 h 2667000"/>
              <a:gd name="connsiteX140" fmla="*/ 5791200 w 6381750"/>
              <a:gd name="connsiteY140" fmla="*/ 2257425 h 2667000"/>
              <a:gd name="connsiteX141" fmla="*/ 5829300 w 6381750"/>
              <a:gd name="connsiteY141" fmla="*/ 2266950 h 2667000"/>
              <a:gd name="connsiteX142" fmla="*/ 5915025 w 6381750"/>
              <a:gd name="connsiteY142" fmla="*/ 2305050 h 2667000"/>
              <a:gd name="connsiteX143" fmla="*/ 5981700 w 6381750"/>
              <a:gd name="connsiteY143" fmla="*/ 2333625 h 2667000"/>
              <a:gd name="connsiteX144" fmla="*/ 6019800 w 6381750"/>
              <a:gd name="connsiteY144" fmla="*/ 2352675 h 2667000"/>
              <a:gd name="connsiteX145" fmla="*/ 6105525 w 6381750"/>
              <a:gd name="connsiteY145" fmla="*/ 2381250 h 2667000"/>
              <a:gd name="connsiteX146" fmla="*/ 6162675 w 6381750"/>
              <a:gd name="connsiteY146" fmla="*/ 2400300 h 2667000"/>
              <a:gd name="connsiteX147" fmla="*/ 6191250 w 6381750"/>
              <a:gd name="connsiteY147" fmla="*/ 2409825 h 2667000"/>
              <a:gd name="connsiteX148" fmla="*/ 6257925 w 6381750"/>
              <a:gd name="connsiteY148" fmla="*/ 2428875 h 2667000"/>
              <a:gd name="connsiteX149" fmla="*/ 6296025 w 6381750"/>
              <a:gd name="connsiteY149" fmla="*/ 2438400 h 2667000"/>
              <a:gd name="connsiteX150" fmla="*/ 6324600 w 6381750"/>
              <a:gd name="connsiteY150" fmla="*/ 2447925 h 2667000"/>
              <a:gd name="connsiteX151" fmla="*/ 6381750 w 6381750"/>
              <a:gd name="connsiteY151" fmla="*/ 245745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6381750" h="2667000">
                <a:moveTo>
                  <a:pt x="0" y="2667000"/>
                </a:moveTo>
                <a:cubicBezTo>
                  <a:pt x="9525" y="2657475"/>
                  <a:pt x="17367" y="2645897"/>
                  <a:pt x="28575" y="2638425"/>
                </a:cubicBezTo>
                <a:cubicBezTo>
                  <a:pt x="36929" y="2632856"/>
                  <a:pt x="48373" y="2633776"/>
                  <a:pt x="57150" y="2628900"/>
                </a:cubicBezTo>
                <a:cubicBezTo>
                  <a:pt x="77164" y="2617781"/>
                  <a:pt x="95250" y="2603500"/>
                  <a:pt x="114300" y="2590800"/>
                </a:cubicBezTo>
                <a:lnTo>
                  <a:pt x="142875" y="2571750"/>
                </a:lnTo>
                <a:cubicBezTo>
                  <a:pt x="201331" y="2484066"/>
                  <a:pt x="107636" y="2620562"/>
                  <a:pt x="200025" y="2505075"/>
                </a:cubicBezTo>
                <a:cubicBezTo>
                  <a:pt x="214328" y="2487197"/>
                  <a:pt x="225425" y="2466975"/>
                  <a:pt x="238125" y="2447925"/>
                </a:cubicBezTo>
                <a:lnTo>
                  <a:pt x="257175" y="2419350"/>
                </a:lnTo>
                <a:lnTo>
                  <a:pt x="314325" y="2333625"/>
                </a:lnTo>
                <a:lnTo>
                  <a:pt x="333375" y="2305050"/>
                </a:lnTo>
                <a:cubicBezTo>
                  <a:pt x="339725" y="2295525"/>
                  <a:pt x="344330" y="2284570"/>
                  <a:pt x="352425" y="2276475"/>
                </a:cubicBezTo>
                <a:cubicBezTo>
                  <a:pt x="361950" y="2266950"/>
                  <a:pt x="372234" y="2258127"/>
                  <a:pt x="381000" y="2247900"/>
                </a:cubicBezTo>
                <a:cubicBezTo>
                  <a:pt x="391331" y="2235847"/>
                  <a:pt x="398955" y="2221600"/>
                  <a:pt x="409575" y="2209800"/>
                </a:cubicBezTo>
                <a:cubicBezTo>
                  <a:pt x="427597" y="2189775"/>
                  <a:pt x="450561" y="2174203"/>
                  <a:pt x="466725" y="2152650"/>
                </a:cubicBezTo>
                <a:cubicBezTo>
                  <a:pt x="476250" y="2139950"/>
                  <a:pt x="484969" y="2126603"/>
                  <a:pt x="495300" y="2114550"/>
                </a:cubicBezTo>
                <a:cubicBezTo>
                  <a:pt x="504066" y="2104323"/>
                  <a:pt x="515251" y="2096323"/>
                  <a:pt x="523875" y="2085975"/>
                </a:cubicBezTo>
                <a:cubicBezTo>
                  <a:pt x="531204" y="2077181"/>
                  <a:pt x="535320" y="2065956"/>
                  <a:pt x="542925" y="2057400"/>
                </a:cubicBezTo>
                <a:cubicBezTo>
                  <a:pt x="560823" y="2037264"/>
                  <a:pt x="600075" y="2000250"/>
                  <a:pt x="600075" y="2000250"/>
                </a:cubicBezTo>
                <a:cubicBezTo>
                  <a:pt x="603250" y="1990725"/>
                  <a:pt x="604031" y="1980029"/>
                  <a:pt x="609600" y="1971675"/>
                </a:cubicBezTo>
                <a:cubicBezTo>
                  <a:pt x="672317" y="1877600"/>
                  <a:pt x="600190" y="2038120"/>
                  <a:pt x="676275" y="1885950"/>
                </a:cubicBezTo>
                <a:cubicBezTo>
                  <a:pt x="717631" y="1803238"/>
                  <a:pt x="669839" y="1888782"/>
                  <a:pt x="723900" y="1819275"/>
                </a:cubicBezTo>
                <a:cubicBezTo>
                  <a:pt x="737956" y="1801203"/>
                  <a:pt x="749300" y="1781175"/>
                  <a:pt x="762000" y="1762125"/>
                </a:cubicBezTo>
                <a:lnTo>
                  <a:pt x="800100" y="1704975"/>
                </a:lnTo>
                <a:lnTo>
                  <a:pt x="819150" y="1676400"/>
                </a:lnTo>
                <a:cubicBezTo>
                  <a:pt x="825500" y="1666875"/>
                  <a:pt x="834580" y="1658685"/>
                  <a:pt x="838200" y="1647825"/>
                </a:cubicBezTo>
                <a:cubicBezTo>
                  <a:pt x="841375" y="1638300"/>
                  <a:pt x="842849" y="1628027"/>
                  <a:pt x="847725" y="1619250"/>
                </a:cubicBezTo>
                <a:cubicBezTo>
                  <a:pt x="858844" y="1599236"/>
                  <a:pt x="873125" y="1581150"/>
                  <a:pt x="885825" y="1562100"/>
                </a:cubicBezTo>
                <a:lnTo>
                  <a:pt x="904875" y="1533525"/>
                </a:lnTo>
                <a:cubicBezTo>
                  <a:pt x="911225" y="1524000"/>
                  <a:pt x="920305" y="1515810"/>
                  <a:pt x="923925" y="1504950"/>
                </a:cubicBezTo>
                <a:cubicBezTo>
                  <a:pt x="930275" y="1485900"/>
                  <a:pt x="933995" y="1465761"/>
                  <a:pt x="942975" y="1447800"/>
                </a:cubicBezTo>
                <a:cubicBezTo>
                  <a:pt x="949325" y="1435100"/>
                  <a:pt x="956752" y="1422883"/>
                  <a:pt x="962025" y="1409700"/>
                </a:cubicBezTo>
                <a:cubicBezTo>
                  <a:pt x="969483" y="1391056"/>
                  <a:pt x="969936" y="1369258"/>
                  <a:pt x="981075" y="1352550"/>
                </a:cubicBezTo>
                <a:cubicBezTo>
                  <a:pt x="1035670" y="1270658"/>
                  <a:pt x="970215" y="1374270"/>
                  <a:pt x="1009650" y="1295400"/>
                </a:cubicBezTo>
                <a:cubicBezTo>
                  <a:pt x="1014770" y="1285161"/>
                  <a:pt x="1023580" y="1277064"/>
                  <a:pt x="1028700" y="1266825"/>
                </a:cubicBezTo>
                <a:cubicBezTo>
                  <a:pt x="1033190" y="1257845"/>
                  <a:pt x="1033735" y="1247230"/>
                  <a:pt x="1038225" y="1238250"/>
                </a:cubicBezTo>
                <a:cubicBezTo>
                  <a:pt x="1043345" y="1228011"/>
                  <a:pt x="1052155" y="1219914"/>
                  <a:pt x="1057275" y="1209675"/>
                </a:cubicBezTo>
                <a:cubicBezTo>
                  <a:pt x="1061765" y="1200695"/>
                  <a:pt x="1062845" y="1190328"/>
                  <a:pt x="1066800" y="1181100"/>
                </a:cubicBezTo>
                <a:cubicBezTo>
                  <a:pt x="1072393" y="1168049"/>
                  <a:pt x="1078805" y="1155328"/>
                  <a:pt x="1085850" y="1143000"/>
                </a:cubicBezTo>
                <a:cubicBezTo>
                  <a:pt x="1099613" y="1118914"/>
                  <a:pt x="1117575" y="1099040"/>
                  <a:pt x="1133475" y="1076325"/>
                </a:cubicBezTo>
                <a:cubicBezTo>
                  <a:pt x="1146605" y="1057568"/>
                  <a:pt x="1158875" y="1038225"/>
                  <a:pt x="1171575" y="1019175"/>
                </a:cubicBezTo>
                <a:cubicBezTo>
                  <a:pt x="1177925" y="1009650"/>
                  <a:pt x="1183756" y="999758"/>
                  <a:pt x="1190625" y="990600"/>
                </a:cubicBezTo>
                <a:cubicBezTo>
                  <a:pt x="1284012" y="866084"/>
                  <a:pt x="1168610" y="1021421"/>
                  <a:pt x="1238250" y="923925"/>
                </a:cubicBezTo>
                <a:cubicBezTo>
                  <a:pt x="1247477" y="911007"/>
                  <a:pt x="1257598" y="898743"/>
                  <a:pt x="1266825" y="885825"/>
                </a:cubicBezTo>
                <a:cubicBezTo>
                  <a:pt x="1273479" y="876510"/>
                  <a:pt x="1278546" y="866044"/>
                  <a:pt x="1285875" y="857250"/>
                </a:cubicBezTo>
                <a:cubicBezTo>
                  <a:pt x="1294499" y="846902"/>
                  <a:pt x="1305826" y="839023"/>
                  <a:pt x="1314450" y="828675"/>
                </a:cubicBezTo>
                <a:cubicBezTo>
                  <a:pt x="1321779" y="819881"/>
                  <a:pt x="1326171" y="808894"/>
                  <a:pt x="1333500" y="800100"/>
                </a:cubicBezTo>
                <a:cubicBezTo>
                  <a:pt x="1342124" y="789752"/>
                  <a:pt x="1353451" y="781873"/>
                  <a:pt x="1362075" y="771525"/>
                </a:cubicBezTo>
                <a:cubicBezTo>
                  <a:pt x="1369404" y="762731"/>
                  <a:pt x="1373796" y="751744"/>
                  <a:pt x="1381125" y="742950"/>
                </a:cubicBezTo>
                <a:cubicBezTo>
                  <a:pt x="1389749" y="732602"/>
                  <a:pt x="1401076" y="724723"/>
                  <a:pt x="1409700" y="714375"/>
                </a:cubicBezTo>
                <a:cubicBezTo>
                  <a:pt x="1417029" y="705581"/>
                  <a:pt x="1422096" y="695115"/>
                  <a:pt x="1428750" y="685800"/>
                </a:cubicBezTo>
                <a:cubicBezTo>
                  <a:pt x="1437977" y="672882"/>
                  <a:pt x="1446994" y="659753"/>
                  <a:pt x="1457325" y="647700"/>
                </a:cubicBezTo>
                <a:cubicBezTo>
                  <a:pt x="1466091" y="637473"/>
                  <a:pt x="1477276" y="629473"/>
                  <a:pt x="1485900" y="619125"/>
                </a:cubicBezTo>
                <a:cubicBezTo>
                  <a:pt x="1525588" y="571500"/>
                  <a:pt x="1481138" y="606425"/>
                  <a:pt x="1533525" y="571500"/>
                </a:cubicBezTo>
                <a:cubicBezTo>
                  <a:pt x="1580823" y="500554"/>
                  <a:pt x="1520034" y="587689"/>
                  <a:pt x="1581150" y="514350"/>
                </a:cubicBezTo>
                <a:cubicBezTo>
                  <a:pt x="1588479" y="505556"/>
                  <a:pt x="1592105" y="493870"/>
                  <a:pt x="1600200" y="485775"/>
                </a:cubicBezTo>
                <a:cubicBezTo>
                  <a:pt x="1608295" y="477680"/>
                  <a:pt x="1620219" y="474330"/>
                  <a:pt x="1628775" y="466725"/>
                </a:cubicBezTo>
                <a:cubicBezTo>
                  <a:pt x="1648911" y="448827"/>
                  <a:pt x="1666875" y="428625"/>
                  <a:pt x="1685925" y="409575"/>
                </a:cubicBezTo>
                <a:lnTo>
                  <a:pt x="1685925" y="409575"/>
                </a:lnTo>
                <a:cubicBezTo>
                  <a:pt x="1695450" y="396875"/>
                  <a:pt x="1702635" y="382022"/>
                  <a:pt x="1714500" y="371475"/>
                </a:cubicBezTo>
                <a:cubicBezTo>
                  <a:pt x="1731612" y="356264"/>
                  <a:pt x="1757913" y="351691"/>
                  <a:pt x="1771650" y="333375"/>
                </a:cubicBezTo>
                <a:cubicBezTo>
                  <a:pt x="1836065" y="247488"/>
                  <a:pt x="1766124" y="331937"/>
                  <a:pt x="1828800" y="276225"/>
                </a:cubicBezTo>
                <a:cubicBezTo>
                  <a:pt x="1848936" y="258327"/>
                  <a:pt x="1863534" y="234019"/>
                  <a:pt x="1885950" y="219075"/>
                </a:cubicBezTo>
                <a:cubicBezTo>
                  <a:pt x="1956896" y="171777"/>
                  <a:pt x="1869761" y="232566"/>
                  <a:pt x="1943100" y="171450"/>
                </a:cubicBezTo>
                <a:cubicBezTo>
                  <a:pt x="1997094" y="126455"/>
                  <a:pt x="1944561" y="179931"/>
                  <a:pt x="2009775" y="133350"/>
                </a:cubicBezTo>
                <a:cubicBezTo>
                  <a:pt x="2020736" y="125520"/>
                  <a:pt x="2026654" y="111458"/>
                  <a:pt x="2038350" y="104775"/>
                </a:cubicBezTo>
                <a:cubicBezTo>
                  <a:pt x="2046160" y="100312"/>
                  <a:pt x="2120497" y="86701"/>
                  <a:pt x="2124075" y="85725"/>
                </a:cubicBezTo>
                <a:cubicBezTo>
                  <a:pt x="2143448" y="80441"/>
                  <a:pt x="2161534" y="70613"/>
                  <a:pt x="2181225" y="66675"/>
                </a:cubicBezTo>
                <a:cubicBezTo>
                  <a:pt x="2197100" y="63500"/>
                  <a:pt x="2213231" y="61410"/>
                  <a:pt x="2228850" y="57150"/>
                </a:cubicBezTo>
                <a:cubicBezTo>
                  <a:pt x="2248223" y="51866"/>
                  <a:pt x="2269292" y="49239"/>
                  <a:pt x="2286000" y="38100"/>
                </a:cubicBezTo>
                <a:cubicBezTo>
                  <a:pt x="2306579" y="24381"/>
                  <a:pt x="2318055" y="13110"/>
                  <a:pt x="2343150" y="9525"/>
                </a:cubicBezTo>
                <a:cubicBezTo>
                  <a:pt x="2377867" y="4565"/>
                  <a:pt x="2413000" y="3175"/>
                  <a:pt x="2447925" y="0"/>
                </a:cubicBezTo>
                <a:lnTo>
                  <a:pt x="2800350" y="9525"/>
                </a:lnTo>
                <a:cubicBezTo>
                  <a:pt x="2893274" y="13847"/>
                  <a:pt x="2825729" y="16506"/>
                  <a:pt x="2886075" y="28575"/>
                </a:cubicBezTo>
                <a:cubicBezTo>
                  <a:pt x="2908090" y="32978"/>
                  <a:pt x="2930496" y="35133"/>
                  <a:pt x="2952750" y="38100"/>
                </a:cubicBezTo>
                <a:cubicBezTo>
                  <a:pt x="3137395" y="62719"/>
                  <a:pt x="2928036" y="33209"/>
                  <a:pt x="3095625" y="57150"/>
                </a:cubicBezTo>
                <a:cubicBezTo>
                  <a:pt x="3164138" y="79988"/>
                  <a:pt x="3078579" y="52280"/>
                  <a:pt x="3162300" y="76200"/>
                </a:cubicBezTo>
                <a:cubicBezTo>
                  <a:pt x="3171954" y="78958"/>
                  <a:pt x="3181221" y="82967"/>
                  <a:pt x="3190875" y="85725"/>
                </a:cubicBezTo>
                <a:cubicBezTo>
                  <a:pt x="3203462" y="89321"/>
                  <a:pt x="3216436" y="91488"/>
                  <a:pt x="3228975" y="95250"/>
                </a:cubicBezTo>
                <a:cubicBezTo>
                  <a:pt x="3248209" y="101020"/>
                  <a:pt x="3286125" y="114300"/>
                  <a:pt x="3286125" y="114300"/>
                </a:cubicBezTo>
                <a:cubicBezTo>
                  <a:pt x="3295650" y="123825"/>
                  <a:pt x="3304067" y="134605"/>
                  <a:pt x="3314700" y="142875"/>
                </a:cubicBezTo>
                <a:cubicBezTo>
                  <a:pt x="3332772" y="156931"/>
                  <a:pt x="3355661" y="164786"/>
                  <a:pt x="3371850" y="180975"/>
                </a:cubicBezTo>
                <a:lnTo>
                  <a:pt x="3457575" y="266700"/>
                </a:lnTo>
                <a:cubicBezTo>
                  <a:pt x="3467100" y="276225"/>
                  <a:pt x="3478678" y="284067"/>
                  <a:pt x="3486150" y="295275"/>
                </a:cubicBezTo>
                <a:cubicBezTo>
                  <a:pt x="3498850" y="314325"/>
                  <a:pt x="3505200" y="339725"/>
                  <a:pt x="3524250" y="352425"/>
                </a:cubicBezTo>
                <a:lnTo>
                  <a:pt x="3552825" y="371475"/>
                </a:lnTo>
                <a:cubicBezTo>
                  <a:pt x="3559175" y="381000"/>
                  <a:pt x="3564270" y="391494"/>
                  <a:pt x="3571875" y="400050"/>
                </a:cubicBezTo>
                <a:cubicBezTo>
                  <a:pt x="3589773" y="420186"/>
                  <a:pt x="3609975" y="438150"/>
                  <a:pt x="3629025" y="457200"/>
                </a:cubicBezTo>
                <a:lnTo>
                  <a:pt x="3657600" y="485775"/>
                </a:lnTo>
                <a:lnTo>
                  <a:pt x="3714750" y="542925"/>
                </a:lnTo>
                <a:cubicBezTo>
                  <a:pt x="3724275" y="552450"/>
                  <a:pt x="3732117" y="564028"/>
                  <a:pt x="3743325" y="571500"/>
                </a:cubicBezTo>
                <a:lnTo>
                  <a:pt x="3771900" y="590550"/>
                </a:lnTo>
                <a:cubicBezTo>
                  <a:pt x="3819198" y="661496"/>
                  <a:pt x="3758409" y="574361"/>
                  <a:pt x="3819525" y="647700"/>
                </a:cubicBezTo>
                <a:cubicBezTo>
                  <a:pt x="3826854" y="656494"/>
                  <a:pt x="3830970" y="667719"/>
                  <a:pt x="3838575" y="676275"/>
                </a:cubicBezTo>
                <a:cubicBezTo>
                  <a:pt x="3856473" y="696411"/>
                  <a:pt x="3880781" y="711009"/>
                  <a:pt x="3895725" y="733425"/>
                </a:cubicBezTo>
                <a:cubicBezTo>
                  <a:pt x="3921125" y="771525"/>
                  <a:pt x="3905250" y="755650"/>
                  <a:pt x="3943350" y="781050"/>
                </a:cubicBezTo>
                <a:cubicBezTo>
                  <a:pt x="3990648" y="851996"/>
                  <a:pt x="3929859" y="764861"/>
                  <a:pt x="3990975" y="838200"/>
                </a:cubicBezTo>
                <a:cubicBezTo>
                  <a:pt x="4030662" y="885825"/>
                  <a:pt x="3986212" y="850900"/>
                  <a:pt x="4038600" y="885825"/>
                </a:cubicBezTo>
                <a:cubicBezTo>
                  <a:pt x="4046347" y="909066"/>
                  <a:pt x="4048711" y="924511"/>
                  <a:pt x="4067175" y="942975"/>
                </a:cubicBezTo>
                <a:cubicBezTo>
                  <a:pt x="4075270" y="951070"/>
                  <a:pt x="4086225" y="955675"/>
                  <a:pt x="4095750" y="962025"/>
                </a:cubicBezTo>
                <a:cubicBezTo>
                  <a:pt x="4146550" y="1038225"/>
                  <a:pt x="4079875" y="946150"/>
                  <a:pt x="4143375" y="1009650"/>
                </a:cubicBezTo>
                <a:cubicBezTo>
                  <a:pt x="4151470" y="1017745"/>
                  <a:pt x="4154330" y="1030130"/>
                  <a:pt x="4162425" y="1038225"/>
                </a:cubicBezTo>
                <a:cubicBezTo>
                  <a:pt x="4170520" y="1046320"/>
                  <a:pt x="4182444" y="1049670"/>
                  <a:pt x="4191000" y="1057275"/>
                </a:cubicBezTo>
                <a:cubicBezTo>
                  <a:pt x="4211136" y="1075173"/>
                  <a:pt x="4229100" y="1095375"/>
                  <a:pt x="4248150" y="1114425"/>
                </a:cubicBezTo>
                <a:cubicBezTo>
                  <a:pt x="4257675" y="1123950"/>
                  <a:pt x="4269253" y="1131792"/>
                  <a:pt x="4276725" y="1143000"/>
                </a:cubicBezTo>
                <a:cubicBezTo>
                  <a:pt x="4283075" y="1152525"/>
                  <a:pt x="4287680" y="1163480"/>
                  <a:pt x="4295775" y="1171575"/>
                </a:cubicBezTo>
                <a:cubicBezTo>
                  <a:pt x="4303870" y="1179670"/>
                  <a:pt x="4315794" y="1183020"/>
                  <a:pt x="4324350" y="1190625"/>
                </a:cubicBezTo>
                <a:cubicBezTo>
                  <a:pt x="4344486" y="1208523"/>
                  <a:pt x="4362450" y="1228725"/>
                  <a:pt x="4381500" y="1247775"/>
                </a:cubicBezTo>
                <a:cubicBezTo>
                  <a:pt x="4391025" y="1257300"/>
                  <a:pt x="4402603" y="1265142"/>
                  <a:pt x="4410075" y="1276350"/>
                </a:cubicBezTo>
                <a:cubicBezTo>
                  <a:pt x="4416425" y="1285875"/>
                  <a:pt x="4420510" y="1297387"/>
                  <a:pt x="4429125" y="1304925"/>
                </a:cubicBezTo>
                <a:cubicBezTo>
                  <a:pt x="4446355" y="1320002"/>
                  <a:pt x="4486275" y="1343025"/>
                  <a:pt x="4486275" y="1343025"/>
                </a:cubicBezTo>
                <a:cubicBezTo>
                  <a:pt x="4540250" y="1423987"/>
                  <a:pt x="4451350" y="1298575"/>
                  <a:pt x="4562475" y="1409700"/>
                </a:cubicBezTo>
                <a:cubicBezTo>
                  <a:pt x="4572000" y="1419225"/>
                  <a:pt x="4580417" y="1430005"/>
                  <a:pt x="4591050" y="1438275"/>
                </a:cubicBezTo>
                <a:cubicBezTo>
                  <a:pt x="4609122" y="1452331"/>
                  <a:pt x="4629150" y="1463675"/>
                  <a:pt x="4648200" y="1476375"/>
                </a:cubicBezTo>
                <a:cubicBezTo>
                  <a:pt x="4657725" y="1482725"/>
                  <a:pt x="4668680" y="1487330"/>
                  <a:pt x="4676775" y="1495425"/>
                </a:cubicBezTo>
                <a:cubicBezTo>
                  <a:pt x="4686300" y="1504950"/>
                  <a:pt x="4694717" y="1515730"/>
                  <a:pt x="4705350" y="1524000"/>
                </a:cubicBezTo>
                <a:cubicBezTo>
                  <a:pt x="4723422" y="1538056"/>
                  <a:pt x="4746311" y="1545911"/>
                  <a:pt x="4762500" y="1562100"/>
                </a:cubicBezTo>
                <a:cubicBezTo>
                  <a:pt x="4772025" y="1571625"/>
                  <a:pt x="4780442" y="1582405"/>
                  <a:pt x="4791075" y="1590675"/>
                </a:cubicBezTo>
                <a:cubicBezTo>
                  <a:pt x="4809147" y="1604731"/>
                  <a:pt x="4829175" y="1616075"/>
                  <a:pt x="4848225" y="1628775"/>
                </a:cubicBezTo>
                <a:lnTo>
                  <a:pt x="4876800" y="1647825"/>
                </a:lnTo>
                <a:lnTo>
                  <a:pt x="4933950" y="1685925"/>
                </a:lnTo>
                <a:cubicBezTo>
                  <a:pt x="4943475" y="1692275"/>
                  <a:pt x="4954430" y="1696880"/>
                  <a:pt x="4962525" y="1704975"/>
                </a:cubicBezTo>
                <a:cubicBezTo>
                  <a:pt x="4972050" y="1714500"/>
                  <a:pt x="4980467" y="1725280"/>
                  <a:pt x="4991100" y="1733550"/>
                </a:cubicBezTo>
                <a:cubicBezTo>
                  <a:pt x="5009172" y="1747606"/>
                  <a:pt x="5029200" y="1758950"/>
                  <a:pt x="5048250" y="1771650"/>
                </a:cubicBezTo>
                <a:lnTo>
                  <a:pt x="5133975" y="1828800"/>
                </a:lnTo>
                <a:cubicBezTo>
                  <a:pt x="5143500" y="1835150"/>
                  <a:pt x="5154455" y="1839755"/>
                  <a:pt x="5162550" y="1847850"/>
                </a:cubicBezTo>
                <a:cubicBezTo>
                  <a:pt x="5172075" y="1857375"/>
                  <a:pt x="5179917" y="1868953"/>
                  <a:pt x="5191125" y="1876425"/>
                </a:cubicBezTo>
                <a:cubicBezTo>
                  <a:pt x="5199479" y="1881994"/>
                  <a:pt x="5210175" y="1882775"/>
                  <a:pt x="5219700" y="1885950"/>
                </a:cubicBezTo>
                <a:cubicBezTo>
                  <a:pt x="5229225" y="1898650"/>
                  <a:pt x="5236410" y="1913503"/>
                  <a:pt x="5248275" y="1924050"/>
                </a:cubicBezTo>
                <a:cubicBezTo>
                  <a:pt x="5265387" y="1939261"/>
                  <a:pt x="5287109" y="1948413"/>
                  <a:pt x="5305425" y="1962150"/>
                </a:cubicBezTo>
                <a:cubicBezTo>
                  <a:pt x="5318125" y="1971675"/>
                  <a:pt x="5329742" y="1982849"/>
                  <a:pt x="5343525" y="1990725"/>
                </a:cubicBezTo>
                <a:cubicBezTo>
                  <a:pt x="5352242" y="1995706"/>
                  <a:pt x="5363323" y="1995374"/>
                  <a:pt x="5372100" y="2000250"/>
                </a:cubicBezTo>
                <a:cubicBezTo>
                  <a:pt x="5392114" y="2011369"/>
                  <a:pt x="5413061" y="2022161"/>
                  <a:pt x="5429250" y="2038350"/>
                </a:cubicBezTo>
                <a:cubicBezTo>
                  <a:pt x="5438775" y="2047875"/>
                  <a:pt x="5446617" y="2059453"/>
                  <a:pt x="5457825" y="2066925"/>
                </a:cubicBezTo>
                <a:cubicBezTo>
                  <a:pt x="5466179" y="2072494"/>
                  <a:pt x="5477623" y="2071574"/>
                  <a:pt x="5486400" y="2076450"/>
                </a:cubicBezTo>
                <a:cubicBezTo>
                  <a:pt x="5506414" y="2087569"/>
                  <a:pt x="5524500" y="2101850"/>
                  <a:pt x="5543550" y="2114550"/>
                </a:cubicBezTo>
                <a:lnTo>
                  <a:pt x="5572125" y="2133600"/>
                </a:lnTo>
                <a:cubicBezTo>
                  <a:pt x="5581650" y="2139950"/>
                  <a:pt x="5592605" y="2144555"/>
                  <a:pt x="5600700" y="2152650"/>
                </a:cubicBezTo>
                <a:cubicBezTo>
                  <a:pt x="5610225" y="2162175"/>
                  <a:pt x="5617500" y="2174683"/>
                  <a:pt x="5629275" y="2181225"/>
                </a:cubicBezTo>
                <a:cubicBezTo>
                  <a:pt x="5646828" y="2190977"/>
                  <a:pt x="5686425" y="2200275"/>
                  <a:pt x="5686425" y="2200275"/>
                </a:cubicBezTo>
                <a:cubicBezTo>
                  <a:pt x="5699125" y="2209800"/>
                  <a:pt x="5711063" y="2220436"/>
                  <a:pt x="5724525" y="2228850"/>
                </a:cubicBezTo>
                <a:cubicBezTo>
                  <a:pt x="5745914" y="2242218"/>
                  <a:pt x="5767321" y="2250602"/>
                  <a:pt x="5791200" y="2257425"/>
                </a:cubicBezTo>
                <a:cubicBezTo>
                  <a:pt x="5803787" y="2261021"/>
                  <a:pt x="5816600" y="2263775"/>
                  <a:pt x="5829300" y="2266950"/>
                </a:cubicBezTo>
                <a:cubicBezTo>
                  <a:pt x="5913355" y="2322986"/>
                  <a:pt x="5779005" y="2237040"/>
                  <a:pt x="5915025" y="2305050"/>
                </a:cubicBezTo>
                <a:cubicBezTo>
                  <a:pt x="6041387" y="2368231"/>
                  <a:pt x="5883594" y="2291580"/>
                  <a:pt x="5981700" y="2333625"/>
                </a:cubicBezTo>
                <a:cubicBezTo>
                  <a:pt x="5994751" y="2339218"/>
                  <a:pt x="6006617" y="2347402"/>
                  <a:pt x="6019800" y="2352675"/>
                </a:cubicBezTo>
                <a:lnTo>
                  <a:pt x="6105525" y="2381250"/>
                </a:lnTo>
                <a:lnTo>
                  <a:pt x="6162675" y="2400300"/>
                </a:lnTo>
                <a:cubicBezTo>
                  <a:pt x="6172200" y="2403475"/>
                  <a:pt x="6181510" y="2407390"/>
                  <a:pt x="6191250" y="2409825"/>
                </a:cubicBezTo>
                <a:cubicBezTo>
                  <a:pt x="6310357" y="2439602"/>
                  <a:pt x="6162272" y="2401546"/>
                  <a:pt x="6257925" y="2428875"/>
                </a:cubicBezTo>
                <a:cubicBezTo>
                  <a:pt x="6270512" y="2432471"/>
                  <a:pt x="6283438" y="2434804"/>
                  <a:pt x="6296025" y="2438400"/>
                </a:cubicBezTo>
                <a:cubicBezTo>
                  <a:pt x="6305679" y="2441158"/>
                  <a:pt x="6314799" y="2445747"/>
                  <a:pt x="6324600" y="2447925"/>
                </a:cubicBezTo>
                <a:cubicBezTo>
                  <a:pt x="6343453" y="2452115"/>
                  <a:pt x="6381750" y="2457450"/>
                  <a:pt x="6381750" y="2457450"/>
                </a:cubicBez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37" name="Rectangle 36"/>
          <p:cNvSpPr>
            <a:spLocks noChangeArrowheads="1"/>
          </p:cNvSpPr>
          <p:nvPr/>
        </p:nvSpPr>
        <p:spPr bwMode="auto">
          <a:xfrm>
            <a:off x="230138" y="128570"/>
            <a:ext cx="2642296" cy="2552740"/>
          </a:xfrm>
          <a:prstGeom prst="rect">
            <a:avLst/>
          </a:prstGeom>
          <a:noFill/>
          <a:ln w="9525">
            <a:noFill/>
            <a:miter lim="800000"/>
            <a:headEnd/>
            <a:tailEnd/>
          </a:ln>
          <a:effectLst/>
        </p:spPr>
        <p:txBody>
          <a:bodyPr wrap="none" lIns="90000" tIns="46800" rIns="90000" bIns="46800" anchor="ctr"/>
          <a:lstStyle/>
          <a:p>
            <a:pPr eaLnBrk="0" fontAlgn="auto" hangingPunct="0">
              <a:spcBef>
                <a:spcPts val="0"/>
              </a:spcBef>
              <a:spcAft>
                <a:spcPts val="0"/>
              </a:spcAft>
              <a:defRPr/>
            </a:pPr>
            <a:r>
              <a:rPr lang="pl-PL" sz="4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Etapy</a:t>
            </a:r>
          </a:p>
          <a:p>
            <a:pPr eaLnBrk="0" fontAlgn="auto" hangingPunct="0">
              <a:spcBef>
                <a:spcPts val="0"/>
              </a:spcBef>
              <a:spcAft>
                <a:spcPts val="0"/>
              </a:spcAft>
              <a:defRPr/>
            </a:pPr>
            <a:r>
              <a:rPr lang="pl-PL" sz="4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Realizacji</a:t>
            </a:r>
          </a:p>
          <a:p>
            <a:pPr eaLnBrk="0" fontAlgn="auto" hangingPunct="0">
              <a:spcBef>
                <a:spcPts val="0"/>
              </a:spcBef>
              <a:spcAft>
                <a:spcPts val="0"/>
              </a:spcAft>
              <a:defRPr/>
            </a:pPr>
            <a:r>
              <a:rPr lang="pl-PL" sz="4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projektu</a:t>
            </a:r>
          </a:p>
        </p:txBody>
      </p:sp>
    </p:spTree>
    <p:extLst>
      <p:ext uri="{BB962C8B-B14F-4D97-AF65-F5344CB8AC3E}">
        <p14:creationId xmlns:p14="http://schemas.microsoft.com/office/powerpoint/2010/main" val="2744907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3000" y="609600"/>
            <a:ext cx="9875838" cy="805841"/>
          </a:xfrm>
        </p:spPr>
        <p:txBody>
          <a:bodyPr>
            <a:norm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Fakty</a:t>
            </a:r>
          </a:p>
        </p:txBody>
      </p:sp>
      <p:sp>
        <p:nvSpPr>
          <p:cNvPr id="3" name="Symbol zastępczy zawartości 2"/>
          <p:cNvSpPr>
            <a:spLocks noGrp="1"/>
          </p:cNvSpPr>
          <p:nvPr>
            <p:ph idx="1"/>
          </p:nvPr>
        </p:nvSpPr>
        <p:spPr>
          <a:xfrm>
            <a:off x="239349" y="1619422"/>
            <a:ext cx="11749451" cy="4643592"/>
          </a:xfrm>
        </p:spPr>
        <p:txBody>
          <a:bodyPr>
            <a:noAutofit/>
          </a:bodyPr>
          <a:lstStyle/>
          <a:p>
            <a:pPr marL="444500" lvl="2" indent="-355600">
              <a:lnSpc>
                <a:spcPct val="150000"/>
              </a:lnSpc>
              <a:buSzPct val="110000"/>
              <a:buFont typeface="Wingdings" pitchFamily="2" charset="2"/>
              <a:buChar char=""/>
            </a:pPr>
            <a:r>
              <a:rPr lang="pl-PL" sz="2200" dirty="0"/>
              <a:t>Polska ma dobre rozwiązania prawne w zakresie </a:t>
            </a:r>
            <a:r>
              <a:rPr lang="pl-PL" sz="2200" i="1" dirty="0"/>
              <a:t>Gender</a:t>
            </a:r>
            <a:r>
              <a:rPr lang="pl-PL" sz="2200" dirty="0"/>
              <a:t>.</a:t>
            </a:r>
          </a:p>
          <a:p>
            <a:pPr marL="444500" lvl="2" indent="-355600">
              <a:lnSpc>
                <a:spcPct val="150000"/>
              </a:lnSpc>
              <a:buSzPct val="110000"/>
              <a:buFont typeface="Wingdings" pitchFamily="2" charset="2"/>
              <a:buChar char=""/>
            </a:pPr>
            <a:r>
              <a:rPr lang="pl-PL" sz="2200" dirty="0"/>
              <a:t>Przemysł i usługi finansowe to domena mężczyzn.</a:t>
            </a:r>
          </a:p>
          <a:p>
            <a:pPr marL="444500" lvl="2" indent="-355600">
              <a:lnSpc>
                <a:spcPct val="150000"/>
              </a:lnSpc>
              <a:buSzPct val="110000"/>
              <a:buFont typeface="Wingdings" pitchFamily="2" charset="2"/>
              <a:buChar char=""/>
            </a:pPr>
            <a:r>
              <a:rPr lang="pl-PL" sz="2200" dirty="0"/>
              <a:t>Wydatki kobiet napędzają wzrost gospodarczy w większym stopniu niż wydatki mężczyzn.</a:t>
            </a:r>
          </a:p>
          <a:p>
            <a:pPr marL="444500" lvl="2" indent="-355600">
              <a:lnSpc>
                <a:spcPct val="150000"/>
              </a:lnSpc>
              <a:buSzPct val="110000"/>
              <a:buFont typeface="Wingdings" pitchFamily="2" charset="2"/>
              <a:buChar char=""/>
            </a:pPr>
            <a:r>
              <a:rPr lang="pl-PL" sz="2200" dirty="0"/>
              <a:t>Poprawia się stan zdrowia kobiet.</a:t>
            </a:r>
          </a:p>
          <a:p>
            <a:pPr marL="444500" lvl="2" indent="-355600">
              <a:lnSpc>
                <a:spcPct val="150000"/>
              </a:lnSpc>
              <a:buSzPct val="110000"/>
              <a:buFont typeface="Wingdings" pitchFamily="2" charset="2"/>
              <a:buChar char=""/>
            </a:pPr>
            <a:r>
              <a:rPr lang="pl-PL" sz="2200" dirty="0"/>
              <a:t>Wzrost gospodarczy ma pozytywny wpływ na pozycję kobiet na całym Świecie.</a:t>
            </a:r>
          </a:p>
          <a:p>
            <a:pPr marL="444500" lvl="2" indent="-355600">
              <a:lnSpc>
                <a:spcPct val="150000"/>
              </a:lnSpc>
              <a:buSzPct val="110000"/>
              <a:buFont typeface="Wingdings" pitchFamily="2" charset="2"/>
              <a:buChar char=""/>
            </a:pPr>
            <a:r>
              <a:rPr lang="pl-PL" sz="2200" dirty="0"/>
              <a:t>Wciąż jest mało pań w polityce.</a:t>
            </a:r>
          </a:p>
          <a:p>
            <a:pPr marL="444500" lvl="2" indent="-355600">
              <a:lnSpc>
                <a:spcPct val="150000"/>
              </a:lnSpc>
              <a:buSzPct val="110000"/>
              <a:buFont typeface="Wingdings" pitchFamily="2" charset="2"/>
              <a:buChar char=""/>
            </a:pPr>
            <a:r>
              <a:rPr lang="pl-PL" sz="2200" dirty="0"/>
              <a:t>Kobiety otrzymują jedną dziesiątą Światowego dochodu.</a:t>
            </a:r>
          </a:p>
          <a:p>
            <a:pPr marL="444500" lvl="2" indent="-355600">
              <a:lnSpc>
                <a:spcPct val="150000"/>
              </a:lnSpc>
              <a:buSzPct val="110000"/>
              <a:buFont typeface="Wingdings" pitchFamily="2" charset="2"/>
              <a:buChar char=""/>
            </a:pPr>
            <a:r>
              <a:rPr lang="pl-PL" sz="2200" dirty="0"/>
              <a:t>Na Świecie większość decyzji dotyczących zakupów podejmują kobiety.</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631950" y="1701800"/>
            <a:ext cx="8715375" cy="4643438"/>
          </a:xfrm>
          <a:prstGeom prst="rect">
            <a:avLst/>
          </a:prstGeom>
          <a:noFill/>
          <a:ln w="9525">
            <a:noFill/>
            <a:miter lim="800000"/>
            <a:headEnd/>
            <a:tailEnd/>
          </a:ln>
        </p:spPr>
        <p:txBody>
          <a:bodyPr lIns="0" tIns="0" rIns="0" bIns="0" anchor="ctr"/>
          <a:lstStyle/>
          <a:p>
            <a:pPr algn="ctr">
              <a:defRPr/>
            </a:pPr>
            <a:endParaRPr lang="pl-PL" sz="2600" b="1" dirty="0">
              <a:solidFill>
                <a:srgbClr val="FF0000"/>
              </a:solidFill>
              <a:effectLst>
                <a:outerShdw blurRad="38100" dist="38100" dir="2700000" algn="tl">
                  <a:srgbClr val="000000">
                    <a:alpha val="43137"/>
                  </a:srgbClr>
                </a:outerShdw>
              </a:effectLst>
              <a:latin typeface="Arial" charset="0"/>
              <a:ea typeface="ＭＳ Ｐゴシック" pitchFamily="30" charset="-128"/>
              <a:cs typeface="+mn-cs"/>
            </a:endParaRPr>
          </a:p>
        </p:txBody>
      </p:sp>
      <p:sp>
        <p:nvSpPr>
          <p:cNvPr id="8" name="Title 1"/>
          <p:cNvSpPr txBox="1">
            <a:spLocks/>
          </p:cNvSpPr>
          <p:nvPr/>
        </p:nvSpPr>
        <p:spPr>
          <a:xfrm>
            <a:off x="139700" y="183084"/>
            <a:ext cx="4102100" cy="850106"/>
          </a:xfrm>
          <a:prstGeom prst="rect">
            <a:avLst/>
          </a:prstGeom>
        </p:spPr>
        <p:txBody>
          <a:bodyPr/>
          <a:lstStyle/>
          <a:p>
            <a:pPr algn="ctr">
              <a:defRPr/>
            </a:pPr>
            <a:r>
              <a:rPr lang="pl-PL" sz="4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Planowanie</a:t>
            </a:r>
            <a:endParaRPr lang="en-US" sz="4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endParaRPr>
          </a:p>
        </p:txBody>
      </p:sp>
      <p:graphicFrame>
        <p:nvGraphicFramePr>
          <p:cNvPr id="9" name="Diagram 8"/>
          <p:cNvGraphicFramePr/>
          <p:nvPr>
            <p:extLst>
              <p:ext uri="{D42A27DB-BD31-4B8C-83A1-F6EECF244321}">
                <p14:modId xmlns:p14="http://schemas.microsoft.com/office/powerpoint/2010/main" val="2705166964"/>
              </p:ext>
            </p:extLst>
          </p:nvPr>
        </p:nvGraphicFramePr>
        <p:xfrm>
          <a:off x="2101776" y="927100"/>
          <a:ext cx="9620324" cy="5457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p:cNvSpPr txBox="1">
            <a:spLocks/>
          </p:cNvSpPr>
          <p:nvPr/>
        </p:nvSpPr>
        <p:spPr>
          <a:xfrm rot="5400000">
            <a:off x="587635" y="2549544"/>
            <a:ext cx="1551496" cy="2212417"/>
          </a:xfrm>
          <a:prstGeom prst="rect">
            <a:avLst/>
          </a:prstGeom>
        </p:spPr>
        <p:txBody>
          <a:bodyPr vert="vert270"/>
          <a:lstStyle/>
          <a:p>
            <a:pPr algn="ctr">
              <a:defRPr/>
            </a:pPr>
            <a:r>
              <a:rPr lang="pl-PL" sz="4200" b="1" dirty="0">
                <a:ln w="22225">
                  <a:solidFill>
                    <a:schemeClr val="tx1"/>
                  </a:solidFill>
                  <a:prstDash val="solid"/>
                </a:ln>
                <a:solidFill>
                  <a:schemeClr val="bg2">
                    <a:lumMod val="10000"/>
                  </a:schemeClr>
                </a:solidFill>
                <a:latin typeface="+mj-lt"/>
                <a:ea typeface="ＭＳ Ｐゴシック" pitchFamily="30" charset="-128"/>
                <a:cs typeface="+mj-cs"/>
              </a:rPr>
              <a:t>Strategia</a:t>
            </a:r>
          </a:p>
          <a:p>
            <a:pPr algn="ctr">
              <a:defRPr/>
            </a:pPr>
            <a:r>
              <a:rPr lang="pl-PL" sz="4200" b="1" dirty="0">
                <a:ln w="22225">
                  <a:solidFill>
                    <a:schemeClr val="tx1"/>
                  </a:solidFill>
                  <a:prstDash val="solid"/>
                </a:ln>
                <a:solidFill>
                  <a:schemeClr val="bg2">
                    <a:lumMod val="10000"/>
                  </a:schemeClr>
                </a:solidFill>
                <a:latin typeface="+mj-lt"/>
                <a:ea typeface="ＭＳ Ｐゴシック" pitchFamily="30" charset="-128"/>
                <a:cs typeface="+mj-cs"/>
              </a:rPr>
              <a:t>„6M”</a:t>
            </a:r>
            <a:endParaRPr lang="en-US" sz="4200" b="1" dirty="0">
              <a:ln w="22225">
                <a:solidFill>
                  <a:schemeClr val="tx1"/>
                </a:solidFill>
                <a:prstDash val="solid"/>
              </a:ln>
              <a:solidFill>
                <a:schemeClr val="bg2">
                  <a:lumMod val="10000"/>
                </a:schemeClr>
              </a:solidFill>
              <a:latin typeface="+mj-lt"/>
              <a:ea typeface="ＭＳ Ｐゴシック" pitchFamily="30" charset="-128"/>
              <a:cs typeface="+mj-cs"/>
            </a:endParaRPr>
          </a:p>
        </p:txBody>
      </p:sp>
    </p:spTree>
    <p:extLst>
      <p:ext uri="{BB962C8B-B14F-4D97-AF65-F5344CB8AC3E}">
        <p14:creationId xmlns:p14="http://schemas.microsoft.com/office/powerpoint/2010/main" val="53853398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109788" y="1370013"/>
            <a:ext cx="8575675" cy="4591050"/>
            <a:chOff x="703" y="1298"/>
            <a:chExt cx="4416" cy="2160"/>
          </a:xfrm>
        </p:grpSpPr>
        <p:sp>
          <p:nvSpPr>
            <p:cNvPr id="5" name="Rectangle 3"/>
            <p:cNvSpPr>
              <a:spLocks noChangeArrowheads="1"/>
            </p:cNvSpPr>
            <p:nvPr/>
          </p:nvSpPr>
          <p:spPr bwMode="auto">
            <a:xfrm>
              <a:off x="2243" y="1298"/>
              <a:ext cx="1377" cy="40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fontAlgn="auto" hangingPunct="0">
                <a:spcBef>
                  <a:spcPts val="0"/>
                </a:spcBef>
                <a:spcAft>
                  <a:spcPts val="0"/>
                </a:spcAft>
                <a:defRPr/>
              </a:pPr>
              <a:r>
                <a:rPr lang="pl-PL" sz="2200" b="1"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Narrow" pitchFamily="34" charset="0"/>
                </a:rPr>
                <a:t>Definiowanie</a:t>
              </a:r>
            </a:p>
            <a:p>
              <a:pPr algn="ctr" eaLnBrk="0" fontAlgn="auto" hangingPunct="0">
                <a:spcBef>
                  <a:spcPts val="0"/>
                </a:spcBef>
                <a:spcAft>
                  <a:spcPts val="0"/>
                </a:spcAft>
                <a:defRPr/>
              </a:pPr>
              <a:r>
                <a:rPr lang="pl-PL" sz="2200" b="1"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Narrow" pitchFamily="34" charset="0"/>
                </a:rPr>
                <a:t>działań </a:t>
              </a:r>
              <a:r>
                <a:rPr lang="pl-PL" sz="2200" b="1" spc="50" dirty="0" err="1">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Narrow" pitchFamily="34" charset="0"/>
                </a:rPr>
                <a:t>info-promo</a:t>
              </a:r>
              <a:endParaRPr lang="pl-PL" sz="2200" b="1"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Narrow" pitchFamily="34" charset="0"/>
              </a:endParaRPr>
            </a:p>
          </p:txBody>
        </p:sp>
        <p:sp>
          <p:nvSpPr>
            <p:cNvPr id="6" name="Rectangle 4"/>
            <p:cNvSpPr>
              <a:spLocks noChangeArrowheads="1"/>
            </p:cNvSpPr>
            <p:nvPr/>
          </p:nvSpPr>
          <p:spPr bwMode="auto">
            <a:xfrm>
              <a:off x="703" y="2658"/>
              <a:ext cx="1377" cy="44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fontAlgn="auto" hangingPunct="0">
                <a:lnSpc>
                  <a:spcPct val="80000"/>
                </a:lnSpc>
                <a:spcBef>
                  <a:spcPts val="0"/>
                </a:spcBef>
                <a:spcAft>
                  <a:spcPts val="0"/>
                </a:spcAft>
                <a:defRPr/>
              </a:pPr>
              <a:r>
                <a:rPr lang="pl-PL" sz="24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Narrow" pitchFamily="34" charset="0"/>
                </a:rPr>
                <a:t>Wdrażanie i</a:t>
              </a:r>
            </a:p>
            <a:p>
              <a:pPr algn="ctr" eaLnBrk="0" fontAlgn="auto" hangingPunct="0">
                <a:lnSpc>
                  <a:spcPct val="80000"/>
                </a:lnSpc>
                <a:spcBef>
                  <a:spcPts val="0"/>
                </a:spcBef>
                <a:spcAft>
                  <a:spcPts val="0"/>
                </a:spcAft>
                <a:defRPr/>
              </a:pPr>
              <a:r>
                <a:rPr lang="pl-PL" sz="24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Narrow" pitchFamily="34" charset="0"/>
                </a:rPr>
                <a:t>monitoring działań</a:t>
              </a:r>
            </a:p>
          </p:txBody>
        </p:sp>
        <p:sp>
          <p:nvSpPr>
            <p:cNvPr id="7" name="Rectangle 5"/>
            <p:cNvSpPr>
              <a:spLocks noChangeArrowheads="1"/>
            </p:cNvSpPr>
            <p:nvPr/>
          </p:nvSpPr>
          <p:spPr bwMode="auto">
            <a:xfrm>
              <a:off x="3701" y="1836"/>
              <a:ext cx="1377" cy="37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fontAlgn="auto" hangingPunct="0">
                <a:spcBef>
                  <a:spcPts val="0"/>
                </a:spcBef>
                <a:spcAft>
                  <a:spcPts val="0"/>
                </a:spcAft>
                <a:defRPr/>
              </a:pPr>
              <a:r>
                <a:rPr lang="pl-PL" sz="22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Narrow" pitchFamily="34" charset="0"/>
                </a:rPr>
                <a:t>Projekt</a:t>
              </a:r>
            </a:p>
            <a:p>
              <a:pPr algn="ctr" eaLnBrk="0" fontAlgn="auto" hangingPunct="0">
                <a:spcBef>
                  <a:spcPts val="0"/>
                </a:spcBef>
                <a:spcAft>
                  <a:spcPts val="0"/>
                </a:spcAft>
                <a:defRPr/>
              </a:pPr>
              <a:r>
                <a:rPr lang="pl-PL" sz="2200" b="1"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Narrow" pitchFamily="34" charset="0"/>
                </a:rPr>
                <a:t>działań </a:t>
              </a:r>
              <a:r>
                <a:rPr lang="pl-PL" sz="2200" b="1" spc="50" dirty="0" err="1">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Narrow" pitchFamily="34" charset="0"/>
                </a:rPr>
                <a:t>info-promo</a:t>
              </a:r>
              <a:endParaRPr lang="pl-PL" sz="22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Narrow" pitchFamily="34" charset="0"/>
              </a:endParaRPr>
            </a:p>
          </p:txBody>
        </p:sp>
        <p:sp>
          <p:nvSpPr>
            <p:cNvPr id="8" name="Rectangle 6"/>
            <p:cNvSpPr>
              <a:spLocks noChangeArrowheads="1"/>
            </p:cNvSpPr>
            <p:nvPr/>
          </p:nvSpPr>
          <p:spPr bwMode="auto">
            <a:xfrm>
              <a:off x="3646" y="2676"/>
              <a:ext cx="1473" cy="40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fontAlgn="auto" hangingPunct="0">
                <a:spcBef>
                  <a:spcPts val="0"/>
                </a:spcBef>
                <a:spcAft>
                  <a:spcPts val="0"/>
                </a:spcAft>
                <a:defRPr/>
              </a:pPr>
              <a:r>
                <a:rPr lang="pl-PL"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Narrow" pitchFamily="34" charset="0"/>
                </a:rPr>
                <a:t>Ocena </a:t>
              </a:r>
              <a:br>
                <a:rPr lang="pl-PL"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Narrow" pitchFamily="34" charset="0"/>
                </a:rPr>
              </a:br>
              <a:r>
                <a:rPr lang="pl-PL"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Narrow" pitchFamily="34" charset="0"/>
                </a:rPr>
                <a:t>(spodziewanej) skuteczności</a:t>
              </a:r>
            </a:p>
            <a:p>
              <a:pPr algn="ctr" eaLnBrk="0" fontAlgn="auto" hangingPunct="0">
                <a:spcBef>
                  <a:spcPts val="0"/>
                </a:spcBef>
                <a:spcAft>
                  <a:spcPts val="0"/>
                </a:spcAft>
                <a:defRPr/>
              </a:pPr>
              <a:r>
                <a:rPr lang="pl-PL"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Narrow" pitchFamily="34" charset="0"/>
                </a:rPr>
                <a:t>(np. fokus)</a:t>
              </a:r>
              <a:endParaRPr lang="pl-PL" dirty="0">
                <a:solidFill>
                  <a:schemeClr val="tx1"/>
                </a:solidFill>
                <a:latin typeface="Arial Narrow" pitchFamily="34" charset="0"/>
              </a:endParaRPr>
            </a:p>
          </p:txBody>
        </p:sp>
        <p:sp>
          <p:nvSpPr>
            <p:cNvPr id="9" name="Rectangle 7"/>
            <p:cNvSpPr>
              <a:spLocks noChangeArrowheads="1"/>
            </p:cNvSpPr>
            <p:nvPr/>
          </p:nvSpPr>
          <p:spPr bwMode="auto">
            <a:xfrm>
              <a:off x="2243" y="3178"/>
              <a:ext cx="1377" cy="2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fontAlgn="auto" hangingPunct="0">
                <a:spcBef>
                  <a:spcPts val="0"/>
                </a:spcBef>
                <a:spcAft>
                  <a:spcPts val="0"/>
                </a:spcAft>
                <a:defRPr/>
              </a:pPr>
              <a:r>
                <a:rPr lang="pl-PL" sz="24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Narrow" pitchFamily="34" charset="0"/>
                </a:rPr>
                <a:t>Uruchomienie</a:t>
              </a:r>
            </a:p>
          </p:txBody>
        </p:sp>
        <p:sp>
          <p:nvSpPr>
            <p:cNvPr id="10" name="Rectangle 8"/>
            <p:cNvSpPr>
              <a:spLocks noChangeArrowheads="1"/>
            </p:cNvSpPr>
            <p:nvPr/>
          </p:nvSpPr>
          <p:spPr bwMode="auto">
            <a:xfrm>
              <a:off x="703" y="1858"/>
              <a:ext cx="1377" cy="34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fontAlgn="auto" hangingPunct="0">
                <a:spcBef>
                  <a:spcPts val="0"/>
                </a:spcBef>
                <a:spcAft>
                  <a:spcPts val="0"/>
                </a:spcAft>
                <a:defRPr/>
              </a:pPr>
              <a:r>
                <a:rPr lang="pl-PL" sz="24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Narrow" pitchFamily="34" charset="0"/>
                </a:rPr>
                <a:t>Ewaluacja</a:t>
              </a:r>
            </a:p>
            <a:p>
              <a:pPr algn="ctr" eaLnBrk="0" fontAlgn="auto" hangingPunct="0">
                <a:spcBef>
                  <a:spcPts val="0"/>
                </a:spcBef>
                <a:spcAft>
                  <a:spcPts val="0"/>
                </a:spcAft>
                <a:defRPr/>
              </a:pPr>
              <a:r>
                <a:rPr lang="pl-PL" sz="24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Narrow" pitchFamily="34" charset="0"/>
                </a:rPr>
                <a:t>Działań </a:t>
              </a:r>
              <a:r>
                <a:rPr lang="pl-PL" sz="2400" b="1" spc="50" dirty="0" err="1">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latin typeface="Arial Narrow" pitchFamily="34" charset="0"/>
                </a:rPr>
                <a:t>info-promo</a:t>
              </a:r>
              <a:endParaRPr lang="pl-PL" sz="2400" dirty="0">
                <a:solidFill>
                  <a:schemeClr val="tx1"/>
                </a:solidFill>
                <a:latin typeface="Arial Narrow" pitchFamily="34" charset="0"/>
              </a:endParaRPr>
            </a:p>
          </p:txBody>
        </p:sp>
      </p:grpSp>
      <p:sp>
        <p:nvSpPr>
          <p:cNvPr id="11" name="Strzałka w dół 20"/>
          <p:cNvSpPr/>
          <p:nvPr/>
        </p:nvSpPr>
        <p:spPr>
          <a:xfrm>
            <a:off x="9467872" y="3441700"/>
            <a:ext cx="428628" cy="714380"/>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l-PL"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2" name="Strzałka w dół 21"/>
          <p:cNvSpPr/>
          <p:nvPr/>
        </p:nvSpPr>
        <p:spPr>
          <a:xfrm flipV="1">
            <a:off x="8467740" y="3370262"/>
            <a:ext cx="428628" cy="714380"/>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l-PL"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3" name="Strzałka w dół 22"/>
          <p:cNvSpPr/>
          <p:nvPr/>
        </p:nvSpPr>
        <p:spPr>
          <a:xfrm rot="6772498" flipV="1">
            <a:off x="8490045" y="1158011"/>
            <a:ext cx="428628" cy="1573368"/>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l-PL"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4" name="Strzałka w dół 23"/>
          <p:cNvSpPr/>
          <p:nvPr/>
        </p:nvSpPr>
        <p:spPr>
          <a:xfrm rot="3916335" flipV="1">
            <a:off x="3842651" y="1249928"/>
            <a:ext cx="428628" cy="1573368"/>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l-PL"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5" name="Strzałka w dół 24"/>
          <p:cNvSpPr/>
          <p:nvPr/>
        </p:nvSpPr>
        <p:spPr>
          <a:xfrm flipV="1">
            <a:off x="3181328" y="3370262"/>
            <a:ext cx="428628" cy="714380"/>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l-PL"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6" name="Strzałka w dół 25"/>
          <p:cNvSpPr/>
          <p:nvPr/>
        </p:nvSpPr>
        <p:spPr>
          <a:xfrm rot="16846915" flipV="1">
            <a:off x="4106809" y="5006159"/>
            <a:ext cx="480448" cy="1301252"/>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l-PL"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7" name="Strzałka w dół 26"/>
          <p:cNvSpPr/>
          <p:nvPr/>
        </p:nvSpPr>
        <p:spPr>
          <a:xfrm rot="15023095" flipV="1">
            <a:off x="8219665" y="5018158"/>
            <a:ext cx="428628" cy="1143959"/>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pl-PL"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8" name="Rectangle 17"/>
          <p:cNvSpPr>
            <a:spLocks noChangeArrowheads="1"/>
          </p:cNvSpPr>
          <p:nvPr/>
        </p:nvSpPr>
        <p:spPr bwMode="auto">
          <a:xfrm>
            <a:off x="230138" y="128570"/>
            <a:ext cx="10958562" cy="1468870"/>
          </a:xfrm>
          <a:prstGeom prst="rect">
            <a:avLst/>
          </a:prstGeom>
          <a:noFill/>
          <a:ln w="9525">
            <a:noFill/>
            <a:miter lim="800000"/>
            <a:headEnd/>
            <a:tailEnd/>
          </a:ln>
          <a:effectLst/>
        </p:spPr>
        <p:txBody>
          <a:bodyPr wrap="none" lIns="90000" tIns="46800" rIns="90000" bIns="46800" anchor="ctr"/>
          <a:lstStyle/>
          <a:p>
            <a:pPr eaLnBrk="0" fontAlgn="auto" hangingPunct="0">
              <a:spcBef>
                <a:spcPts val="0"/>
              </a:spcBef>
              <a:spcAft>
                <a:spcPts val="0"/>
              </a:spcAft>
              <a:defRPr/>
            </a:pPr>
            <a:r>
              <a:rPr lang="pl-PL" sz="4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PCM info-promo</a:t>
            </a:r>
          </a:p>
        </p:txBody>
      </p:sp>
    </p:spTree>
    <p:extLst>
      <p:ext uri="{BB962C8B-B14F-4D97-AF65-F5344CB8AC3E}">
        <p14:creationId xmlns:p14="http://schemas.microsoft.com/office/powerpoint/2010/main" val="244660547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5900" y="2298700"/>
            <a:ext cx="9779000" cy="3898900"/>
          </a:xfrm>
          <a:prstGeom prst="rect">
            <a:avLst/>
          </a:prstGeom>
          <a:noFill/>
          <a:ln w="9525">
            <a:noFill/>
            <a:miter lim="800000"/>
            <a:headEnd/>
            <a:tailEnd/>
          </a:ln>
          <a:effectLst/>
        </p:spPr>
        <p:txBody>
          <a:bodyPr wrap="none" anchor="ctr"/>
          <a:lstStyle/>
          <a:p>
            <a:pPr indent="647700" eaLnBrk="0" fontAlgn="auto" hangingPunct="0">
              <a:lnSpc>
                <a:spcPct val="110000"/>
              </a:lnSpc>
              <a:spcBef>
                <a:spcPts val="0"/>
              </a:spcBef>
              <a:spcAft>
                <a:spcPts val="0"/>
              </a:spcAft>
              <a:buClr>
                <a:srgbClr val="FF9933"/>
              </a:buClr>
              <a:buSzPct val="70000"/>
              <a:buFont typeface="Webdings" pitchFamily="18" charset="2"/>
              <a:buNone/>
              <a:defRPr/>
            </a:pPr>
            <a:r>
              <a:rPr lang="pl-PL" sz="4400" dirty="0">
                <a:ln w="0"/>
                <a:solidFill>
                  <a:srgbClr val="FF0000"/>
                </a:solidFill>
                <a:effectLst>
                  <a:outerShdw blurRad="38100" dist="19050" dir="2700000" algn="tl" rotWithShape="0">
                    <a:schemeClr val="dk1">
                      <a:alpha val="40000"/>
                    </a:schemeClr>
                  </a:outerShdw>
                </a:effectLst>
                <a:latin typeface="+mn-lt"/>
              </a:rPr>
              <a:t>S</a:t>
            </a:r>
            <a:r>
              <a:rPr lang="pl-PL" sz="2800" dirty="0">
                <a:ln w="0"/>
                <a:effectLst>
                  <a:outerShdw blurRad="38100" dist="19050" dir="2700000" algn="tl" rotWithShape="0">
                    <a:schemeClr val="dk1">
                      <a:alpha val="40000"/>
                    </a:schemeClr>
                  </a:outerShdw>
                </a:effectLst>
                <a:latin typeface="+mn-lt"/>
              </a:rPr>
              <a:t> 	- </a:t>
            </a:r>
            <a:r>
              <a:rPr lang="pl-PL" sz="2800" dirty="0" err="1">
                <a:ln w="0"/>
                <a:effectLst>
                  <a:outerShdw blurRad="38100" dist="19050" dir="2700000" algn="tl" rotWithShape="0">
                    <a:schemeClr val="dk1">
                      <a:alpha val="40000"/>
                    </a:schemeClr>
                  </a:outerShdw>
                </a:effectLst>
                <a:latin typeface="+mn-lt"/>
              </a:rPr>
              <a:t>Specific</a:t>
            </a:r>
            <a:r>
              <a:rPr lang="pl-PL" sz="2800" dirty="0">
                <a:ln w="0"/>
                <a:effectLst>
                  <a:outerShdw blurRad="38100" dist="19050" dir="2700000" algn="tl" rotWithShape="0">
                    <a:schemeClr val="dk1">
                      <a:alpha val="40000"/>
                    </a:schemeClr>
                  </a:outerShdw>
                </a:effectLst>
                <a:latin typeface="+mn-lt"/>
              </a:rPr>
              <a:t> 		- konkretna</a:t>
            </a:r>
          </a:p>
          <a:p>
            <a:pPr indent="647700" eaLnBrk="0" fontAlgn="auto" hangingPunct="0">
              <a:lnSpc>
                <a:spcPct val="110000"/>
              </a:lnSpc>
              <a:spcBef>
                <a:spcPts val="0"/>
              </a:spcBef>
              <a:spcAft>
                <a:spcPts val="0"/>
              </a:spcAft>
              <a:buClr>
                <a:srgbClr val="FF9933"/>
              </a:buClr>
              <a:buSzPct val="70000"/>
              <a:buFont typeface="Webdings" pitchFamily="18" charset="2"/>
              <a:buNone/>
              <a:defRPr/>
            </a:pPr>
            <a:r>
              <a:rPr lang="pl-PL" sz="4400" dirty="0">
                <a:ln w="0"/>
                <a:solidFill>
                  <a:srgbClr val="FF0000"/>
                </a:solidFill>
                <a:effectLst>
                  <a:outerShdw blurRad="38100" dist="19050" dir="2700000" algn="tl" rotWithShape="0">
                    <a:schemeClr val="dk1">
                      <a:alpha val="40000"/>
                    </a:schemeClr>
                  </a:outerShdw>
                </a:effectLst>
                <a:latin typeface="+mn-lt"/>
              </a:rPr>
              <a:t>M</a:t>
            </a:r>
            <a:r>
              <a:rPr lang="pl-PL" sz="2800" dirty="0">
                <a:ln w="0"/>
                <a:effectLst>
                  <a:outerShdw blurRad="38100" dist="19050" dir="2700000" algn="tl" rotWithShape="0">
                    <a:schemeClr val="dk1">
                      <a:alpha val="40000"/>
                    </a:schemeClr>
                  </a:outerShdw>
                </a:effectLst>
                <a:latin typeface="+mn-lt"/>
              </a:rPr>
              <a:t> 	- </a:t>
            </a:r>
            <a:r>
              <a:rPr lang="pl-PL" sz="2800" dirty="0" err="1">
                <a:ln w="0"/>
                <a:effectLst>
                  <a:outerShdw blurRad="38100" dist="19050" dir="2700000" algn="tl" rotWithShape="0">
                    <a:schemeClr val="dk1">
                      <a:alpha val="40000"/>
                    </a:schemeClr>
                  </a:outerShdw>
                </a:effectLst>
                <a:latin typeface="+mn-lt"/>
              </a:rPr>
              <a:t>Measurable</a:t>
            </a:r>
            <a:r>
              <a:rPr lang="pl-PL" sz="2800" dirty="0">
                <a:ln w="0"/>
                <a:effectLst>
                  <a:outerShdw blurRad="38100" dist="19050" dir="2700000" algn="tl" rotWithShape="0">
                    <a:schemeClr val="dk1">
                      <a:alpha val="40000"/>
                    </a:schemeClr>
                  </a:outerShdw>
                </a:effectLst>
                <a:latin typeface="+mn-lt"/>
              </a:rPr>
              <a:t> 	- mierzalna</a:t>
            </a:r>
          </a:p>
          <a:p>
            <a:pPr indent="647700" eaLnBrk="0" fontAlgn="auto" hangingPunct="0">
              <a:lnSpc>
                <a:spcPct val="110000"/>
              </a:lnSpc>
              <a:spcBef>
                <a:spcPts val="0"/>
              </a:spcBef>
              <a:spcAft>
                <a:spcPts val="0"/>
              </a:spcAft>
              <a:buClr>
                <a:srgbClr val="FF9933"/>
              </a:buClr>
              <a:buSzPct val="70000"/>
              <a:buFont typeface="Webdings" pitchFamily="18" charset="2"/>
              <a:buNone/>
              <a:defRPr/>
            </a:pPr>
            <a:r>
              <a:rPr lang="pl-PL" sz="4400" dirty="0">
                <a:ln w="0"/>
                <a:solidFill>
                  <a:srgbClr val="FF0000"/>
                </a:solidFill>
                <a:effectLst>
                  <a:outerShdw blurRad="38100" dist="19050" dir="2700000" algn="tl" rotWithShape="0">
                    <a:schemeClr val="dk1">
                      <a:alpha val="40000"/>
                    </a:schemeClr>
                  </a:outerShdw>
                </a:effectLst>
                <a:latin typeface="+mn-lt"/>
              </a:rPr>
              <a:t>A</a:t>
            </a:r>
            <a:r>
              <a:rPr lang="pl-PL" sz="2800" dirty="0">
                <a:ln w="0"/>
                <a:effectLst>
                  <a:outerShdw blurRad="38100" dist="19050" dir="2700000" algn="tl" rotWithShape="0">
                    <a:schemeClr val="dk1">
                      <a:alpha val="40000"/>
                    </a:schemeClr>
                  </a:outerShdw>
                </a:effectLst>
                <a:latin typeface="+mn-lt"/>
              </a:rPr>
              <a:t>	- </a:t>
            </a:r>
            <a:r>
              <a:rPr lang="pl-PL" sz="2800" dirty="0" err="1">
                <a:ln w="0"/>
                <a:effectLst>
                  <a:outerShdw blurRad="38100" dist="19050" dir="2700000" algn="tl" rotWithShape="0">
                    <a:schemeClr val="dk1">
                      <a:alpha val="40000"/>
                    </a:schemeClr>
                  </a:outerShdw>
                </a:effectLst>
                <a:latin typeface="+mn-lt"/>
              </a:rPr>
              <a:t>Actionable</a:t>
            </a:r>
            <a:r>
              <a:rPr lang="pl-PL" sz="2800" dirty="0">
                <a:ln w="0"/>
                <a:effectLst>
                  <a:outerShdw blurRad="38100" dist="19050" dir="2700000" algn="tl" rotWithShape="0">
                    <a:schemeClr val="dk1">
                      <a:alpha val="40000"/>
                    </a:schemeClr>
                  </a:outerShdw>
                </a:effectLst>
                <a:latin typeface="+mn-lt"/>
              </a:rPr>
              <a:t> 	- przekładalna na działania</a:t>
            </a:r>
          </a:p>
          <a:p>
            <a:pPr indent="647700" eaLnBrk="0" fontAlgn="auto" hangingPunct="0">
              <a:lnSpc>
                <a:spcPct val="110000"/>
              </a:lnSpc>
              <a:spcBef>
                <a:spcPts val="0"/>
              </a:spcBef>
              <a:spcAft>
                <a:spcPts val="0"/>
              </a:spcAft>
              <a:buClr>
                <a:srgbClr val="FF9933"/>
              </a:buClr>
              <a:buSzPct val="70000"/>
              <a:buFont typeface="Webdings" pitchFamily="18" charset="2"/>
              <a:buNone/>
              <a:defRPr/>
            </a:pPr>
            <a:r>
              <a:rPr lang="pl-PL" sz="4400" dirty="0">
                <a:ln w="0"/>
                <a:solidFill>
                  <a:srgbClr val="FF0000"/>
                </a:solidFill>
                <a:effectLst>
                  <a:outerShdw blurRad="38100" dist="19050" dir="2700000" algn="tl" rotWithShape="0">
                    <a:schemeClr val="dk1">
                      <a:alpha val="40000"/>
                    </a:schemeClr>
                  </a:outerShdw>
                </a:effectLst>
                <a:latin typeface="+mn-lt"/>
              </a:rPr>
              <a:t>R</a:t>
            </a:r>
            <a:r>
              <a:rPr lang="pl-PL" sz="2800" dirty="0">
                <a:ln w="0"/>
                <a:effectLst>
                  <a:outerShdw blurRad="38100" dist="19050" dir="2700000" algn="tl" rotWithShape="0">
                    <a:schemeClr val="dk1">
                      <a:alpha val="40000"/>
                    </a:schemeClr>
                  </a:outerShdw>
                </a:effectLst>
                <a:latin typeface="+mn-lt"/>
              </a:rPr>
              <a:t> 	- </a:t>
            </a:r>
            <a:r>
              <a:rPr lang="pl-PL" sz="2800" dirty="0" err="1">
                <a:ln w="0"/>
                <a:effectLst>
                  <a:outerShdw blurRad="38100" dist="19050" dir="2700000" algn="tl" rotWithShape="0">
                    <a:schemeClr val="dk1">
                      <a:alpha val="40000"/>
                    </a:schemeClr>
                  </a:outerShdw>
                </a:effectLst>
                <a:latin typeface="+mn-lt"/>
              </a:rPr>
              <a:t>Realistic</a:t>
            </a:r>
            <a:r>
              <a:rPr lang="pl-PL" sz="2800" dirty="0">
                <a:ln w="0"/>
                <a:effectLst>
                  <a:outerShdw blurRad="38100" dist="19050" dir="2700000" algn="tl" rotWithShape="0">
                    <a:schemeClr val="dk1">
                      <a:alpha val="40000"/>
                    </a:schemeClr>
                  </a:outerShdw>
                </a:effectLst>
                <a:latin typeface="+mn-lt"/>
              </a:rPr>
              <a:t> 		- realna / rzeczywista</a:t>
            </a:r>
          </a:p>
          <a:p>
            <a:pPr indent="647700" eaLnBrk="0" fontAlgn="auto" hangingPunct="0">
              <a:lnSpc>
                <a:spcPct val="110000"/>
              </a:lnSpc>
              <a:spcBef>
                <a:spcPts val="0"/>
              </a:spcBef>
              <a:spcAft>
                <a:spcPts val="0"/>
              </a:spcAft>
              <a:buClr>
                <a:srgbClr val="FF9933"/>
              </a:buClr>
              <a:buSzPct val="70000"/>
              <a:buFont typeface="Webdings" pitchFamily="18" charset="2"/>
              <a:buNone/>
              <a:defRPr/>
            </a:pPr>
            <a:r>
              <a:rPr lang="pl-PL" sz="4400" dirty="0">
                <a:ln w="0"/>
                <a:solidFill>
                  <a:srgbClr val="FF0000"/>
                </a:solidFill>
                <a:effectLst>
                  <a:outerShdw blurRad="38100" dist="19050" dir="2700000" algn="tl" rotWithShape="0">
                    <a:schemeClr val="dk1">
                      <a:alpha val="40000"/>
                    </a:schemeClr>
                  </a:outerShdw>
                </a:effectLst>
                <a:latin typeface="+mn-lt"/>
              </a:rPr>
              <a:t>T</a:t>
            </a:r>
            <a:r>
              <a:rPr lang="pl-PL" sz="2800" dirty="0">
                <a:ln w="0"/>
                <a:effectLst>
                  <a:outerShdw blurRad="38100" dist="19050" dir="2700000" algn="tl" rotWithShape="0">
                    <a:schemeClr val="dk1">
                      <a:alpha val="40000"/>
                    </a:schemeClr>
                  </a:outerShdw>
                </a:effectLst>
                <a:latin typeface="+mn-lt"/>
              </a:rPr>
              <a:t> 	- </a:t>
            </a:r>
            <a:r>
              <a:rPr lang="pl-PL" sz="2800" dirty="0" err="1">
                <a:ln w="0"/>
                <a:effectLst>
                  <a:outerShdw blurRad="38100" dist="19050" dir="2700000" algn="tl" rotWithShape="0">
                    <a:schemeClr val="dk1">
                      <a:alpha val="40000"/>
                    </a:schemeClr>
                  </a:outerShdw>
                </a:effectLst>
                <a:latin typeface="+mn-lt"/>
              </a:rPr>
              <a:t>Timetabled</a:t>
            </a:r>
            <a:r>
              <a:rPr lang="pl-PL" sz="2800" dirty="0">
                <a:ln w="0"/>
                <a:effectLst>
                  <a:outerShdw blurRad="38100" dist="19050" dir="2700000" algn="tl" rotWithShape="0">
                    <a:schemeClr val="dk1">
                      <a:alpha val="40000"/>
                    </a:schemeClr>
                  </a:outerShdw>
                </a:effectLst>
                <a:latin typeface="+mn-lt"/>
              </a:rPr>
              <a:t> 	- ujęta w ramy czasowe</a:t>
            </a:r>
          </a:p>
        </p:txBody>
      </p:sp>
      <p:sp>
        <p:nvSpPr>
          <p:cNvPr id="5" name="Rectangle 4"/>
          <p:cNvSpPr>
            <a:spLocks noChangeArrowheads="1"/>
          </p:cNvSpPr>
          <p:nvPr/>
        </p:nvSpPr>
        <p:spPr bwMode="auto">
          <a:xfrm>
            <a:off x="215900" y="522270"/>
            <a:ext cx="10958562" cy="1468870"/>
          </a:xfrm>
          <a:prstGeom prst="rect">
            <a:avLst/>
          </a:prstGeom>
          <a:noFill/>
          <a:ln w="9525">
            <a:noFill/>
            <a:miter lim="800000"/>
            <a:headEnd/>
            <a:tailEnd/>
          </a:ln>
          <a:effectLst/>
        </p:spPr>
        <p:txBody>
          <a:bodyPr wrap="none" lIns="90000" tIns="46800" rIns="90000" bIns="46800" anchor="ctr"/>
          <a:lstStyle/>
          <a:p>
            <a:pPr eaLnBrk="0" fontAlgn="auto" hangingPunct="0">
              <a:spcBef>
                <a:spcPts val="0"/>
              </a:spcBef>
              <a:spcAft>
                <a:spcPts val="0"/>
              </a:spcAft>
              <a:defRPr/>
            </a:pPr>
            <a:r>
              <a:rPr lang="pl-PL" sz="4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Działania info-promo muszą być S.M.A.R.T</a:t>
            </a:r>
          </a:p>
          <a:p>
            <a:pPr eaLnBrk="0" fontAlgn="auto" hangingPunct="0">
              <a:spcBef>
                <a:spcPts val="0"/>
              </a:spcBef>
              <a:spcAft>
                <a:spcPts val="0"/>
              </a:spcAft>
              <a:defRPr/>
            </a:pP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(cele, działania)</a:t>
            </a:r>
          </a:p>
        </p:txBody>
      </p:sp>
    </p:spTree>
    <p:extLst>
      <p:ext uri="{BB962C8B-B14F-4D97-AF65-F5344CB8AC3E}">
        <p14:creationId xmlns:p14="http://schemas.microsoft.com/office/powerpoint/2010/main" val="390551946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609601"/>
            <a:ext cx="10701338" cy="1003300"/>
          </a:xfrm>
        </p:spPr>
        <p:txBody>
          <a:bodyPr/>
          <a:lstStyle/>
          <a:p>
            <a:pPr fontAlgn="auto">
              <a:spcBef>
                <a:spcPts val="0"/>
              </a:spcBef>
              <a:spcAft>
                <a:spcPts val="0"/>
              </a:spcAft>
              <a:defRPr/>
            </a:pPr>
            <a:r>
              <a:rPr lang="pl-PL"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Promocja a rekrutacja</a:t>
            </a:r>
            <a:endParaRPr lang="pl-PL" dirty="0"/>
          </a:p>
        </p:txBody>
      </p:sp>
      <p:sp>
        <p:nvSpPr>
          <p:cNvPr id="3" name="Content Placeholder 2"/>
          <p:cNvSpPr>
            <a:spLocks noGrp="1"/>
          </p:cNvSpPr>
          <p:nvPr>
            <p:ph idx="1"/>
          </p:nvPr>
        </p:nvSpPr>
        <p:spPr>
          <a:xfrm>
            <a:off x="317500" y="2229492"/>
            <a:ext cx="11404600" cy="3866508"/>
          </a:xfrm>
        </p:spPr>
        <p:txBody>
          <a:bodyPr/>
          <a:lstStyle/>
          <a:p>
            <a:pPr marL="46037" indent="0">
              <a:lnSpc>
                <a:spcPct val="150000"/>
              </a:lnSpc>
              <a:buNone/>
            </a:pPr>
            <a:r>
              <a:rPr lang="pl-PL" b="1" dirty="0"/>
              <a:t>Aspekty rekrutacji, na które m.in. oddziałuje promocja/informacja:</a:t>
            </a:r>
          </a:p>
          <a:p>
            <a:pPr>
              <a:lnSpc>
                <a:spcPct val="150000"/>
              </a:lnSpc>
            </a:pPr>
            <a:r>
              <a:rPr lang="pl-PL" b="1" dirty="0"/>
              <a:t>ilościowy</a:t>
            </a:r>
            <a:r>
              <a:rPr lang="pl-PL" dirty="0"/>
              <a:t> – rekrutacja odpowiedniej liczby osób, </a:t>
            </a:r>
          </a:p>
          <a:p>
            <a:pPr>
              <a:lnSpc>
                <a:spcPct val="150000"/>
              </a:lnSpc>
            </a:pPr>
            <a:r>
              <a:rPr lang="pl-PL" b="1" dirty="0"/>
              <a:t>jakościowy</a:t>
            </a:r>
            <a:r>
              <a:rPr lang="pl-PL" dirty="0"/>
              <a:t> – pozyskanie osób, które najlepiej spełniają nasze oczekiwania (kwalifikują się do</a:t>
            </a:r>
            <a:br>
              <a:rPr lang="pl-PL" dirty="0"/>
            </a:br>
            <a:r>
              <a:rPr lang="pl-PL" dirty="0"/>
              <a:t>	             objęcia wsparciem).</a:t>
            </a:r>
          </a:p>
        </p:txBody>
      </p:sp>
    </p:spTree>
    <p:extLst>
      <p:ext uri="{BB962C8B-B14F-4D97-AF65-F5344CB8AC3E}">
        <p14:creationId xmlns:p14="http://schemas.microsoft.com/office/powerpoint/2010/main" val="389234210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60077557"/>
              </p:ext>
            </p:extLst>
          </p:nvPr>
        </p:nvGraphicFramePr>
        <p:xfrm>
          <a:off x="2105720" y="362248"/>
          <a:ext cx="8640960"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251520" y="489248"/>
            <a:ext cx="11271572" cy="1152128"/>
          </a:xfrm>
          <a:prstGeom prst="rect">
            <a:avLst/>
          </a:prstGeom>
          <a:noFill/>
          <a:ln w="9525">
            <a:noFill/>
            <a:miter lim="800000"/>
            <a:headEnd/>
            <a:tailEnd/>
          </a:ln>
          <a:effectLst/>
        </p:spPr>
        <p:txBody>
          <a:bodyPr anchor="ctr"/>
          <a:lstStyle/>
          <a:p>
            <a:pPr algn="just" eaLnBrk="0" hangingPunct="0">
              <a:buClr>
                <a:srgbClr val="0000FF"/>
              </a:buClr>
              <a:defRPr/>
            </a:pPr>
            <a:r>
              <a:rPr lang="pl-PL" sz="3200" b="1" spc="50" dirty="0" err="1">
                <a:ln w="12700" cmpd="sng">
                  <a:solidFill>
                    <a:schemeClr val="accent6">
                      <a:satMod val="120000"/>
                      <a:shade val="80000"/>
                    </a:schemeClr>
                  </a:solidFill>
                  <a:prstDash val="solid"/>
                </a:ln>
                <a:solidFill>
                  <a:schemeClr val="accent5">
                    <a:lumMod val="40000"/>
                    <a:lumOff val="60000"/>
                  </a:schemeClr>
                </a:solidFill>
                <a:effectLst>
                  <a:glow rad="53100">
                    <a:schemeClr val="accent6">
                      <a:satMod val="180000"/>
                      <a:alpha val="30000"/>
                    </a:schemeClr>
                  </a:glow>
                </a:effectLst>
                <a:latin typeface="+mn-lt"/>
                <a:ea typeface="굴림" pitchFamily="30" charset="-127"/>
              </a:rPr>
              <a:t>Interesariusze</a:t>
            </a:r>
            <a:r>
              <a:rPr lang="pl-PL" sz="3200" b="1" spc="50" dirty="0">
                <a:ln w="12700" cmpd="sng">
                  <a:solidFill>
                    <a:schemeClr val="accent6">
                      <a:satMod val="120000"/>
                      <a:shade val="80000"/>
                    </a:schemeClr>
                  </a:solidFill>
                  <a:prstDash val="solid"/>
                </a:ln>
                <a:solidFill>
                  <a:schemeClr val="accent5">
                    <a:lumMod val="40000"/>
                    <a:lumOff val="60000"/>
                  </a:schemeClr>
                </a:solidFill>
                <a:effectLst>
                  <a:glow rad="53100">
                    <a:schemeClr val="accent6">
                      <a:satMod val="180000"/>
                      <a:alpha val="30000"/>
                    </a:schemeClr>
                  </a:glow>
                </a:effectLst>
                <a:latin typeface="+mn-lt"/>
                <a:ea typeface="굴림" pitchFamily="30" charset="-127"/>
              </a:rPr>
              <a:t> projektu </a:t>
            </a:r>
            <a:r>
              <a:rPr lang="pl-PL" altLang="ko-KR" sz="2000" dirty="0">
                <a:latin typeface="+mn-lt"/>
                <a:ea typeface="굴림" pitchFamily="30" charset="-127"/>
                <a:cs typeface="+mn-cs"/>
              </a:rPr>
              <a:t>- pomimo często trudnego do zauważenia na pierwszy rzut oka związku z projektem, mogą w dużym stopniu przyczynić się do jego </a:t>
            </a:r>
            <a:r>
              <a:rPr lang="pl-PL" altLang="ko-KR"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굴림" pitchFamily="30" charset="-127"/>
              </a:rPr>
              <a:t>sukcesu</a:t>
            </a:r>
            <a:r>
              <a:rPr lang="pl-PL" altLang="ko-KR"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굴림" pitchFamily="30" charset="-127"/>
                <a:cs typeface="+mn-cs"/>
              </a:rPr>
              <a:t> </a:t>
            </a:r>
            <a:r>
              <a:rPr lang="pl-PL" altLang="ko-KR" sz="2000" dirty="0">
                <a:latin typeface="+mn-lt"/>
                <a:ea typeface="굴림" pitchFamily="30" charset="-127"/>
                <a:cs typeface="+mn-cs"/>
              </a:rPr>
              <a:t>lub </a:t>
            </a:r>
            <a:r>
              <a:rPr lang="pl-PL" altLang="ko-KR"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굴림" pitchFamily="30" charset="-127"/>
              </a:rPr>
              <a:t>porażki</a:t>
            </a:r>
            <a:r>
              <a:rPr lang="pl-PL" altLang="ko-KR" sz="2000" dirty="0">
                <a:latin typeface="+mn-lt"/>
                <a:ea typeface="굴림" pitchFamily="30" charset="-127"/>
                <a:cs typeface="+mn-cs"/>
              </a:rPr>
              <a:t>.</a:t>
            </a:r>
          </a:p>
          <a:p>
            <a:pPr algn="just" eaLnBrk="0" hangingPunct="0">
              <a:buClr>
                <a:srgbClr val="0000FF"/>
              </a:buClr>
              <a:buFont typeface="Webdings" pitchFamily="18" charset="2"/>
              <a:buNone/>
              <a:defRPr/>
            </a:pPr>
            <a:endParaRPr lang="pl-PL" sz="2400" dirty="0">
              <a:effectLst>
                <a:outerShdw blurRad="38100" dist="38100" dir="2700000" algn="tl">
                  <a:srgbClr val="C0C0C0"/>
                </a:outerShdw>
              </a:effectLst>
              <a:latin typeface="+mj-lt"/>
              <a:ea typeface="ＭＳ Ｐゴシック" pitchFamily="30" charset="-128"/>
              <a:cs typeface="+mn-cs"/>
            </a:endParaRPr>
          </a:p>
        </p:txBody>
      </p:sp>
    </p:spTree>
    <p:extLst>
      <p:ext uri="{BB962C8B-B14F-4D97-AF65-F5344CB8AC3E}">
        <p14:creationId xmlns:p14="http://schemas.microsoft.com/office/powerpoint/2010/main" val="230452608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596734" y="2276872"/>
            <a:ext cx="8856984" cy="1287594"/>
          </a:xfrm>
        </p:spPr>
        <p:txBody>
          <a:bodyPr>
            <a:noAutofit/>
          </a:bodyPr>
          <a:lstStyle/>
          <a:p>
            <a:r>
              <a:rPr lang="pl-PL" alt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Promocja projektu</a:t>
            </a:r>
            <a:br>
              <a:rPr lang="pl-PL" alt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pl-PL" alt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a działania „równościowe”</a:t>
            </a:r>
          </a:p>
        </p:txBody>
      </p:sp>
    </p:spTree>
    <p:extLst>
      <p:ext uri="{BB962C8B-B14F-4D97-AF65-F5344CB8AC3E}">
        <p14:creationId xmlns:p14="http://schemas.microsoft.com/office/powerpoint/2010/main" val="392842235"/>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82600" y="1319236"/>
            <a:ext cx="11493500" cy="4708981"/>
          </a:xfrm>
          <a:prstGeom prst="rect">
            <a:avLst/>
          </a:prstGeom>
          <a:noFill/>
          <a:ln w="9525">
            <a:noFill/>
            <a:miter lim="800000"/>
            <a:headEnd/>
            <a:tailEnd/>
          </a:ln>
          <a:effectLst/>
        </p:spPr>
        <p:txBody>
          <a:bodyPr wrap="square">
            <a:spAutoFit/>
          </a:bodyPr>
          <a:lstStyle/>
          <a:p>
            <a:pPr>
              <a:defRPr/>
            </a:pPr>
            <a:r>
              <a:rPr lang="pl-PL" sz="2000" b="1" dirty="0">
                <a:latin typeface="+mn-lt"/>
              </a:rPr>
              <a:t>Działania promocyjne</a:t>
            </a:r>
            <a:r>
              <a:rPr lang="pl-PL" sz="2000" dirty="0">
                <a:latin typeface="+mn-lt"/>
              </a:rPr>
              <a:t> powinny być tak zaplanowane, aby </a:t>
            </a:r>
            <a:r>
              <a:rPr lang="pl-PL" sz="2000" b="1" dirty="0">
                <a:latin typeface="+mn-lt"/>
              </a:rPr>
              <a:t>zachęcały</a:t>
            </a:r>
            <a:r>
              <a:rPr lang="pl-PL" sz="2000" dirty="0">
                <a:latin typeface="+mn-lt"/>
              </a:rPr>
              <a:t> do udziału  w projekcie </a:t>
            </a:r>
            <a:r>
              <a:rPr lang="pl-PL" sz="2000" b="1" dirty="0">
                <a:latin typeface="+mn-lt"/>
              </a:rPr>
              <a:t>kobiety i mężczyzn</a:t>
            </a:r>
            <a:r>
              <a:rPr lang="pl-PL" sz="2000" dirty="0">
                <a:latin typeface="+mn-lt"/>
              </a:rPr>
              <a:t>, np. materiały promocyjne i reklamowe powinny:</a:t>
            </a:r>
          </a:p>
          <a:p>
            <a:pPr marL="536575" indent="-357188">
              <a:defRPr/>
            </a:pPr>
            <a:r>
              <a:rPr lang="pl-PL" sz="2000" dirty="0">
                <a:latin typeface="+mn-lt"/>
              </a:rPr>
              <a:t>   </a:t>
            </a:r>
          </a:p>
          <a:p>
            <a:pPr marL="536575" indent="-357188">
              <a:buFont typeface="Wingdings 2" pitchFamily="18" charset="2"/>
              <a:buChar char="E"/>
              <a:defRPr/>
            </a:pPr>
            <a:r>
              <a:rPr lang="pl-PL" sz="2000" dirty="0">
                <a:latin typeface="+mn-lt"/>
              </a:rPr>
              <a:t>zawierać </a:t>
            </a:r>
            <a:r>
              <a:rPr lang="pl-PL" sz="2000" b="1" dirty="0">
                <a:latin typeface="+mn-lt"/>
              </a:rPr>
              <a:t>niestereotypowy przekaz </a:t>
            </a:r>
            <a:r>
              <a:rPr lang="pl-PL" sz="2000" dirty="0">
                <a:latin typeface="+mn-lt"/>
              </a:rPr>
              <a:t>w strategiach promocyjnych i komunikacji.</a:t>
            </a:r>
          </a:p>
          <a:p>
            <a:pPr marL="536575" indent="-357188">
              <a:buFont typeface="Wingdings 2" pitchFamily="18" charset="2"/>
              <a:buChar char="E"/>
              <a:defRPr/>
            </a:pPr>
            <a:r>
              <a:rPr lang="pl-PL" sz="2000" dirty="0">
                <a:latin typeface="+mn-lt"/>
              </a:rPr>
              <a:t>wykorzystać w różnym stopniu wizerunek zarówno kobiet i mężczyzn,  </a:t>
            </a:r>
          </a:p>
          <a:p>
            <a:pPr marL="536575" indent="-357188">
              <a:buFont typeface="Wingdings 2" pitchFamily="18" charset="2"/>
              <a:buChar char="E"/>
              <a:defRPr/>
            </a:pPr>
            <a:r>
              <a:rPr lang="pl-PL" sz="2000" dirty="0">
                <a:latin typeface="+mn-lt"/>
              </a:rPr>
              <a:t>wykorzystywać zdjęcia, z których będzie wynikało, iż projekt skierowany jest zarówno do kobiet jak i mężczyzn, </a:t>
            </a:r>
          </a:p>
          <a:p>
            <a:pPr marL="536575" indent="-357188">
              <a:buFont typeface="Wingdings 2" pitchFamily="18" charset="2"/>
              <a:buChar char="E"/>
              <a:defRPr/>
            </a:pPr>
            <a:r>
              <a:rPr lang="pl-PL" sz="2000" dirty="0">
                <a:latin typeface="+mn-lt"/>
              </a:rPr>
              <a:t>pokazywać kobiety i mężczyzn w niestereotypowych rolach, </a:t>
            </a:r>
          </a:p>
          <a:p>
            <a:pPr marL="536575" indent="-357188">
              <a:buFont typeface="Wingdings 2" pitchFamily="18" charset="2"/>
              <a:buChar char="E"/>
              <a:defRPr/>
            </a:pPr>
            <a:r>
              <a:rPr lang="pl-PL" sz="2000" dirty="0">
                <a:latin typeface="+mn-lt"/>
              </a:rPr>
              <a:t>być napisane z zastosowaniem języka wrażliwego na płeć. </a:t>
            </a:r>
          </a:p>
          <a:p>
            <a:pPr marL="536575" indent="-357188">
              <a:buFont typeface="Wingdings 2" pitchFamily="18" charset="2"/>
              <a:buChar char="E"/>
              <a:defRPr/>
            </a:pPr>
            <a:r>
              <a:rPr lang="pl-PL" sz="2000" dirty="0">
                <a:latin typeface="+mn-lt"/>
              </a:rPr>
              <a:t>stosować komunikaty wyraźnie i bezpośrednio zachęcających osoby wywodzące się z grup dyskryminowanych do udziału w projekcie.</a:t>
            </a:r>
          </a:p>
          <a:p>
            <a:pPr marL="536575" indent="-357188">
              <a:buFont typeface="Wingdings 2" pitchFamily="18" charset="2"/>
              <a:buChar char="E"/>
              <a:defRPr/>
            </a:pPr>
            <a:r>
              <a:rPr lang="pl-PL" sz="2000" dirty="0">
                <a:latin typeface="+mn-lt"/>
              </a:rPr>
              <a:t>aktywnie zachęcać kobiety do zakładania własnej działalności gospodarczej, w       tym w branży informatycznej lub budowlanej.</a:t>
            </a:r>
          </a:p>
          <a:p>
            <a:pPr marL="536575" indent="-357188">
              <a:buFont typeface="Wingdings 2" pitchFamily="18" charset="2"/>
              <a:buChar char="E"/>
              <a:defRPr/>
            </a:pPr>
            <a:r>
              <a:rPr lang="pl-PL" sz="2000" dirty="0">
                <a:latin typeface="+mn-lt"/>
              </a:rPr>
              <a:t>zapewniać kobietom wsparcie konieczne do przełamywania stereotypów na swój własny temat oraz do radzenia sobie ze stereotypowymi  reakcjami otoczenia.</a:t>
            </a:r>
          </a:p>
        </p:txBody>
      </p:sp>
      <p:sp>
        <p:nvSpPr>
          <p:cNvPr id="3" name="Text Box 2"/>
          <p:cNvSpPr txBox="1">
            <a:spLocks noChangeArrowheads="1"/>
          </p:cNvSpPr>
          <p:nvPr/>
        </p:nvSpPr>
        <p:spPr bwMode="auto">
          <a:xfrm>
            <a:off x="368300" y="458196"/>
            <a:ext cx="11391899" cy="738664"/>
          </a:xfrm>
          <a:prstGeom prst="rect">
            <a:avLst/>
          </a:prstGeom>
          <a:noFill/>
          <a:ln w="9525">
            <a:noFill/>
            <a:miter lim="800000"/>
            <a:headEnd/>
            <a:tailEnd/>
          </a:ln>
          <a:effectLst/>
        </p:spPr>
        <p:txBody>
          <a:bodyPr wrap="square">
            <a:spAutoFit/>
          </a:bodyPr>
          <a:lstStyle/>
          <a:p>
            <a:pPr algn="ctr">
              <a:defRPr/>
            </a:pPr>
            <a:r>
              <a:rPr lang="pl-PL" sz="4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Promocja projektu a działania „równościowe”</a:t>
            </a:r>
          </a:p>
        </p:txBody>
      </p:sp>
    </p:spTree>
    <p:extLst>
      <p:ext uri="{BB962C8B-B14F-4D97-AF65-F5344CB8AC3E}">
        <p14:creationId xmlns:p14="http://schemas.microsoft.com/office/powerpoint/2010/main" val="25363754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368299" y="1384301"/>
            <a:ext cx="11391899" cy="4622799"/>
          </a:xfrm>
        </p:spPr>
        <p:txBody>
          <a:bodyPr>
            <a:normAutofit/>
          </a:bodyPr>
          <a:lstStyle/>
          <a:p>
            <a:pPr marL="0" indent="0">
              <a:lnSpc>
                <a:spcPct val="150000"/>
              </a:lnSpc>
              <a:buNone/>
            </a:pPr>
            <a:r>
              <a:rPr lang="pl-PL" sz="2100" dirty="0">
                <a:solidFill>
                  <a:schemeClr val="tx1"/>
                </a:solidFill>
              </a:rPr>
              <a:t>Należy także pamiętać o przekazach obrazkowych (zdjęcia do publikacji, grafika ulotek, plakatów itp.) </a:t>
            </a:r>
          </a:p>
          <a:p>
            <a:pPr marL="0" indent="0">
              <a:lnSpc>
                <a:spcPct val="150000"/>
              </a:lnSpc>
              <a:buNone/>
            </a:pPr>
            <a:r>
              <a:rPr lang="pl-PL" sz="2100" b="1" dirty="0">
                <a:solidFill>
                  <a:schemeClr val="tx1"/>
                </a:solidFill>
              </a:rPr>
              <a:t>Zdjęcia</a:t>
            </a:r>
            <a:r>
              <a:rPr lang="pl-PL" sz="2100" dirty="0">
                <a:solidFill>
                  <a:schemeClr val="tx1"/>
                </a:solidFill>
              </a:rPr>
              <a:t> używane do promowania przedsiębiorczości wśród </a:t>
            </a:r>
            <a:r>
              <a:rPr lang="pl-PL" sz="2100" b="1" dirty="0">
                <a:solidFill>
                  <a:schemeClr val="tx1"/>
                </a:solidFill>
              </a:rPr>
              <a:t>kobiet przełamują stereotypy na temat kobiet i mężczyzn</a:t>
            </a:r>
            <a:r>
              <a:rPr lang="pl-PL" sz="2100" dirty="0">
                <a:solidFill>
                  <a:schemeClr val="tx1"/>
                </a:solidFill>
              </a:rPr>
              <a:t> (np. publikujemy zdjęcia kobiet pracujących w zawodach inżynierskich),  </a:t>
            </a:r>
          </a:p>
          <a:p>
            <a:pPr marL="0" indent="0">
              <a:lnSpc>
                <a:spcPct val="150000"/>
              </a:lnSpc>
              <a:buNone/>
            </a:pPr>
            <a:r>
              <a:rPr lang="pl-PL" sz="2100" b="1" dirty="0">
                <a:solidFill>
                  <a:schemeClr val="tx1"/>
                </a:solidFill>
              </a:rPr>
              <a:t>Obraz</a:t>
            </a:r>
            <a:r>
              <a:rPr lang="pl-PL" sz="2100" dirty="0">
                <a:solidFill>
                  <a:schemeClr val="tx1"/>
                </a:solidFill>
              </a:rPr>
              <a:t> również </a:t>
            </a:r>
            <a:r>
              <a:rPr lang="pl-PL" sz="2100" b="1" dirty="0">
                <a:solidFill>
                  <a:schemeClr val="tx1"/>
                </a:solidFill>
              </a:rPr>
              <a:t>odzwierciedla zróżnicowanie i cechy grup</a:t>
            </a:r>
            <a:r>
              <a:rPr lang="pl-PL" sz="2100" dirty="0">
                <a:solidFill>
                  <a:schemeClr val="tx1"/>
                </a:solidFill>
              </a:rPr>
              <a:t>, do której nasz przekaz adresujemy (np. zróżnicowanie pod względem wieku czy stopnia sprawności). </a:t>
            </a:r>
          </a:p>
          <a:p>
            <a:pPr marL="0" indent="0">
              <a:lnSpc>
                <a:spcPct val="150000"/>
              </a:lnSpc>
              <a:buNone/>
            </a:pPr>
            <a:r>
              <a:rPr lang="pl-PL" sz="2100" dirty="0">
                <a:solidFill>
                  <a:schemeClr val="tx1"/>
                </a:solidFill>
              </a:rPr>
              <a:t>W materiałach projektowych warto powoływać się na przykłady przełamujące stereotypy (np. kobieta zakładająca firmę budowlaną) oraz pamiętać o wadze ról modelowych (np. młody wolontariusz angażujący się w prace na rzecz osób starszych).</a:t>
            </a:r>
          </a:p>
        </p:txBody>
      </p:sp>
      <p:sp>
        <p:nvSpPr>
          <p:cNvPr id="4" name="Text Box 2"/>
          <p:cNvSpPr txBox="1">
            <a:spLocks noChangeArrowheads="1"/>
          </p:cNvSpPr>
          <p:nvPr/>
        </p:nvSpPr>
        <p:spPr bwMode="auto">
          <a:xfrm>
            <a:off x="368299" y="496296"/>
            <a:ext cx="11391899" cy="738664"/>
          </a:xfrm>
          <a:prstGeom prst="rect">
            <a:avLst/>
          </a:prstGeom>
          <a:noFill/>
          <a:ln w="9525">
            <a:noFill/>
            <a:miter lim="800000"/>
            <a:headEnd/>
            <a:tailEnd/>
          </a:ln>
          <a:effectLst/>
        </p:spPr>
        <p:txBody>
          <a:bodyPr wrap="square">
            <a:spAutoFit/>
          </a:bodyPr>
          <a:lstStyle/>
          <a:p>
            <a:pPr algn="ctr">
              <a:defRPr/>
            </a:pPr>
            <a:r>
              <a:rPr lang="pl-PL" sz="4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Promocja projektu a działania „równościowe”</a:t>
            </a:r>
          </a:p>
        </p:txBody>
      </p:sp>
    </p:spTree>
    <p:extLst>
      <p:ext uri="{BB962C8B-B14F-4D97-AF65-F5344CB8AC3E}">
        <p14:creationId xmlns:p14="http://schemas.microsoft.com/office/powerpoint/2010/main" val="104970015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474752" y="1490182"/>
            <a:ext cx="11379200" cy="4813300"/>
          </a:xfrm>
        </p:spPr>
        <p:txBody>
          <a:bodyPr>
            <a:noAutofit/>
          </a:bodyPr>
          <a:lstStyle/>
          <a:p>
            <a:pPr marL="0" indent="0" algn="just">
              <a:lnSpc>
                <a:spcPct val="150000"/>
              </a:lnSpc>
              <a:buNone/>
            </a:pPr>
            <a:r>
              <a:rPr lang="pl-PL" sz="2100" dirty="0">
                <a:solidFill>
                  <a:schemeClr val="tx1"/>
                </a:solidFill>
              </a:rPr>
              <a:t>Przy tworzeniu wszystkich materiałów informacyjnych warto dokładnie </a:t>
            </a:r>
            <a:r>
              <a:rPr lang="pl-PL" sz="2100" b="1" dirty="0">
                <a:solidFill>
                  <a:schemeClr val="tx1"/>
                </a:solidFill>
              </a:rPr>
              <a:t>przemyśleć najlepszy sposób dotarcia do danej grupy</a:t>
            </a:r>
            <a:r>
              <a:rPr lang="pl-PL" sz="2100" dirty="0">
                <a:solidFill>
                  <a:schemeClr val="tx1"/>
                </a:solidFill>
              </a:rPr>
              <a:t> (strona internetowa czy ogłoszenie w lokalnej gazecie, ulotka rozdawana w supermarkecie czy spotkanie w parafii/szkole/ośrodku pomocy społecznej). </a:t>
            </a:r>
          </a:p>
          <a:p>
            <a:pPr marL="0" indent="0" algn="just">
              <a:lnSpc>
                <a:spcPct val="150000"/>
              </a:lnSpc>
              <a:buNone/>
            </a:pPr>
            <a:r>
              <a:rPr lang="pl-PL" sz="2100" dirty="0">
                <a:solidFill>
                  <a:schemeClr val="tx1"/>
                </a:solidFill>
              </a:rPr>
              <a:t>Z drugiej strony należy </a:t>
            </a:r>
            <a:r>
              <a:rPr lang="pl-PL" sz="2100" b="1" dirty="0">
                <a:solidFill>
                  <a:schemeClr val="tx1"/>
                </a:solidFill>
              </a:rPr>
              <a:t>zapewnić, że dostęp do informacji o naszych działaniach </a:t>
            </a:r>
            <a:r>
              <a:rPr lang="pl-PL" sz="2100" dirty="0">
                <a:solidFill>
                  <a:schemeClr val="tx1"/>
                </a:solidFill>
              </a:rPr>
              <a:t>jest </a:t>
            </a:r>
            <a:r>
              <a:rPr lang="pl-PL" sz="2100" b="1" dirty="0">
                <a:solidFill>
                  <a:schemeClr val="tx1"/>
                </a:solidFill>
              </a:rPr>
              <a:t>najszerszy</a:t>
            </a:r>
            <a:r>
              <a:rPr lang="pl-PL" sz="2100" dirty="0">
                <a:solidFill>
                  <a:schemeClr val="tx1"/>
                </a:solidFill>
              </a:rPr>
              <a:t> i nikt nie został z niej automatycznie </a:t>
            </a:r>
            <a:r>
              <a:rPr lang="pl-PL" sz="2100" b="1" dirty="0">
                <a:solidFill>
                  <a:schemeClr val="tx1"/>
                </a:solidFill>
              </a:rPr>
              <a:t>wykluczony</a:t>
            </a:r>
            <a:r>
              <a:rPr lang="pl-PL" sz="2100" dirty="0">
                <a:solidFill>
                  <a:schemeClr val="tx1"/>
                </a:solidFill>
              </a:rPr>
              <a:t> (np. na stronie internetowej warto wprowadzić ułatwienia dla osób z niepełnosprawnością wzroku).</a:t>
            </a:r>
          </a:p>
          <a:p>
            <a:pPr marL="0" indent="0" algn="just">
              <a:lnSpc>
                <a:spcPct val="150000"/>
              </a:lnSpc>
              <a:buNone/>
            </a:pPr>
            <a:r>
              <a:rPr lang="pl-PL" sz="2100" b="1" dirty="0">
                <a:solidFill>
                  <a:schemeClr val="tx1"/>
                </a:solidFill>
              </a:rPr>
              <a:t>Poprzez wspieranie przedsiębiorczości powinno się dążyć do przełamywania istniejącej segregacji na rynku pracy i promować większy udział kobiet np. w branży informatycznej i sektorze nowych technologii.</a:t>
            </a:r>
            <a:endParaRPr lang="pl-PL" sz="2100" dirty="0">
              <a:solidFill>
                <a:schemeClr val="tx1"/>
              </a:solidFill>
            </a:endParaRPr>
          </a:p>
        </p:txBody>
      </p:sp>
      <p:sp>
        <p:nvSpPr>
          <p:cNvPr id="4" name="Text Box 2"/>
          <p:cNvSpPr txBox="1">
            <a:spLocks noChangeArrowheads="1"/>
          </p:cNvSpPr>
          <p:nvPr/>
        </p:nvSpPr>
        <p:spPr bwMode="auto">
          <a:xfrm>
            <a:off x="368299" y="496296"/>
            <a:ext cx="11391899" cy="738664"/>
          </a:xfrm>
          <a:prstGeom prst="rect">
            <a:avLst/>
          </a:prstGeom>
          <a:noFill/>
          <a:ln w="9525">
            <a:noFill/>
            <a:miter lim="800000"/>
            <a:headEnd/>
            <a:tailEnd/>
          </a:ln>
          <a:effectLst/>
        </p:spPr>
        <p:txBody>
          <a:bodyPr wrap="square">
            <a:spAutoFit/>
          </a:bodyPr>
          <a:lstStyle/>
          <a:p>
            <a:pPr algn="ctr">
              <a:defRPr/>
            </a:pPr>
            <a:r>
              <a:rPr lang="pl-PL" sz="4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Promocja projektu a działania „równościowe”</a:t>
            </a:r>
          </a:p>
        </p:txBody>
      </p:sp>
    </p:spTree>
    <p:extLst>
      <p:ext uri="{BB962C8B-B14F-4D97-AF65-F5344CB8AC3E}">
        <p14:creationId xmlns:p14="http://schemas.microsoft.com/office/powerpoint/2010/main" val="395134595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596734" y="2276872"/>
            <a:ext cx="9160166" cy="1287594"/>
          </a:xfrm>
        </p:spPr>
        <p:txBody>
          <a:bodyPr>
            <a:noAutofit/>
          </a:bodyPr>
          <a:lstStyle/>
          <a:p>
            <a:r>
              <a:rPr lang="pl-PL" alt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Jak prawidłowo realizować promocję w projektach RPO WK-P?</a:t>
            </a:r>
          </a:p>
        </p:txBody>
      </p:sp>
    </p:spTree>
    <p:extLst>
      <p:ext uri="{BB962C8B-B14F-4D97-AF65-F5344CB8AC3E}">
        <p14:creationId xmlns:p14="http://schemas.microsoft.com/office/powerpoint/2010/main" val="241426893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3000" y="609600"/>
            <a:ext cx="9875838" cy="755737"/>
          </a:xfrm>
        </p:spPr>
        <p:txBody>
          <a:bodyPr>
            <a:norm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Fakty</a:t>
            </a:r>
          </a:p>
        </p:txBody>
      </p:sp>
      <p:sp>
        <p:nvSpPr>
          <p:cNvPr id="3" name="Symbol zastępczy zawartości 2"/>
          <p:cNvSpPr>
            <a:spLocks noGrp="1"/>
          </p:cNvSpPr>
          <p:nvPr>
            <p:ph idx="1"/>
          </p:nvPr>
        </p:nvSpPr>
        <p:spPr>
          <a:xfrm>
            <a:off x="335360" y="1841326"/>
            <a:ext cx="11653440" cy="4308953"/>
          </a:xfrm>
        </p:spPr>
        <p:txBody>
          <a:bodyPr>
            <a:noAutofit/>
          </a:bodyPr>
          <a:lstStyle/>
          <a:p>
            <a:pPr marL="446088" lvl="2" indent="-358775">
              <a:lnSpc>
                <a:spcPct val="150000"/>
              </a:lnSpc>
              <a:buSzPct val="110000"/>
              <a:buFont typeface="Wingdings" pitchFamily="2" charset="2"/>
              <a:buChar char=""/>
            </a:pPr>
            <a:r>
              <a:rPr lang="pl-PL" sz="2200" dirty="0"/>
              <a:t>Rośnie liczba kobiet pracujących i robiących karierę.</a:t>
            </a:r>
          </a:p>
          <a:p>
            <a:pPr marL="446088" lvl="2" indent="-358775">
              <a:lnSpc>
                <a:spcPct val="150000"/>
              </a:lnSpc>
              <a:buSzPct val="110000"/>
              <a:buFont typeface="Wingdings" pitchFamily="2" charset="2"/>
              <a:buChar char=""/>
            </a:pPr>
            <a:r>
              <a:rPr lang="pl-PL" sz="2200" dirty="0"/>
              <a:t>Na Światową scenę biznesu wchodzą kobiety mające takie samo wykształcenie jak mężczyźni.</a:t>
            </a:r>
          </a:p>
          <a:p>
            <a:pPr marL="446088" lvl="2" indent="-358775">
              <a:lnSpc>
                <a:spcPct val="150000"/>
              </a:lnSpc>
              <a:buSzPct val="110000"/>
              <a:buFont typeface="Wingdings" pitchFamily="2" charset="2"/>
              <a:buChar char=""/>
            </a:pPr>
            <a:r>
              <a:rPr lang="pl-PL" sz="2200" dirty="0"/>
              <a:t>W skali globalnej dochody kobiet w ciągu roku rosną szybciej niż mężczyzn.</a:t>
            </a:r>
          </a:p>
          <a:p>
            <a:pPr marL="446088" lvl="2" indent="-358775">
              <a:lnSpc>
                <a:spcPct val="150000"/>
              </a:lnSpc>
              <a:buSzPct val="110000"/>
              <a:buFont typeface="Wingdings" pitchFamily="2" charset="2"/>
              <a:buChar char=""/>
            </a:pPr>
            <a:r>
              <a:rPr lang="pl-PL" sz="2200" dirty="0"/>
              <a:t>W kryzysie finansowym pracę tracą głównie mężczyźni.</a:t>
            </a:r>
          </a:p>
          <a:p>
            <a:pPr marL="446088" lvl="2" indent="-358775">
              <a:lnSpc>
                <a:spcPct val="150000"/>
              </a:lnSpc>
              <a:buSzPct val="110000"/>
              <a:buFont typeface="Wingdings" pitchFamily="2" charset="2"/>
              <a:buChar char=""/>
            </a:pPr>
            <a:r>
              <a:rPr lang="pl-PL" sz="2200" dirty="0"/>
              <a:t>W krajach rozwiniętych, kobiety z dużych miast zarabiają więcej niż mężczyźni.</a:t>
            </a:r>
          </a:p>
          <a:p>
            <a:pPr marL="446088" lvl="2" indent="-358775">
              <a:lnSpc>
                <a:spcPct val="150000"/>
              </a:lnSpc>
              <a:buSzPct val="110000"/>
              <a:buFont typeface="Wingdings" pitchFamily="2" charset="2"/>
              <a:buChar char=""/>
            </a:pPr>
            <a:r>
              <a:rPr lang="pl-PL" sz="2200" dirty="0"/>
              <a:t>Kobiety na rynku pracy doświadczają dyskryminacji.</a:t>
            </a:r>
          </a:p>
          <a:p>
            <a:pPr marL="446088" lvl="2" indent="-358775">
              <a:lnSpc>
                <a:spcPct val="150000"/>
              </a:lnSpc>
              <a:buSzPct val="110000"/>
              <a:buFont typeface="Wingdings" pitchFamily="2" charset="2"/>
              <a:buChar char=""/>
            </a:pPr>
            <a:r>
              <a:rPr lang="pl-PL" sz="2200" dirty="0"/>
              <a:t>Mężczyźni i kobiety zaczynają pracę od mniej więcej takiej samej płacy.</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79400" y="506289"/>
            <a:ext cx="9917113" cy="855563"/>
          </a:xfrm>
        </p:spPr>
        <p:txBody>
          <a:bodyPr/>
          <a:lstStyle/>
          <a:p>
            <a:r>
              <a:rPr lang="pl-PL" sz="4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Oznaczanie miejsc realizacji projektu</a:t>
            </a:r>
          </a:p>
        </p:txBody>
      </p:sp>
      <p:sp>
        <p:nvSpPr>
          <p:cNvPr id="146435" name="Rectangle 3"/>
          <p:cNvSpPr>
            <a:spLocks noGrp="1" noChangeArrowheads="1"/>
          </p:cNvSpPr>
          <p:nvPr>
            <p:ph idx="1"/>
          </p:nvPr>
        </p:nvSpPr>
        <p:spPr>
          <a:xfrm>
            <a:off x="431800" y="1612900"/>
            <a:ext cx="11430000" cy="4737100"/>
          </a:xfrm>
        </p:spPr>
        <p:txBody>
          <a:bodyPr>
            <a:normAutofit/>
          </a:bodyPr>
          <a:lstStyle/>
          <a:p>
            <a:r>
              <a:rPr lang="pl-PL" sz="2000" dirty="0">
                <a:solidFill>
                  <a:schemeClr val="tx1"/>
                </a:solidFill>
              </a:rPr>
              <a:t>Jeżeli nie jesteśmy zobowiązani do umieszczania tablicy info</a:t>
            </a:r>
            <a:r>
              <a:rPr lang="pl-PL" sz="2000" dirty="0"/>
              <a:t>rmacyjnej, należy zastosować </a:t>
            </a:r>
            <a:r>
              <a:rPr lang="pl-PL" sz="2000" b="1" dirty="0"/>
              <a:t>PLAKAT</a:t>
            </a:r>
            <a:endParaRPr lang="pl-PL" sz="2000" b="1" i="1" dirty="0">
              <a:solidFill>
                <a:schemeClr val="tx1"/>
              </a:solidFill>
            </a:endParaRPr>
          </a:p>
          <a:p>
            <a:pPr marL="0" indent="0" algn="ctr">
              <a:buNone/>
            </a:pPr>
            <a:r>
              <a:rPr lang="pl-PL" sz="48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Plakat to nośnik informacji w formacie </a:t>
            </a:r>
            <a:br>
              <a:rPr lang="pl-PL" sz="48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pl-PL" sz="48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 najmniej </a:t>
            </a:r>
            <a:r>
              <a:rPr lang="pl-PL" sz="4800" b="1" i="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A3</a:t>
            </a:r>
            <a:r>
              <a:rPr lang="pl-PL" sz="48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br>
              <a:rPr lang="pl-PL" sz="48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pl-PL" sz="35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(arkusz o wymiarach 297×420 mm)</a:t>
            </a:r>
            <a:endParaRPr lang="pl-PL" sz="1200" b="1" dirty="0">
              <a:solidFill>
                <a:schemeClr val="tx1"/>
              </a:solidFill>
            </a:endParaRPr>
          </a:p>
          <a:p>
            <a:r>
              <a:rPr lang="pl-PL" sz="2000" dirty="0">
                <a:solidFill>
                  <a:schemeClr val="tx1"/>
                </a:solidFill>
              </a:rPr>
              <a:t>służący do oznaczania projektów. Może mieć orientację pionową lub poziomą. </a:t>
            </a:r>
          </a:p>
          <a:p>
            <a:r>
              <a:rPr lang="pl-PL" sz="2000" dirty="0">
                <a:solidFill>
                  <a:schemeClr val="tx1"/>
                </a:solidFill>
              </a:rPr>
              <a:t>Wywieszenie plakatu obowiązuje tych beneficjentów, którzy nie muszą stosować tablic informacyjnych i pamiątkowych.</a:t>
            </a:r>
          </a:p>
          <a:p>
            <a:r>
              <a:rPr lang="pl-PL" sz="2000" dirty="0">
                <a:solidFill>
                  <a:schemeClr val="tx1"/>
                </a:solidFill>
              </a:rPr>
              <a:t>Plakat może być wykonany z innego, trwalszego tworzywa, np. z plastiku. Pod warunkiem zachowania minimalnego obowiązkowego rozmiaru.</a:t>
            </a:r>
          </a:p>
          <a:p>
            <a:r>
              <a:rPr lang="pl-PL" sz="2000" dirty="0">
                <a:solidFill>
                  <a:schemeClr val="tx1"/>
                </a:solidFill>
              </a:rPr>
              <a:t>Plakat może mieć formę plansz informacyjnych, stojaków reklamowych itp.</a:t>
            </a:r>
            <a:endParaRPr lang="pl-PL" sz="2000" b="1" i="1" dirty="0">
              <a:solidFill>
                <a:schemeClr val="tx1"/>
              </a:solidFill>
            </a:endParaRPr>
          </a:p>
        </p:txBody>
      </p:sp>
    </p:spTree>
    <p:extLst>
      <p:ext uri="{BB962C8B-B14F-4D97-AF65-F5344CB8AC3E}">
        <p14:creationId xmlns:p14="http://schemas.microsoft.com/office/powerpoint/2010/main" val="399681950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17513" y="341190"/>
            <a:ext cx="8229600" cy="855563"/>
          </a:xfrm>
        </p:spPr>
        <p:txBody>
          <a:bodyPr/>
          <a:lstStyle/>
          <a:p>
            <a:r>
              <a:rPr lang="pl-PL" sz="4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Plakat</a:t>
            </a:r>
          </a:p>
        </p:txBody>
      </p:sp>
      <p:sp>
        <p:nvSpPr>
          <p:cNvPr id="146435" name="Rectangle 3"/>
          <p:cNvSpPr>
            <a:spLocks noGrp="1" noChangeArrowheads="1"/>
          </p:cNvSpPr>
          <p:nvPr>
            <p:ph idx="1"/>
          </p:nvPr>
        </p:nvSpPr>
        <p:spPr>
          <a:xfrm>
            <a:off x="417513" y="1092201"/>
            <a:ext cx="11685587" cy="5308600"/>
          </a:xfrm>
        </p:spPr>
        <p:txBody>
          <a:bodyPr>
            <a:noAutofit/>
          </a:bodyPr>
          <a:lstStyle/>
          <a:p>
            <a:pPr>
              <a:lnSpc>
                <a:spcPct val="150000"/>
              </a:lnSpc>
              <a:buNone/>
            </a:pPr>
            <a:r>
              <a:rPr lang="pl-PL" sz="2600" b="1" dirty="0">
                <a:solidFill>
                  <a:schemeClr val="tx1"/>
                </a:solidFill>
              </a:rPr>
              <a:t>Plakat musi zawierać:</a:t>
            </a:r>
          </a:p>
          <a:p>
            <a:pPr>
              <a:lnSpc>
                <a:spcPct val="150000"/>
              </a:lnSpc>
            </a:pPr>
            <a:r>
              <a:rPr lang="pl-PL" dirty="0">
                <a:solidFill>
                  <a:schemeClr val="tx1"/>
                </a:solidFill>
              </a:rPr>
              <a:t>nazwę beneficjenta,</a:t>
            </a:r>
          </a:p>
          <a:p>
            <a:pPr>
              <a:lnSpc>
                <a:spcPct val="150000"/>
              </a:lnSpc>
            </a:pPr>
            <a:r>
              <a:rPr lang="pl-PL" dirty="0">
                <a:solidFill>
                  <a:schemeClr val="tx1"/>
                </a:solidFill>
              </a:rPr>
              <a:t>tytuł projektu,</a:t>
            </a:r>
          </a:p>
          <a:p>
            <a:pPr>
              <a:lnSpc>
                <a:spcPct val="150000"/>
              </a:lnSpc>
            </a:pPr>
            <a:r>
              <a:rPr lang="pl-PL" dirty="0">
                <a:solidFill>
                  <a:schemeClr val="tx1"/>
                </a:solidFill>
              </a:rPr>
              <a:t>cel projektu (opcjonalnie),</a:t>
            </a:r>
          </a:p>
          <a:p>
            <a:pPr>
              <a:lnSpc>
                <a:spcPct val="150000"/>
              </a:lnSpc>
            </a:pPr>
            <a:r>
              <a:rPr lang="pl-PL" dirty="0">
                <a:solidFill>
                  <a:schemeClr val="tx1"/>
                </a:solidFill>
              </a:rPr>
              <a:t>wysokość wkładu Unii Europejskiej w projekt (opcjonalnie),</a:t>
            </a:r>
          </a:p>
          <a:p>
            <a:pPr>
              <a:lnSpc>
                <a:spcPct val="150000"/>
              </a:lnSpc>
            </a:pPr>
            <a:r>
              <a:rPr lang="pl-PL" dirty="0">
                <a:solidFill>
                  <a:schemeClr val="tx1"/>
                </a:solidFill>
              </a:rPr>
              <a:t>zestaw logo – znaki FE i UE oraz herb lub oficjalne logo promocyjne województwa (jeśli realizujesz projekt finansowany przez program regionalny),</a:t>
            </a:r>
          </a:p>
          <a:p>
            <a:pPr>
              <a:lnSpc>
                <a:spcPct val="150000"/>
              </a:lnSpc>
            </a:pPr>
            <a:r>
              <a:rPr lang="pl-PL" dirty="0">
                <a:solidFill>
                  <a:schemeClr val="tx1"/>
                </a:solidFill>
              </a:rPr>
              <a:t>adres portalu </a:t>
            </a:r>
            <a:r>
              <a:rPr lang="pl-PL" dirty="0" err="1">
                <a:solidFill>
                  <a:schemeClr val="tx1"/>
                </a:solidFill>
              </a:rPr>
              <a:t>www.mapadotacji.gov.pl</a:t>
            </a:r>
            <a:r>
              <a:rPr lang="pl-PL" dirty="0">
                <a:solidFill>
                  <a:schemeClr val="tx1"/>
                </a:solidFill>
              </a:rPr>
              <a:t> (opcjonalnie).</a:t>
            </a:r>
          </a:p>
        </p:txBody>
      </p:sp>
    </p:spTree>
    <p:extLst>
      <p:ext uri="{BB962C8B-B14F-4D97-AF65-F5344CB8AC3E}">
        <p14:creationId xmlns:p14="http://schemas.microsoft.com/office/powerpoint/2010/main" val="200336705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68300" y="116633"/>
            <a:ext cx="9853613" cy="855563"/>
          </a:xfrm>
        </p:spPr>
        <p:txBody>
          <a:bodyPr/>
          <a:lstStyle/>
          <a:p>
            <a:r>
              <a:rPr lang="pl-PL" sz="4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Plakat - przykłady</a:t>
            </a:r>
          </a:p>
        </p:txBody>
      </p:sp>
      <p:pic>
        <p:nvPicPr>
          <p:cNvPr id="150530" name="Picture 2"/>
          <p:cNvPicPr>
            <a:picLocks noChangeAspect="1" noChangeArrowheads="1"/>
          </p:cNvPicPr>
          <p:nvPr/>
        </p:nvPicPr>
        <p:blipFill>
          <a:blip r:embed="rId2" cstate="print"/>
          <a:srcRect/>
          <a:stretch>
            <a:fillRect/>
          </a:stretch>
        </p:blipFill>
        <p:spPr bwMode="auto">
          <a:xfrm>
            <a:off x="505709" y="1057114"/>
            <a:ext cx="3514959" cy="4935513"/>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4737100" y="972196"/>
            <a:ext cx="7056742" cy="4992400"/>
          </a:xfrm>
          <a:prstGeom prst="rect">
            <a:avLst/>
          </a:prstGeom>
          <a:noFill/>
          <a:ln w="9525">
            <a:noFill/>
            <a:miter lim="800000"/>
            <a:headEnd/>
            <a:tailEnd/>
          </a:ln>
        </p:spPr>
      </p:pic>
      <p:sp>
        <p:nvSpPr>
          <p:cNvPr id="7" name="Prostokąt 6"/>
          <p:cNvSpPr/>
          <p:nvPr/>
        </p:nvSpPr>
        <p:spPr>
          <a:xfrm>
            <a:off x="607358" y="4898253"/>
            <a:ext cx="3384376" cy="6480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pic>
        <p:nvPicPr>
          <p:cNvPr id="1027" name="Picture 3"/>
          <p:cNvPicPr>
            <a:picLocks noChangeAspect="1" noChangeArrowheads="1"/>
          </p:cNvPicPr>
          <p:nvPr/>
        </p:nvPicPr>
        <p:blipFill>
          <a:blip r:embed="rId4" cstate="print"/>
          <a:srcRect/>
          <a:stretch>
            <a:fillRect/>
          </a:stretch>
        </p:blipFill>
        <p:spPr bwMode="auto">
          <a:xfrm>
            <a:off x="530363" y="5194300"/>
            <a:ext cx="3436717" cy="352025"/>
          </a:xfrm>
          <a:prstGeom prst="rect">
            <a:avLst/>
          </a:prstGeom>
          <a:noFill/>
          <a:ln w="9525">
            <a:noFill/>
            <a:miter lim="800000"/>
            <a:headEnd/>
            <a:tailEnd/>
          </a:ln>
        </p:spPr>
      </p:pic>
    </p:spTree>
    <p:extLst>
      <p:ext uri="{BB962C8B-B14F-4D97-AF65-F5344CB8AC3E}">
        <p14:creationId xmlns:p14="http://schemas.microsoft.com/office/powerpoint/2010/main" val="183757242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20713" y="832149"/>
            <a:ext cx="8229600" cy="855563"/>
          </a:xfrm>
        </p:spPr>
        <p:txBody>
          <a:bodyPr/>
          <a:lstStyle/>
          <a:p>
            <a:r>
              <a:rPr lang="pl-PL" sz="4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Plakat</a:t>
            </a:r>
          </a:p>
        </p:txBody>
      </p:sp>
      <p:sp>
        <p:nvSpPr>
          <p:cNvPr id="146435" name="Rectangle 3"/>
          <p:cNvSpPr>
            <a:spLocks noGrp="1" noChangeArrowheads="1"/>
          </p:cNvSpPr>
          <p:nvPr>
            <p:ph idx="1"/>
          </p:nvPr>
        </p:nvSpPr>
        <p:spPr>
          <a:xfrm>
            <a:off x="520700" y="2260600"/>
            <a:ext cx="11264900" cy="4048126"/>
          </a:xfrm>
        </p:spPr>
        <p:txBody>
          <a:bodyPr>
            <a:normAutofit/>
          </a:bodyPr>
          <a:lstStyle/>
          <a:p>
            <a:pPr>
              <a:lnSpc>
                <a:spcPct val="150000"/>
              </a:lnSpc>
            </a:pPr>
            <a:r>
              <a:rPr lang="pl-PL" dirty="0">
                <a:solidFill>
                  <a:schemeClr val="tx1"/>
                </a:solidFill>
              </a:rPr>
              <a:t>Plakat musi być wyeksponowany w trakcie realizacji projektu. </a:t>
            </a:r>
          </a:p>
          <a:p>
            <a:pPr>
              <a:lnSpc>
                <a:spcPct val="150000"/>
              </a:lnSpc>
            </a:pPr>
            <a:r>
              <a:rPr lang="pl-PL" dirty="0"/>
              <a:t>P</a:t>
            </a:r>
            <a:r>
              <a:rPr lang="pl-PL" dirty="0">
                <a:solidFill>
                  <a:schemeClr val="tx1"/>
                </a:solidFill>
              </a:rPr>
              <a:t>owinien wisieć w widocznym miejscu </a:t>
            </a:r>
            <a:r>
              <a:rPr lang="pl-PL" b="1" dirty="0">
                <a:solidFill>
                  <a:schemeClr val="tx1"/>
                </a:solidFill>
              </a:rPr>
              <a:t>nie później niż miesiąc </a:t>
            </a:r>
            <a:r>
              <a:rPr lang="pl-PL" dirty="0">
                <a:solidFill>
                  <a:schemeClr val="tx1"/>
                </a:solidFill>
              </a:rPr>
              <a:t>od uzyskania dofinansowania.</a:t>
            </a:r>
          </a:p>
          <a:p>
            <a:pPr>
              <a:lnSpc>
                <a:spcPct val="150000"/>
              </a:lnSpc>
            </a:pPr>
            <a:r>
              <a:rPr lang="pl-PL" dirty="0">
                <a:solidFill>
                  <a:schemeClr val="tx1"/>
                </a:solidFill>
              </a:rPr>
              <a:t>Plakat możesz zdjąć po zakończeniu projektu.</a:t>
            </a:r>
          </a:p>
          <a:p>
            <a:pPr>
              <a:lnSpc>
                <a:spcPct val="150000"/>
              </a:lnSpc>
            </a:pPr>
            <a:r>
              <a:rPr lang="pl-PL" b="1" dirty="0">
                <a:solidFill>
                  <a:srgbClr val="FF0000"/>
                </a:solidFill>
              </a:rPr>
              <a:t>Jeżeli działania realizowane są w różnych obiektach, należy w nich również powiesić plakaty.</a:t>
            </a:r>
          </a:p>
        </p:txBody>
      </p:sp>
    </p:spTree>
    <p:extLst>
      <p:ext uri="{BB962C8B-B14F-4D97-AF65-F5344CB8AC3E}">
        <p14:creationId xmlns:p14="http://schemas.microsoft.com/office/powerpoint/2010/main" val="83246179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17500" y="709613"/>
            <a:ext cx="9650413" cy="855563"/>
          </a:xfrm>
        </p:spPr>
        <p:txBody>
          <a:bodyPr/>
          <a:lstStyle/>
          <a:p>
            <a:r>
              <a:rPr lang="pl-PL" sz="4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Jak można dokumentować promocję?</a:t>
            </a:r>
          </a:p>
        </p:txBody>
      </p:sp>
      <p:sp>
        <p:nvSpPr>
          <p:cNvPr id="146435" name="Rectangle 3"/>
          <p:cNvSpPr>
            <a:spLocks noGrp="1" noChangeArrowheads="1"/>
          </p:cNvSpPr>
          <p:nvPr>
            <p:ph idx="1"/>
          </p:nvPr>
        </p:nvSpPr>
        <p:spPr>
          <a:xfrm>
            <a:off x="317500" y="1968500"/>
            <a:ext cx="11518900" cy="3911600"/>
          </a:xfrm>
        </p:spPr>
        <p:txBody>
          <a:bodyPr>
            <a:normAutofit/>
          </a:bodyPr>
          <a:lstStyle/>
          <a:p>
            <a:pPr>
              <a:lnSpc>
                <a:spcPct val="150000"/>
              </a:lnSpc>
            </a:pPr>
            <a:r>
              <a:rPr lang="pl-PL" dirty="0">
                <a:solidFill>
                  <a:schemeClr val="tx1"/>
                </a:solidFill>
              </a:rPr>
              <a:t>Dokumentację można przechowywać razem z pozostałymi dokumentami projektowymi. </a:t>
            </a:r>
          </a:p>
          <a:p>
            <a:pPr>
              <a:lnSpc>
                <a:spcPct val="150000"/>
              </a:lnSpc>
            </a:pPr>
            <a:r>
              <a:rPr lang="pl-PL" dirty="0">
                <a:solidFill>
                  <a:schemeClr val="tx1"/>
                </a:solidFill>
              </a:rPr>
              <a:t>Dokumentację można przechowywać w formie papierowej albo elektronicznej, np. jako skany dokumentów, zdjęcia, kopie stron internetowych (zrzuty ekranu).</a:t>
            </a:r>
          </a:p>
          <a:p>
            <a:pPr>
              <a:lnSpc>
                <a:spcPct val="150000"/>
              </a:lnSpc>
            </a:pPr>
            <a:r>
              <a:rPr lang="pl-PL" dirty="0">
                <a:solidFill>
                  <a:schemeClr val="tx1"/>
                </a:solidFill>
              </a:rPr>
              <a:t>Jeśli na potrzeby projektu powstały materiały informacyjne możesz przechowywać ich pojedyncze egzemplarze (np. broszury, publikacje) albo tylko ich zdjęcia.</a:t>
            </a:r>
          </a:p>
          <a:p>
            <a:pPr>
              <a:lnSpc>
                <a:spcPct val="150000"/>
              </a:lnSpc>
            </a:pPr>
            <a:r>
              <a:rPr lang="pl-PL" dirty="0"/>
              <a:t>Działania informacyjno-promocyjne są finansowane w ramach kosztów pośrednich projektu.</a:t>
            </a:r>
            <a:endParaRPr lang="pl-PL" dirty="0">
              <a:solidFill>
                <a:schemeClr val="tx1"/>
              </a:solidFill>
            </a:endParaRPr>
          </a:p>
        </p:txBody>
      </p:sp>
    </p:spTree>
    <p:extLst>
      <p:ext uri="{BB962C8B-B14F-4D97-AF65-F5344CB8AC3E}">
        <p14:creationId xmlns:p14="http://schemas.microsoft.com/office/powerpoint/2010/main" val="92187702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81000" y="523306"/>
            <a:ext cx="9828213" cy="855563"/>
          </a:xfrm>
        </p:spPr>
        <p:txBody>
          <a:bodyPr/>
          <a:lstStyle/>
          <a:p>
            <a:r>
              <a:rPr lang="pl-PL" sz="4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Znak Funduszy Europejskich i UE</a:t>
            </a:r>
          </a:p>
        </p:txBody>
      </p:sp>
      <p:sp>
        <p:nvSpPr>
          <p:cNvPr id="146435" name="Rectangle 3"/>
          <p:cNvSpPr>
            <a:spLocks noGrp="1" noChangeArrowheads="1"/>
          </p:cNvSpPr>
          <p:nvPr>
            <p:ph idx="1"/>
          </p:nvPr>
        </p:nvSpPr>
        <p:spPr>
          <a:xfrm>
            <a:off x="381000" y="1524000"/>
            <a:ext cx="11544299" cy="4784726"/>
          </a:xfrm>
        </p:spPr>
        <p:txBody>
          <a:bodyPr>
            <a:noAutofit/>
          </a:bodyPr>
          <a:lstStyle/>
          <a:p>
            <a:pPr>
              <a:lnSpc>
                <a:spcPct val="150000"/>
              </a:lnSpc>
            </a:pPr>
            <a:r>
              <a:rPr lang="pl-PL" sz="2000" dirty="0">
                <a:solidFill>
                  <a:schemeClr val="tx1"/>
                </a:solidFill>
              </a:rPr>
              <a:t>Znak Funduszy Europejskich umieszczasz </a:t>
            </a:r>
            <a:r>
              <a:rPr lang="pl-PL" sz="2000" b="1" dirty="0">
                <a:solidFill>
                  <a:schemeClr val="tx1"/>
                </a:solidFill>
              </a:rPr>
              <a:t>zawsze z lewej strony, natomiast znak Unii Europejskiej z prawej</a:t>
            </a:r>
            <a:r>
              <a:rPr lang="pl-PL" sz="2000" dirty="0">
                <a:solidFill>
                  <a:schemeClr val="tx1"/>
                </a:solidFill>
              </a:rPr>
              <a:t>.</a:t>
            </a:r>
          </a:p>
          <a:p>
            <a:pPr>
              <a:lnSpc>
                <a:spcPct val="150000"/>
              </a:lnSpc>
            </a:pPr>
            <a:r>
              <a:rPr lang="pl-PL" sz="2000" dirty="0">
                <a:solidFill>
                  <a:schemeClr val="tx1"/>
                </a:solidFill>
              </a:rPr>
              <a:t>W przypadku projektów finansowanych przez program regionalny, herb województwa lub jego oficjalne logo promocyjne umieszczasz pomiędzy znakiem FE a znakiem UE / Flagą RP i znakiem UE w przypadku wersji kolorowej.</a:t>
            </a:r>
          </a:p>
          <a:p>
            <a:pPr>
              <a:lnSpc>
                <a:spcPct val="150000"/>
              </a:lnSpc>
            </a:pPr>
            <a:r>
              <a:rPr lang="pl-PL" sz="2000" dirty="0">
                <a:solidFill>
                  <a:schemeClr val="tx1"/>
                </a:solidFill>
              </a:rPr>
              <a:t>Gdy nie jest możliwe umiejscowienie znaków w poziomie, możesz zastosować układ pionowy.</a:t>
            </a:r>
          </a:p>
          <a:p>
            <a:pPr>
              <a:lnSpc>
                <a:spcPct val="150000"/>
              </a:lnSpc>
            </a:pPr>
            <a:r>
              <a:rPr lang="pl-PL" sz="2000" dirty="0">
                <a:solidFill>
                  <a:schemeClr val="tx1"/>
                </a:solidFill>
              </a:rPr>
              <a:t>Liczba znaków w zestawieniu – to znaczy w jednej linii – </a:t>
            </a:r>
            <a:r>
              <a:rPr lang="pl-PL" sz="2000" b="1" dirty="0">
                <a:solidFill>
                  <a:schemeClr val="tx1"/>
                </a:solidFill>
              </a:rPr>
              <a:t>nie może przekraczać czterech, łącznie ze znakami </a:t>
            </a:r>
            <a:r>
              <a:rPr lang="pl-PL" sz="2000" dirty="0">
                <a:solidFill>
                  <a:schemeClr val="tx1"/>
                </a:solidFill>
              </a:rPr>
              <a:t>FE UE oraz Flagą RP (tylko w wersji kolorowej),</a:t>
            </a:r>
            <a:br>
              <a:rPr lang="pl-PL" sz="2000" dirty="0">
                <a:solidFill>
                  <a:schemeClr val="tx1"/>
                </a:solidFill>
              </a:rPr>
            </a:br>
            <a:r>
              <a:rPr lang="pl-PL" sz="2000" dirty="0">
                <a:solidFill>
                  <a:schemeClr val="tx1"/>
                </a:solidFill>
              </a:rPr>
              <a:t>a w przypadku programów regionalnych również herbem województwa lub jego oficjalnym logo promocyjnym.</a:t>
            </a:r>
          </a:p>
        </p:txBody>
      </p:sp>
    </p:spTree>
    <p:extLst>
      <p:ext uri="{BB962C8B-B14F-4D97-AF65-F5344CB8AC3E}">
        <p14:creationId xmlns:p14="http://schemas.microsoft.com/office/powerpoint/2010/main" val="406779184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9711"/>
            <a:ext cx="9726613" cy="855563"/>
          </a:xfrm>
        </p:spPr>
        <p:txBody>
          <a:bodyPr/>
          <a:lstStyle/>
          <a:p>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Znak Funduszy Europejskich i UE - </a:t>
            </a:r>
            <a:r>
              <a:rPr lang="pl-PL"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KOLOR</a:t>
            </a:r>
          </a:p>
        </p:txBody>
      </p:sp>
      <p:pic>
        <p:nvPicPr>
          <p:cNvPr id="3074" name="Picture 2"/>
          <p:cNvPicPr>
            <a:picLocks noChangeAspect="1" noChangeArrowheads="1"/>
          </p:cNvPicPr>
          <p:nvPr/>
        </p:nvPicPr>
        <p:blipFill>
          <a:blip r:embed="rId2" cstate="print"/>
          <a:srcRect/>
          <a:stretch>
            <a:fillRect/>
          </a:stretch>
        </p:blipFill>
        <p:spPr bwMode="auto">
          <a:xfrm>
            <a:off x="1599974" y="1196752"/>
            <a:ext cx="9001000" cy="92208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219724" y="2241794"/>
            <a:ext cx="3312368" cy="4130818"/>
          </a:xfrm>
          <a:prstGeom prst="rect">
            <a:avLst/>
          </a:prstGeom>
          <a:noFill/>
          <a:ln w="9525">
            <a:noFill/>
            <a:miter lim="800000"/>
            <a:headEnd/>
            <a:tailEnd/>
          </a:ln>
        </p:spPr>
      </p:pic>
    </p:spTree>
    <p:extLst>
      <p:ext uri="{BB962C8B-B14F-4D97-AF65-F5344CB8AC3E}">
        <p14:creationId xmlns:p14="http://schemas.microsoft.com/office/powerpoint/2010/main" val="2020161929"/>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812032" y="1052736"/>
            <a:ext cx="8604448" cy="189704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812032" y="3044213"/>
            <a:ext cx="8068568" cy="3813787"/>
          </a:xfrm>
          <a:prstGeom prst="rect">
            <a:avLst/>
          </a:prstGeom>
          <a:noFill/>
          <a:ln w="9525">
            <a:noFill/>
            <a:miter lim="800000"/>
            <a:headEnd/>
            <a:tailEnd/>
          </a:ln>
        </p:spPr>
      </p:pic>
      <p:sp>
        <p:nvSpPr>
          <p:cNvPr id="6" name="Rectangle 2"/>
          <p:cNvSpPr>
            <a:spLocks noGrp="1" noChangeArrowheads="1"/>
          </p:cNvSpPr>
          <p:nvPr>
            <p:ph type="title"/>
          </p:nvPr>
        </p:nvSpPr>
        <p:spPr>
          <a:xfrm>
            <a:off x="457200" y="279711"/>
            <a:ext cx="9726613" cy="855563"/>
          </a:xfrm>
        </p:spPr>
        <p:txBody>
          <a:bodyPr/>
          <a:lstStyle/>
          <a:p>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Znak Funduszy Europejskich i UE - </a:t>
            </a:r>
            <a:r>
              <a:rPr lang="pl-PL"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KOLOR</a:t>
            </a:r>
          </a:p>
        </p:txBody>
      </p:sp>
    </p:spTree>
    <p:extLst>
      <p:ext uri="{BB962C8B-B14F-4D97-AF65-F5344CB8AC3E}">
        <p14:creationId xmlns:p14="http://schemas.microsoft.com/office/powerpoint/2010/main" val="280345759"/>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427116" y="2864435"/>
            <a:ext cx="3600400" cy="3425763"/>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1779900" y="1579066"/>
            <a:ext cx="8712968" cy="1082169"/>
          </a:xfrm>
          <a:prstGeom prst="rect">
            <a:avLst/>
          </a:prstGeom>
          <a:noFill/>
          <a:ln w="9525">
            <a:noFill/>
            <a:miter lim="800000"/>
            <a:headEnd/>
            <a:tailEnd/>
          </a:ln>
        </p:spPr>
      </p:pic>
      <p:sp>
        <p:nvSpPr>
          <p:cNvPr id="6" name="Rectangle 2"/>
          <p:cNvSpPr>
            <a:spLocks noGrp="1" noChangeArrowheads="1"/>
          </p:cNvSpPr>
          <p:nvPr>
            <p:ph type="title"/>
          </p:nvPr>
        </p:nvSpPr>
        <p:spPr>
          <a:xfrm>
            <a:off x="457199" y="621903"/>
            <a:ext cx="11163300" cy="855563"/>
          </a:xfrm>
        </p:spPr>
        <p:txBody>
          <a:bodyPr>
            <a:normAutofit/>
          </a:bodyPr>
          <a:lstStyle/>
          <a:p>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Znak Funduszy Europejskich i UE – </a:t>
            </a:r>
            <a:r>
              <a:rPr lang="pl-PL"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Achromatyczne (biało-czarne)</a:t>
            </a:r>
            <a:endParaRPr lang="pl-PL" sz="3200" b="1"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2578820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68312" y="662733"/>
            <a:ext cx="8229600" cy="855563"/>
          </a:xfrm>
        </p:spPr>
        <p:txBody>
          <a:bodyPr/>
          <a:lstStyle/>
          <a:p>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Znak Funduszy Europejskich i UE a kolory</a:t>
            </a:r>
          </a:p>
        </p:txBody>
      </p:sp>
      <p:sp>
        <p:nvSpPr>
          <p:cNvPr id="146435" name="Rectangle 3"/>
          <p:cNvSpPr>
            <a:spLocks noGrp="1" noChangeArrowheads="1"/>
          </p:cNvSpPr>
          <p:nvPr>
            <p:ph idx="1"/>
          </p:nvPr>
        </p:nvSpPr>
        <p:spPr>
          <a:xfrm>
            <a:off x="468312" y="1772817"/>
            <a:ext cx="11368087" cy="4535909"/>
          </a:xfrm>
        </p:spPr>
        <p:txBody>
          <a:bodyPr/>
          <a:lstStyle/>
          <a:p>
            <a:pPr>
              <a:lnSpc>
                <a:spcPct val="150000"/>
              </a:lnSpc>
            </a:pPr>
            <a:r>
              <a:rPr lang="pl-PL" dirty="0">
                <a:solidFill>
                  <a:schemeClr val="tx1"/>
                </a:solidFill>
              </a:rPr>
              <a:t>Znaki FE i UE powinny w miarę możliwości występować w kolorze.</a:t>
            </a:r>
          </a:p>
          <a:p>
            <a:pPr>
              <a:lnSpc>
                <a:spcPct val="150000"/>
              </a:lnSpc>
            </a:pPr>
            <a:r>
              <a:rPr lang="pl-PL" dirty="0">
                <a:solidFill>
                  <a:schemeClr val="tx1"/>
                </a:solidFill>
              </a:rPr>
              <a:t>Wersję jednobarwną wolno stosować w uzasadnionych przypadkach, </a:t>
            </a:r>
            <a:br>
              <a:rPr lang="pl-PL" dirty="0">
                <a:solidFill>
                  <a:schemeClr val="tx1"/>
                </a:solidFill>
              </a:rPr>
            </a:br>
            <a:r>
              <a:rPr lang="pl-PL" dirty="0">
                <a:solidFill>
                  <a:schemeClr val="tx1"/>
                </a:solidFill>
              </a:rPr>
              <a:t>np. braku możliwości wykorzystania wersji kolorowej ze względów technicznych (tłoczenie, grawerunek, kserowanie).</a:t>
            </a:r>
          </a:p>
          <a:p>
            <a:pPr>
              <a:lnSpc>
                <a:spcPct val="150000"/>
              </a:lnSpc>
            </a:pPr>
            <a:r>
              <a:rPr lang="pl-PL" b="1" dirty="0">
                <a:solidFill>
                  <a:schemeClr val="tx1"/>
                </a:solidFill>
              </a:rPr>
              <a:t>Szczególnym przypadkiem, pozwalającym na zastosowanie wersji achromatycznej (czarno-białej), jest druk dokumentów (w tym pism, materiałów szkoleniowych itp.), które nie zawierają innych kolorów poza czernią.</a:t>
            </a:r>
          </a:p>
        </p:txBody>
      </p:sp>
    </p:spTree>
    <p:extLst>
      <p:ext uri="{BB962C8B-B14F-4D97-AF65-F5344CB8AC3E}">
        <p14:creationId xmlns:p14="http://schemas.microsoft.com/office/powerpoint/2010/main" val="1515737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19403" y="2780928"/>
            <a:ext cx="10871200" cy="990600"/>
          </a:xfrm>
        </p:spPr>
        <p:txBody>
          <a:bodyPr>
            <a:noAutofit/>
          </a:bodyPr>
          <a:lstStyle/>
          <a:p>
            <a:pPr algn="ctr"/>
            <a:r>
              <a:rPr lang="pl-PL" sz="5200" b="1" dirty="0">
                <a:ln w="18000">
                  <a:solidFill>
                    <a:schemeClr val="bg1">
                      <a:lumMod val="65000"/>
                    </a:schemeClr>
                  </a:solidFill>
                  <a:prstDash val="solid"/>
                  <a:miter lim="800000"/>
                </a:ln>
                <a:solidFill>
                  <a:srgbClr val="C00000"/>
                </a:solidFill>
                <a:effectLst>
                  <a:outerShdw blurRad="25500" dist="23000" dir="7020000" algn="tl">
                    <a:srgbClr val="000000">
                      <a:alpha val="50000"/>
                    </a:srgbClr>
                  </a:outerShdw>
                </a:effectLst>
              </a:rPr>
              <a:t>Demografia</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idx="1"/>
          </p:nvPr>
        </p:nvSpPr>
        <p:spPr>
          <a:xfrm>
            <a:off x="457199" y="1739900"/>
            <a:ext cx="11645900" cy="2792091"/>
          </a:xfrm>
        </p:spPr>
        <p:txBody>
          <a:bodyPr>
            <a:noAutofit/>
          </a:bodyPr>
          <a:lstStyle/>
          <a:p>
            <a:pPr>
              <a:lnSpc>
                <a:spcPct val="150000"/>
              </a:lnSpc>
            </a:pPr>
            <a:r>
              <a:rPr lang="pl-PL" dirty="0">
                <a:solidFill>
                  <a:schemeClr val="tx1"/>
                </a:solidFill>
              </a:rPr>
              <a:t>Najlepiej używać znaków pełno kolorowych na białym tle, co zapewnia jego największą widoczność.</a:t>
            </a:r>
          </a:p>
          <a:p>
            <a:pPr>
              <a:lnSpc>
                <a:spcPct val="150000"/>
              </a:lnSpc>
            </a:pPr>
            <a:r>
              <a:rPr lang="pl-PL" dirty="0">
                <a:solidFill>
                  <a:schemeClr val="tx1"/>
                </a:solidFill>
              </a:rPr>
              <a:t>Jeśli znak Funduszy Europejskich występuje na tle barwnym, powinieneś zachować odpowiedni kontrast, który zagwarantuje odpowiednią czytelność znaku. </a:t>
            </a:r>
          </a:p>
          <a:p>
            <a:pPr>
              <a:lnSpc>
                <a:spcPct val="150000"/>
              </a:lnSpc>
            </a:pPr>
            <a:r>
              <a:rPr lang="pl-PL" dirty="0">
                <a:solidFill>
                  <a:schemeClr val="tx1"/>
                </a:solidFill>
              </a:rPr>
              <a:t>Kolory tła powinny być pastelowe i nie powinny przekraczać 25% nasycenia.</a:t>
            </a:r>
          </a:p>
        </p:txBody>
      </p:sp>
      <p:pic>
        <p:nvPicPr>
          <p:cNvPr id="152578" name="Picture 2"/>
          <p:cNvPicPr>
            <a:picLocks noChangeAspect="1" noChangeArrowheads="1"/>
          </p:cNvPicPr>
          <p:nvPr/>
        </p:nvPicPr>
        <p:blipFill>
          <a:blip r:embed="rId2" cstate="print"/>
          <a:srcRect/>
          <a:stretch>
            <a:fillRect/>
          </a:stretch>
        </p:blipFill>
        <p:spPr bwMode="auto">
          <a:xfrm>
            <a:off x="749300" y="4531991"/>
            <a:ext cx="10388600" cy="1477344"/>
          </a:xfrm>
          <a:prstGeom prst="rect">
            <a:avLst/>
          </a:prstGeom>
          <a:noFill/>
          <a:ln w="9525">
            <a:noFill/>
            <a:miter lim="800000"/>
            <a:headEnd/>
            <a:tailEnd/>
          </a:ln>
        </p:spPr>
      </p:pic>
      <p:sp>
        <p:nvSpPr>
          <p:cNvPr id="6" name="Rectangle 2"/>
          <p:cNvSpPr>
            <a:spLocks noGrp="1" noChangeArrowheads="1"/>
          </p:cNvSpPr>
          <p:nvPr>
            <p:ph type="title"/>
          </p:nvPr>
        </p:nvSpPr>
        <p:spPr>
          <a:xfrm>
            <a:off x="457199" y="726233"/>
            <a:ext cx="11163300" cy="855563"/>
          </a:xfrm>
        </p:spPr>
        <p:txBody>
          <a:bodyPr>
            <a:normAutofit/>
          </a:bodyPr>
          <a:lstStyle/>
          <a:p>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Znak Funduszy Europejskich i UE a kolory</a:t>
            </a:r>
            <a:endParaRPr lang="pl-PL" sz="3200" b="1"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90530735"/>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849313" y="535733"/>
            <a:ext cx="8229600" cy="855563"/>
          </a:xfrm>
        </p:spPr>
        <p:txBody>
          <a:bodyPr/>
          <a:lstStyle/>
          <a:p>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Znak Unii Europejskiej</a:t>
            </a:r>
          </a:p>
        </p:txBody>
      </p:sp>
      <p:sp>
        <p:nvSpPr>
          <p:cNvPr id="146435" name="Rectangle 3"/>
          <p:cNvSpPr>
            <a:spLocks noGrp="1" noChangeArrowheads="1"/>
          </p:cNvSpPr>
          <p:nvPr>
            <p:ph idx="1"/>
          </p:nvPr>
        </p:nvSpPr>
        <p:spPr>
          <a:xfrm>
            <a:off x="849313" y="1546052"/>
            <a:ext cx="10885487" cy="1152128"/>
          </a:xfrm>
        </p:spPr>
        <p:txBody>
          <a:bodyPr>
            <a:noAutofit/>
          </a:bodyPr>
          <a:lstStyle/>
          <a:p>
            <a:pPr>
              <a:lnSpc>
                <a:spcPct val="150000"/>
              </a:lnSpc>
            </a:pPr>
            <a:r>
              <a:rPr lang="pl-PL" sz="2000" dirty="0"/>
              <a:t>W przypadku zastosowania Znaku UE ma tle innym niż białe powinieneś umieścić wokół flagi białą obwódkę o szerokości równej 1/25 wysokości tego prostokąta.</a:t>
            </a:r>
          </a:p>
        </p:txBody>
      </p:sp>
      <p:pic>
        <p:nvPicPr>
          <p:cNvPr id="6147" name="Picture 3"/>
          <p:cNvPicPr>
            <a:picLocks noChangeAspect="1" noChangeArrowheads="1"/>
          </p:cNvPicPr>
          <p:nvPr/>
        </p:nvPicPr>
        <p:blipFill>
          <a:blip r:embed="rId2" cstate="print"/>
          <a:srcRect/>
          <a:stretch>
            <a:fillRect/>
          </a:stretch>
        </p:blipFill>
        <p:spPr bwMode="auto">
          <a:xfrm>
            <a:off x="2209800" y="2721838"/>
            <a:ext cx="7950199" cy="3646817"/>
          </a:xfrm>
          <a:prstGeom prst="rect">
            <a:avLst/>
          </a:prstGeom>
          <a:noFill/>
          <a:ln w="9525">
            <a:noFill/>
            <a:miter lim="800000"/>
            <a:headEnd/>
            <a:tailEnd/>
          </a:ln>
        </p:spPr>
      </p:pic>
    </p:spTree>
    <p:extLst>
      <p:ext uri="{BB962C8B-B14F-4D97-AF65-F5344CB8AC3E}">
        <p14:creationId xmlns:p14="http://schemas.microsoft.com/office/powerpoint/2010/main" val="207856018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44500" y="355994"/>
            <a:ext cx="9416604" cy="621937"/>
          </a:xfrm>
        </p:spPr>
        <p:txBody>
          <a:bodyPr/>
          <a:lstStyle/>
          <a:p>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Zmiany w Podręczniku (...) 1 I 2018</a:t>
            </a:r>
          </a:p>
        </p:txBody>
      </p:sp>
      <p:pic>
        <p:nvPicPr>
          <p:cNvPr id="3075" name="Picture 3"/>
          <p:cNvPicPr>
            <a:picLocks noChangeAspect="1" noChangeArrowheads="1"/>
          </p:cNvPicPr>
          <p:nvPr/>
        </p:nvPicPr>
        <p:blipFill>
          <a:blip r:embed="rId2" cstate="print"/>
          <a:srcRect/>
          <a:stretch>
            <a:fillRect/>
          </a:stretch>
        </p:blipFill>
        <p:spPr bwMode="auto">
          <a:xfrm>
            <a:off x="1605098" y="5013176"/>
            <a:ext cx="8955398" cy="936104"/>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1631504" y="5877272"/>
            <a:ext cx="7894482" cy="943906"/>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3719737" y="980728"/>
            <a:ext cx="4749225" cy="1752428"/>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3921844" y="2779348"/>
            <a:ext cx="4550420" cy="2231031"/>
          </a:xfrm>
          <a:prstGeom prst="rect">
            <a:avLst/>
          </a:prstGeom>
          <a:noFill/>
          <a:ln w="9525">
            <a:noFill/>
            <a:miter lim="800000"/>
            <a:headEnd/>
            <a:tailEnd/>
          </a:ln>
        </p:spPr>
      </p:pic>
    </p:spTree>
    <p:extLst>
      <p:ext uri="{BB962C8B-B14F-4D97-AF65-F5344CB8AC3E}">
        <p14:creationId xmlns:p14="http://schemas.microsoft.com/office/powerpoint/2010/main" val="31859722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373936" y="354554"/>
            <a:ext cx="7394472" cy="6242799"/>
          </a:xfrm>
          <a:prstGeom prst="rect">
            <a:avLst/>
          </a:prstGeom>
          <a:noFill/>
          <a:ln w="9525">
            <a:noFill/>
            <a:miter lim="800000"/>
            <a:headEnd/>
            <a:tailEnd/>
          </a:ln>
        </p:spPr>
      </p:pic>
    </p:spTree>
    <p:extLst>
      <p:ext uri="{BB962C8B-B14F-4D97-AF65-F5344CB8AC3E}">
        <p14:creationId xmlns:p14="http://schemas.microsoft.com/office/powerpoint/2010/main" val="234752443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723900" y="485206"/>
            <a:ext cx="9498013" cy="855563"/>
          </a:xfrm>
        </p:spPr>
        <p:txBody>
          <a:bodyPr/>
          <a:lstStyle/>
          <a:p>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Co zrobić aby działania promocyjne były OK.?</a:t>
            </a:r>
          </a:p>
        </p:txBody>
      </p:sp>
      <p:sp>
        <p:nvSpPr>
          <p:cNvPr id="6" name="Rectangle 2"/>
          <p:cNvSpPr txBox="1">
            <a:spLocks noChangeArrowheads="1"/>
          </p:cNvSpPr>
          <p:nvPr/>
        </p:nvSpPr>
        <p:spPr bwMode="auto">
          <a:xfrm>
            <a:off x="474663" y="1861717"/>
            <a:ext cx="11264900" cy="37444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defTabSz="914400" eaLnBrk="1" hangingPunct="1">
              <a:defRPr/>
            </a:pPr>
            <a:r>
              <a:rPr lang="pl-PL" sz="3100" b="1" kern="0"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latin typeface="+mj-lt"/>
                <a:ea typeface="+mj-ea"/>
                <a:cs typeface="+mj-cs"/>
              </a:rPr>
              <a:t>Należy dokładnie poznać:</a:t>
            </a:r>
          </a:p>
          <a:p>
            <a:pPr algn="ctr"/>
            <a:r>
              <a:rPr lang="pl-PL" sz="3400" b="1" kern="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rPr>
              <a:t>Podręcznik wnioskodawcy i beneficjenta programów polityki spójności 2014-2020 w zakresie informacji i promocji</a:t>
            </a:r>
          </a:p>
          <a:p>
            <a:pPr algn="ctr"/>
            <a:endParaRPr lang="pl-PL" sz="3100" b="1" kern="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a typeface="+mj-ea"/>
              <a:cs typeface="+mj-cs"/>
            </a:endParaRPr>
          </a:p>
          <a:p>
            <a:pPr algn="ctr"/>
            <a:r>
              <a:rPr lang="pl-PL" sz="4800" b="1" kern="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j-lt"/>
                <a:ea typeface="+mj-ea"/>
                <a:cs typeface="+mj-cs"/>
              </a:rPr>
              <a:t>www.funduszeeuropejskie.gov.pl</a:t>
            </a:r>
            <a:endParaRPr lang="pl-PL" sz="3100" b="1" kern="0" dirty="0">
              <a:ln w="12700">
                <a:solidFill>
                  <a:schemeClr val="tx2">
                    <a:satMod val="155000"/>
                  </a:schemeClr>
                </a:solidFill>
                <a:prstDash val="solid"/>
              </a:ln>
              <a:solidFill>
                <a:srgbClr val="333300"/>
              </a:solidFill>
              <a:effectLst>
                <a:outerShdw blurRad="41275" dist="20320" dir="1800000" algn="tl" rotWithShape="0">
                  <a:srgbClr val="000000">
                    <a:alpha val="40000"/>
                  </a:srgbClr>
                </a:outerShdw>
              </a:effectLst>
              <a:latin typeface="+mj-lt"/>
              <a:ea typeface="+mj-ea"/>
              <a:cs typeface="+mj-cs"/>
            </a:endParaRPr>
          </a:p>
        </p:txBody>
      </p:sp>
    </p:spTree>
    <p:extLst>
      <p:ext uri="{BB962C8B-B14F-4D97-AF65-F5344CB8AC3E}">
        <p14:creationId xmlns:p14="http://schemas.microsoft.com/office/powerpoint/2010/main" val="377560886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723900" y="485206"/>
            <a:ext cx="10452100" cy="855563"/>
          </a:xfrm>
        </p:spPr>
        <p:txBody>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Oczym pamiętać?</a:t>
            </a:r>
          </a:p>
        </p:txBody>
      </p:sp>
      <p:sp>
        <p:nvSpPr>
          <p:cNvPr id="6" name="Rectangle 2"/>
          <p:cNvSpPr txBox="1">
            <a:spLocks noChangeArrowheads="1"/>
          </p:cNvSpPr>
          <p:nvPr/>
        </p:nvSpPr>
        <p:spPr bwMode="auto">
          <a:xfrm>
            <a:off x="474662" y="2598317"/>
            <a:ext cx="11463337" cy="37444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631825" indent="-631825">
              <a:lnSpc>
                <a:spcPct val="150000"/>
              </a:lnSpc>
              <a:spcBef>
                <a:spcPct val="20000"/>
              </a:spcBef>
              <a:buClr>
                <a:schemeClr val="bg1"/>
              </a:buClr>
              <a:buSzPct val="120000"/>
              <a:buFont typeface="Wingdings" pitchFamily="2" charset="2"/>
              <a:buChar char="ð"/>
              <a:defRPr/>
            </a:pPr>
            <a:r>
              <a:rPr lang="pl-PL" altLang="ko-KR" sz="2200" b="1" u="sng" spc="50" dirty="0">
                <a:ln w="12700" cmpd="sng">
                  <a:solidFill>
                    <a:srgbClr val="FF0000"/>
                  </a:solidFill>
                  <a:prstDash val="solid"/>
                </a:ln>
                <a:solidFill>
                  <a:srgbClr val="FF0000"/>
                </a:solidFill>
                <a:effectLst>
                  <a:glow rad="53100">
                    <a:schemeClr val="accent6">
                      <a:satMod val="180000"/>
                      <a:alpha val="30000"/>
                    </a:schemeClr>
                  </a:glow>
                </a:effectLst>
                <a:ea typeface="굴림" pitchFamily="30" charset="-127"/>
              </a:rPr>
              <a:t>ZNAĆ</a:t>
            </a:r>
            <a:r>
              <a:rPr lang="pl-PL" altLang="ko-KR" sz="2200" b="1" spc="50" dirty="0">
                <a:ln w="12700" cmpd="sng">
                  <a:solidFill>
                    <a:srgbClr val="FF0000"/>
                  </a:solidFill>
                  <a:prstDash val="solid"/>
                </a:ln>
                <a:solidFill>
                  <a:srgbClr val="FF0000"/>
                </a:solidFill>
                <a:effectLst>
                  <a:glow rad="53100">
                    <a:schemeClr val="accent6">
                      <a:satMod val="180000"/>
                      <a:alpha val="30000"/>
                    </a:schemeClr>
                  </a:glow>
                </a:effectLst>
                <a:ea typeface="굴림" pitchFamily="30" charset="-127"/>
              </a:rPr>
              <a:t> </a:t>
            </a:r>
            <a:r>
              <a:rPr lang="pl-PL" altLang="ko-KR" sz="2200" dirty="0">
                <a:ea typeface="굴림" pitchFamily="30" charset="-127"/>
              </a:rPr>
              <a:t>WYTYCZNE (nie wystarczy wiedzieć, że istnieją…)</a:t>
            </a:r>
          </a:p>
          <a:p>
            <a:pPr marL="631825" indent="-631825">
              <a:lnSpc>
                <a:spcPct val="150000"/>
              </a:lnSpc>
              <a:spcBef>
                <a:spcPct val="20000"/>
              </a:spcBef>
              <a:buClr>
                <a:schemeClr val="bg1"/>
              </a:buClr>
              <a:buSzPct val="120000"/>
              <a:buFont typeface="Wingdings" pitchFamily="2" charset="2"/>
              <a:buChar char="ð"/>
              <a:defRPr/>
            </a:pPr>
            <a:r>
              <a:rPr lang="pl-PL" altLang="ko-KR" sz="2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a typeface="굴림" pitchFamily="30" charset="-127"/>
              </a:rPr>
              <a:t>Przemyśleć</a:t>
            </a:r>
            <a:r>
              <a:rPr lang="pl-PL" altLang="ko-KR" sz="2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굴림" pitchFamily="30" charset="-127"/>
              </a:rPr>
              <a:t> </a:t>
            </a:r>
            <a:r>
              <a:rPr lang="pl-PL" altLang="ko-KR" sz="2200" dirty="0">
                <a:ea typeface="굴림" pitchFamily="30" charset="-127"/>
              </a:rPr>
              <a:t>realizację działań promocyjnych (np. „6M”)</a:t>
            </a:r>
          </a:p>
          <a:p>
            <a:pPr marL="1089025" lvl="1" indent="-631825">
              <a:lnSpc>
                <a:spcPct val="150000"/>
              </a:lnSpc>
              <a:spcBef>
                <a:spcPct val="20000"/>
              </a:spcBef>
              <a:buClr>
                <a:schemeClr val="bg1"/>
              </a:buClr>
              <a:buSzPct val="120000"/>
              <a:buFont typeface="Wingdings" pitchFamily="2" charset="2"/>
              <a:buChar char="ð"/>
              <a:defRPr/>
            </a:pPr>
            <a:r>
              <a:rPr lang="pl-PL" altLang="ko-KR" sz="2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a typeface="굴림" pitchFamily="30" charset="-127"/>
              </a:rPr>
              <a:t>Przewidzieć wpływ na promocję  </a:t>
            </a:r>
            <a:r>
              <a:rPr lang="pl-PL" altLang="ko-KR" sz="2200" dirty="0">
                <a:ea typeface="굴림" pitchFamily="30" charset="-127"/>
              </a:rPr>
              <a:t>takich czynników jak np. wybory (dostępność nośników reklamy, obciążenie drukarni, etc.),</a:t>
            </a:r>
          </a:p>
          <a:p>
            <a:pPr marL="1089025" lvl="1" indent="-631825">
              <a:lnSpc>
                <a:spcPct val="150000"/>
              </a:lnSpc>
              <a:spcBef>
                <a:spcPct val="20000"/>
              </a:spcBef>
              <a:buClr>
                <a:schemeClr val="bg1"/>
              </a:buClr>
              <a:buSzPct val="120000"/>
              <a:buFont typeface="Wingdings" pitchFamily="2" charset="2"/>
              <a:buChar char="ð"/>
              <a:defRPr/>
            </a:pPr>
            <a:r>
              <a:rPr lang="pl-PL" altLang="ko-KR" sz="2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a typeface="굴림" pitchFamily="30" charset="-127"/>
              </a:rPr>
              <a:t>Przemyśleć treść merytoryczną i kompozycję graficzną </a:t>
            </a:r>
            <a:br>
              <a:rPr lang="pl-PL" altLang="ko-KR" sz="2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a typeface="굴림" pitchFamily="30" charset="-127"/>
              </a:rPr>
            </a:br>
            <a:r>
              <a:rPr lang="pl-PL" altLang="ko-KR" sz="2200" dirty="0">
                <a:ea typeface="굴림" pitchFamily="30" charset="-127"/>
              </a:rPr>
              <a:t>materiałów informacyjnych nie tylko ze względu na Wytyczne…</a:t>
            </a:r>
          </a:p>
        </p:txBody>
      </p:sp>
      <p:sp>
        <p:nvSpPr>
          <p:cNvPr id="4" name="Strzałka w dół 4"/>
          <p:cNvSpPr/>
          <p:nvPr/>
        </p:nvSpPr>
        <p:spPr>
          <a:xfrm>
            <a:off x="933902" y="1527739"/>
            <a:ext cx="792162" cy="1079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5" name="Strzałka w dół 5"/>
          <p:cNvSpPr/>
          <p:nvPr/>
        </p:nvSpPr>
        <p:spPr>
          <a:xfrm rot="1364926">
            <a:off x="1835829" y="1942253"/>
            <a:ext cx="792162" cy="7270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7" name="Strzałka w dół 6"/>
          <p:cNvSpPr/>
          <p:nvPr/>
        </p:nvSpPr>
        <p:spPr>
          <a:xfrm rot="3172284">
            <a:off x="3077785" y="1375091"/>
            <a:ext cx="792163" cy="15351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1917671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p:cNvSpPr>
            <a:spLocks noGrp="1"/>
          </p:cNvSpPr>
          <p:nvPr>
            <p:ph type="ctrTitle"/>
          </p:nvPr>
        </p:nvSpPr>
        <p:spPr>
          <a:xfrm>
            <a:off x="1109663" y="882650"/>
            <a:ext cx="9967912" cy="762000"/>
          </a:xfrm>
        </p:spPr>
        <p:txBody>
          <a:bodyPr/>
          <a:lstStyle/>
          <a:p>
            <a:pPr algn="l" eaLnBrk="1" hangingPunct="1"/>
            <a:r>
              <a:rPr lang="pl-PL" altLang="pl-PL" sz="4000" cap="none">
                <a:solidFill>
                  <a:srgbClr val="418AB3"/>
                </a:solidFill>
                <a:latin typeface="Ubuntu" pitchFamily="34" charset="0"/>
              </a:rPr>
              <a:t>Tytuł</a:t>
            </a:r>
          </a:p>
        </p:txBody>
      </p:sp>
      <p:sp>
        <p:nvSpPr>
          <p:cNvPr id="7171" name="Podtytuł 2"/>
          <p:cNvSpPr>
            <a:spLocks noGrp="1"/>
          </p:cNvSpPr>
          <p:nvPr>
            <p:ph type="subTitle" idx="1"/>
          </p:nvPr>
        </p:nvSpPr>
        <p:spPr>
          <a:xfrm>
            <a:off x="1068388" y="1957388"/>
            <a:ext cx="10055225" cy="3300412"/>
          </a:xfrm>
        </p:spPr>
        <p:txBody>
          <a:bodyPr/>
          <a:lstStyle/>
          <a:p>
            <a:pPr algn="just" eaLnBrk="1" hangingPunct="1"/>
            <a:r>
              <a:rPr lang="pl-PL" altLang="pl-PL" sz="2000" baseline="30000">
                <a:solidFill>
                  <a:schemeClr val="tx1"/>
                </a:solidFill>
              </a:rPr>
              <a:t>Gent omnis dolut et as verum aut providebist as utessi dundusant pliciiscium et que eos quatur aut ut quia inctiis escium fugias essum aliquas aut quamet facimint pro verro quasitae eosa iligent des ex eium quatior eperate ctibus cus et voluptat lam net fugiae perion cusam, odi consequ ibusae sequis quam expla derrore pudigni miliqui tem doluptatur aut estiorro debit aut voluptatius.</a:t>
            </a:r>
          </a:p>
          <a:p>
            <a:pPr algn="just" eaLnBrk="1" hangingPunct="1"/>
            <a:r>
              <a:rPr lang="pl-PL" altLang="pl-PL" sz="2000" baseline="30000">
                <a:solidFill>
                  <a:schemeClr val="tx1"/>
                </a:solidFill>
              </a:rPr>
              <a:t>Dis ut rerissi berias vendae sim restis excerum as audis mod eum ea quame et enem senimin vendell uptatem oluptia tatureperum, quatur saped mi, suntur, oditiore dis dis raero volor accuptium earcil exped mincti in re quatquost es doluptat. Viducius eos aut am quo venis doluptam la pro volupta eptaqui qui ra vitamus daeste nonsedit dolupta temoluptis molorum quiaeces solupturiti cor re denistio dolut quam debitam quam, ut et quatque si venimus, ut veligendiore pro volum fugit omnienecat. Gia sam, ommos dis doles dignis que sectibus dereium, a doloribus.</a:t>
            </a:r>
          </a:p>
          <a:p>
            <a:pPr algn="just" eaLnBrk="1" hangingPunct="1"/>
            <a:r>
              <a:rPr lang="pl-PL" altLang="pl-PL" sz="2000" baseline="30000">
                <a:solidFill>
                  <a:schemeClr val="tx1"/>
                </a:solidFill>
              </a:rPr>
              <a:t>Me eriosse quaturi re eumquam eseque diti dolupta volorro vitisit faccatecae explant errum ut quamet eume exces dolupta tisquiaessum fuga. Namenia estet aliquid igenihi ciamus sequibu scipide mpossit aut inimus rerit aborro odi doluptatio ommoluptaque poreici llatur?</a:t>
            </a:r>
            <a:endParaRPr lang="pl-PL" altLang="pl-PL" sz="2000">
              <a:solidFill>
                <a:schemeClr val="tx1"/>
              </a:solidFill>
            </a:endParaRPr>
          </a:p>
        </p:txBody>
      </p:sp>
      <p:grpSp>
        <p:nvGrpSpPr>
          <p:cNvPr id="2" name="Grupa 4"/>
          <p:cNvGrpSpPr>
            <a:grpSpLocks/>
          </p:cNvGrpSpPr>
          <p:nvPr/>
        </p:nvGrpSpPr>
        <p:grpSpPr bwMode="auto">
          <a:xfrm>
            <a:off x="0" y="0"/>
            <a:ext cx="12192000" cy="6872288"/>
            <a:chOff x="0" y="-3175"/>
            <a:chExt cx="12192000" cy="6871726"/>
          </a:xfrm>
        </p:grpSpPr>
        <p:pic>
          <p:nvPicPr>
            <p:cNvPr id="7173" name="Obraz 3"/>
            <p:cNvPicPr>
              <a:picLocks noChangeAspect="1"/>
            </p:cNvPicPr>
            <p:nvPr/>
          </p:nvPicPr>
          <p:blipFill>
            <a:blip r:embed="rId2"/>
            <a:srcRect/>
            <a:stretch>
              <a:fillRect/>
            </a:stretch>
          </p:blipFill>
          <p:spPr bwMode="auto">
            <a:xfrm>
              <a:off x="3175" y="-3175"/>
              <a:ext cx="12185650" cy="6861175"/>
            </a:xfrm>
            <a:prstGeom prst="rect">
              <a:avLst/>
            </a:prstGeom>
            <a:noFill/>
            <a:ln w="9525">
              <a:noFill/>
              <a:miter lim="800000"/>
              <a:headEnd/>
              <a:tailEnd/>
            </a:ln>
          </p:spPr>
        </p:pic>
        <p:pic>
          <p:nvPicPr>
            <p:cNvPr id="7174" name="Obraz 3"/>
            <p:cNvPicPr>
              <a:picLocks noChangeAspect="1" noChangeArrowheads="1"/>
            </p:cNvPicPr>
            <p:nvPr/>
          </p:nvPicPr>
          <p:blipFill>
            <a:blip r:embed="rId3"/>
            <a:srcRect/>
            <a:stretch>
              <a:fillRect/>
            </a:stretch>
          </p:blipFill>
          <p:spPr bwMode="auto">
            <a:xfrm>
              <a:off x="0" y="5619037"/>
              <a:ext cx="12192000" cy="1249514"/>
            </a:xfrm>
            <a:prstGeom prst="rect">
              <a:avLst/>
            </a:prstGeom>
            <a:noFill/>
            <a:ln w="9525">
              <a:noFill/>
              <a:miter lim="800000"/>
              <a:headEnd/>
              <a:tailEnd/>
            </a:ln>
          </p:spPr>
        </p:pic>
      </p:grpSp>
      <p:sp>
        <p:nvSpPr>
          <p:cNvPr id="7" name="Tytuł 1"/>
          <p:cNvSpPr txBox="1">
            <a:spLocks/>
          </p:cNvSpPr>
          <p:nvPr/>
        </p:nvSpPr>
        <p:spPr bwMode="auto">
          <a:xfrm>
            <a:off x="1665127" y="1669319"/>
            <a:ext cx="8856984" cy="83069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lnSpc>
                <a:spcPct val="85000"/>
              </a:lnSpc>
              <a:spcBef>
                <a:spcPct val="0"/>
              </a:spcBef>
              <a:spcAft>
                <a:spcPct val="0"/>
              </a:spcAft>
              <a:defRPr sz="7200" b="1" kern="1200" cap="all" baseline="0">
                <a:solidFill>
                  <a:srgbClr val="FFFFFF"/>
                </a:solidFill>
                <a:latin typeface="+mj-lt"/>
                <a:ea typeface="+mj-ea"/>
                <a:cs typeface="+mj-cs"/>
              </a:defRPr>
            </a:lvl1pPr>
            <a:lvl2pPr algn="l" rtl="0" eaLnBrk="0" fontAlgn="base" hangingPunct="0">
              <a:lnSpc>
                <a:spcPct val="90000"/>
              </a:lnSpc>
              <a:spcBef>
                <a:spcPct val="0"/>
              </a:spcBef>
              <a:spcAft>
                <a:spcPct val="0"/>
              </a:spcAft>
              <a:defRPr sz="4400">
                <a:solidFill>
                  <a:schemeClr val="accent1"/>
                </a:solidFill>
                <a:latin typeface="Calibri Light" pitchFamily="34" charset="0"/>
              </a:defRPr>
            </a:lvl2pPr>
            <a:lvl3pPr algn="l" rtl="0" eaLnBrk="0" fontAlgn="base" hangingPunct="0">
              <a:lnSpc>
                <a:spcPct val="90000"/>
              </a:lnSpc>
              <a:spcBef>
                <a:spcPct val="0"/>
              </a:spcBef>
              <a:spcAft>
                <a:spcPct val="0"/>
              </a:spcAft>
              <a:defRPr sz="4400">
                <a:solidFill>
                  <a:schemeClr val="accent1"/>
                </a:solidFill>
                <a:latin typeface="Calibri Light" pitchFamily="34" charset="0"/>
              </a:defRPr>
            </a:lvl3pPr>
            <a:lvl4pPr algn="l" rtl="0" eaLnBrk="0" fontAlgn="base" hangingPunct="0">
              <a:lnSpc>
                <a:spcPct val="90000"/>
              </a:lnSpc>
              <a:spcBef>
                <a:spcPct val="0"/>
              </a:spcBef>
              <a:spcAft>
                <a:spcPct val="0"/>
              </a:spcAft>
              <a:defRPr sz="4400">
                <a:solidFill>
                  <a:schemeClr val="accent1"/>
                </a:solidFill>
                <a:latin typeface="Calibri Light" pitchFamily="34" charset="0"/>
              </a:defRPr>
            </a:lvl4pPr>
            <a:lvl5pPr algn="l" rtl="0" eaLnBrk="0" fontAlgn="base" hangingPunct="0">
              <a:lnSpc>
                <a:spcPct val="90000"/>
              </a:lnSpc>
              <a:spcBef>
                <a:spcPct val="0"/>
              </a:spcBef>
              <a:spcAft>
                <a:spcPct val="0"/>
              </a:spcAft>
              <a:defRPr sz="4400">
                <a:solidFill>
                  <a:schemeClr val="accent1"/>
                </a:solidFill>
                <a:latin typeface="Calibri Light" pitchFamily="34" charset="0"/>
              </a:defRPr>
            </a:lvl5pPr>
            <a:lvl6pPr marL="457200" algn="l" rtl="0" fontAlgn="base">
              <a:lnSpc>
                <a:spcPct val="90000"/>
              </a:lnSpc>
              <a:spcBef>
                <a:spcPct val="0"/>
              </a:spcBef>
              <a:spcAft>
                <a:spcPct val="0"/>
              </a:spcAft>
              <a:defRPr sz="4400">
                <a:solidFill>
                  <a:schemeClr val="accent1"/>
                </a:solidFill>
                <a:latin typeface="Corbel" charset="0"/>
              </a:defRPr>
            </a:lvl6pPr>
            <a:lvl7pPr marL="914400" algn="l" rtl="0" fontAlgn="base">
              <a:lnSpc>
                <a:spcPct val="90000"/>
              </a:lnSpc>
              <a:spcBef>
                <a:spcPct val="0"/>
              </a:spcBef>
              <a:spcAft>
                <a:spcPct val="0"/>
              </a:spcAft>
              <a:defRPr sz="4400">
                <a:solidFill>
                  <a:schemeClr val="accent1"/>
                </a:solidFill>
                <a:latin typeface="Corbel" charset="0"/>
              </a:defRPr>
            </a:lvl7pPr>
            <a:lvl8pPr marL="1371600" algn="l" rtl="0" fontAlgn="base">
              <a:lnSpc>
                <a:spcPct val="90000"/>
              </a:lnSpc>
              <a:spcBef>
                <a:spcPct val="0"/>
              </a:spcBef>
              <a:spcAft>
                <a:spcPct val="0"/>
              </a:spcAft>
              <a:defRPr sz="4400">
                <a:solidFill>
                  <a:schemeClr val="accent1"/>
                </a:solidFill>
                <a:latin typeface="Corbel" charset="0"/>
              </a:defRPr>
            </a:lvl8pPr>
            <a:lvl9pPr marL="1828800" algn="l" rtl="0" fontAlgn="base">
              <a:lnSpc>
                <a:spcPct val="90000"/>
              </a:lnSpc>
              <a:spcBef>
                <a:spcPct val="0"/>
              </a:spcBef>
              <a:spcAft>
                <a:spcPct val="0"/>
              </a:spcAft>
              <a:defRPr sz="4400">
                <a:solidFill>
                  <a:schemeClr val="accent1"/>
                </a:solidFill>
                <a:latin typeface="Corbel" charset="0"/>
              </a:defRPr>
            </a:lvl9pPr>
          </a:lstStyle>
          <a:p>
            <a:pPr defTabSz="914400"/>
            <a:r>
              <a:rPr lang="pl-PL" sz="5200"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mn-lt"/>
                <a:ea typeface="+mn-ea"/>
                <a:cs typeface="+mn-cs"/>
              </a:rPr>
              <a:t>DzIĘKUJĘ ZA UWAGĘ</a:t>
            </a:r>
          </a:p>
        </p:txBody>
      </p:sp>
      <p:sp>
        <p:nvSpPr>
          <p:cNvPr id="8" name="Tytuł 1"/>
          <p:cNvSpPr txBox="1">
            <a:spLocks/>
          </p:cNvSpPr>
          <p:nvPr/>
        </p:nvSpPr>
        <p:spPr bwMode="auto">
          <a:xfrm>
            <a:off x="1665127" y="2976967"/>
            <a:ext cx="8856984" cy="83069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lnSpc>
                <a:spcPct val="85000"/>
              </a:lnSpc>
              <a:spcBef>
                <a:spcPct val="0"/>
              </a:spcBef>
              <a:spcAft>
                <a:spcPct val="0"/>
              </a:spcAft>
              <a:defRPr sz="7200" b="1" kern="1200" cap="all" baseline="0">
                <a:solidFill>
                  <a:srgbClr val="FFFFFF"/>
                </a:solidFill>
                <a:latin typeface="+mj-lt"/>
                <a:ea typeface="+mj-ea"/>
                <a:cs typeface="+mj-cs"/>
              </a:defRPr>
            </a:lvl1pPr>
            <a:lvl2pPr algn="l" rtl="0" eaLnBrk="0" fontAlgn="base" hangingPunct="0">
              <a:lnSpc>
                <a:spcPct val="90000"/>
              </a:lnSpc>
              <a:spcBef>
                <a:spcPct val="0"/>
              </a:spcBef>
              <a:spcAft>
                <a:spcPct val="0"/>
              </a:spcAft>
              <a:defRPr sz="4400">
                <a:solidFill>
                  <a:schemeClr val="accent1"/>
                </a:solidFill>
                <a:latin typeface="Calibri Light" pitchFamily="34" charset="0"/>
              </a:defRPr>
            </a:lvl2pPr>
            <a:lvl3pPr algn="l" rtl="0" eaLnBrk="0" fontAlgn="base" hangingPunct="0">
              <a:lnSpc>
                <a:spcPct val="90000"/>
              </a:lnSpc>
              <a:spcBef>
                <a:spcPct val="0"/>
              </a:spcBef>
              <a:spcAft>
                <a:spcPct val="0"/>
              </a:spcAft>
              <a:defRPr sz="4400">
                <a:solidFill>
                  <a:schemeClr val="accent1"/>
                </a:solidFill>
                <a:latin typeface="Calibri Light" pitchFamily="34" charset="0"/>
              </a:defRPr>
            </a:lvl3pPr>
            <a:lvl4pPr algn="l" rtl="0" eaLnBrk="0" fontAlgn="base" hangingPunct="0">
              <a:lnSpc>
                <a:spcPct val="90000"/>
              </a:lnSpc>
              <a:spcBef>
                <a:spcPct val="0"/>
              </a:spcBef>
              <a:spcAft>
                <a:spcPct val="0"/>
              </a:spcAft>
              <a:defRPr sz="4400">
                <a:solidFill>
                  <a:schemeClr val="accent1"/>
                </a:solidFill>
                <a:latin typeface="Calibri Light" pitchFamily="34" charset="0"/>
              </a:defRPr>
            </a:lvl4pPr>
            <a:lvl5pPr algn="l" rtl="0" eaLnBrk="0" fontAlgn="base" hangingPunct="0">
              <a:lnSpc>
                <a:spcPct val="90000"/>
              </a:lnSpc>
              <a:spcBef>
                <a:spcPct val="0"/>
              </a:spcBef>
              <a:spcAft>
                <a:spcPct val="0"/>
              </a:spcAft>
              <a:defRPr sz="4400">
                <a:solidFill>
                  <a:schemeClr val="accent1"/>
                </a:solidFill>
                <a:latin typeface="Calibri Light" pitchFamily="34" charset="0"/>
              </a:defRPr>
            </a:lvl5pPr>
            <a:lvl6pPr marL="457200" algn="l" rtl="0" fontAlgn="base">
              <a:lnSpc>
                <a:spcPct val="90000"/>
              </a:lnSpc>
              <a:spcBef>
                <a:spcPct val="0"/>
              </a:spcBef>
              <a:spcAft>
                <a:spcPct val="0"/>
              </a:spcAft>
              <a:defRPr sz="4400">
                <a:solidFill>
                  <a:schemeClr val="accent1"/>
                </a:solidFill>
                <a:latin typeface="Corbel" charset="0"/>
              </a:defRPr>
            </a:lvl6pPr>
            <a:lvl7pPr marL="914400" algn="l" rtl="0" fontAlgn="base">
              <a:lnSpc>
                <a:spcPct val="90000"/>
              </a:lnSpc>
              <a:spcBef>
                <a:spcPct val="0"/>
              </a:spcBef>
              <a:spcAft>
                <a:spcPct val="0"/>
              </a:spcAft>
              <a:defRPr sz="4400">
                <a:solidFill>
                  <a:schemeClr val="accent1"/>
                </a:solidFill>
                <a:latin typeface="Corbel" charset="0"/>
              </a:defRPr>
            </a:lvl7pPr>
            <a:lvl8pPr marL="1371600" algn="l" rtl="0" fontAlgn="base">
              <a:lnSpc>
                <a:spcPct val="90000"/>
              </a:lnSpc>
              <a:spcBef>
                <a:spcPct val="0"/>
              </a:spcBef>
              <a:spcAft>
                <a:spcPct val="0"/>
              </a:spcAft>
              <a:defRPr sz="4400">
                <a:solidFill>
                  <a:schemeClr val="accent1"/>
                </a:solidFill>
                <a:latin typeface="Corbel" charset="0"/>
              </a:defRPr>
            </a:lvl8pPr>
            <a:lvl9pPr marL="1828800" algn="l" rtl="0" fontAlgn="base">
              <a:lnSpc>
                <a:spcPct val="90000"/>
              </a:lnSpc>
              <a:spcBef>
                <a:spcPct val="0"/>
              </a:spcBef>
              <a:spcAft>
                <a:spcPct val="0"/>
              </a:spcAft>
              <a:defRPr sz="4400">
                <a:solidFill>
                  <a:schemeClr val="accent1"/>
                </a:solidFill>
                <a:latin typeface="Corbel" charset="0"/>
              </a:defRPr>
            </a:lvl9pPr>
          </a:lstStyle>
          <a:p>
            <a:pPr defTabSz="914400"/>
            <a:r>
              <a:rPr lang="pl-PL" sz="3200"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mn-lt"/>
                <a:ea typeface="+mn-ea"/>
                <a:cs typeface="+mn-cs"/>
              </a:rPr>
              <a:t>Maciej smolarek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7875892" y="6549938"/>
            <a:ext cx="3456384" cy="276999"/>
          </a:xfrm>
          <a:prstGeom prst="rect">
            <a:avLst/>
          </a:prstGeom>
          <a:noFill/>
        </p:spPr>
        <p:txBody>
          <a:bodyPr wrap="square" rtlCol="0">
            <a:spAutoFit/>
          </a:bodyPr>
          <a:lstStyle/>
          <a:p>
            <a:r>
              <a:rPr lang="pl-PL" sz="1200" dirty="0"/>
              <a:t>Dane </a:t>
            </a:r>
            <a:r>
              <a:rPr lang="pl-PL" sz="1200" dirty="0" err="1"/>
              <a:t>Eurostat</a:t>
            </a:r>
            <a:r>
              <a:rPr lang="pl-PL" sz="1200" dirty="0"/>
              <a:t>, CIA </a:t>
            </a:r>
            <a:r>
              <a:rPr lang="pl-PL" sz="1200" dirty="0" err="1"/>
              <a:t>World</a:t>
            </a:r>
            <a:r>
              <a:rPr lang="pl-PL" sz="1200" dirty="0"/>
              <a:t> </a:t>
            </a:r>
            <a:r>
              <a:rPr lang="pl-PL" sz="1200" dirty="0" err="1"/>
              <a:t>Factbook</a:t>
            </a:r>
            <a:endParaRPr lang="pl-PL" sz="1200" dirty="0"/>
          </a:p>
        </p:txBody>
      </p:sp>
      <p:pic>
        <p:nvPicPr>
          <p:cNvPr id="4" name="Picture 3"/>
          <p:cNvPicPr>
            <a:picLocks noChangeAspect="1"/>
          </p:cNvPicPr>
          <p:nvPr/>
        </p:nvPicPr>
        <p:blipFill>
          <a:blip r:embed="rId2"/>
          <a:stretch>
            <a:fillRect/>
          </a:stretch>
        </p:blipFill>
        <p:spPr>
          <a:xfrm>
            <a:off x="405604" y="577271"/>
            <a:ext cx="10883322" cy="5724456"/>
          </a:xfrm>
          <a:prstGeom prst="rect">
            <a:avLst/>
          </a:prstGeom>
        </p:spPr>
      </p:pic>
    </p:spTree>
    <p:extLst>
      <p:ext uri="{BB962C8B-B14F-4D97-AF65-F5344CB8AC3E}">
        <p14:creationId xmlns:p14="http://schemas.microsoft.com/office/powerpoint/2010/main" val="2868755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7875892" y="6549938"/>
            <a:ext cx="3456384" cy="276999"/>
          </a:xfrm>
          <a:prstGeom prst="rect">
            <a:avLst/>
          </a:prstGeom>
          <a:noFill/>
        </p:spPr>
        <p:txBody>
          <a:bodyPr wrap="square" rtlCol="0">
            <a:spAutoFit/>
          </a:bodyPr>
          <a:lstStyle/>
          <a:p>
            <a:r>
              <a:rPr lang="pl-PL" sz="1200" dirty="0"/>
              <a:t>Dane: Eurostat, CIA World Factbook</a:t>
            </a:r>
          </a:p>
        </p:txBody>
      </p:sp>
      <p:pic>
        <p:nvPicPr>
          <p:cNvPr id="2" name="Picture 1"/>
          <p:cNvPicPr>
            <a:picLocks noChangeAspect="1"/>
          </p:cNvPicPr>
          <p:nvPr/>
        </p:nvPicPr>
        <p:blipFill>
          <a:blip r:embed="rId2"/>
          <a:stretch>
            <a:fillRect/>
          </a:stretch>
        </p:blipFill>
        <p:spPr>
          <a:xfrm>
            <a:off x="781714" y="548047"/>
            <a:ext cx="10628571" cy="5761905"/>
          </a:xfrm>
          <a:prstGeom prst="rect">
            <a:avLst/>
          </a:prstGeom>
        </p:spPr>
      </p:pic>
    </p:spTree>
    <p:extLst>
      <p:ext uri="{BB962C8B-B14F-4D97-AF65-F5344CB8AC3E}">
        <p14:creationId xmlns:p14="http://schemas.microsoft.com/office/powerpoint/2010/main" val="3759779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Długość życia – Polska na tle UE</a:t>
            </a:r>
          </a:p>
        </p:txBody>
      </p:sp>
      <p:sp>
        <p:nvSpPr>
          <p:cNvPr id="5" name="pole tekstowe 4"/>
          <p:cNvSpPr txBox="1"/>
          <p:nvPr/>
        </p:nvSpPr>
        <p:spPr>
          <a:xfrm>
            <a:off x="7875892" y="6549938"/>
            <a:ext cx="3456384" cy="276999"/>
          </a:xfrm>
          <a:prstGeom prst="rect">
            <a:avLst/>
          </a:prstGeom>
          <a:noFill/>
        </p:spPr>
        <p:txBody>
          <a:bodyPr wrap="square" rtlCol="0">
            <a:spAutoFit/>
          </a:bodyPr>
          <a:lstStyle/>
          <a:p>
            <a:r>
              <a:rPr lang="pl-PL" sz="1200" dirty="0"/>
              <a:t>Dane </a:t>
            </a:r>
            <a:r>
              <a:rPr lang="pl-PL" sz="1200" dirty="0" err="1"/>
              <a:t>Eurostat</a:t>
            </a:r>
            <a:r>
              <a:rPr lang="pl-PL" sz="1200" dirty="0"/>
              <a:t>, CIA </a:t>
            </a:r>
            <a:r>
              <a:rPr lang="pl-PL" sz="1200" dirty="0" err="1"/>
              <a:t>World</a:t>
            </a:r>
            <a:r>
              <a:rPr lang="pl-PL" sz="1200" dirty="0"/>
              <a:t> </a:t>
            </a:r>
            <a:r>
              <a:rPr lang="pl-PL" sz="1200" dirty="0" err="1"/>
              <a:t>Factbook</a:t>
            </a:r>
            <a:endParaRPr lang="pl-PL" sz="1200" dirty="0"/>
          </a:p>
        </p:txBody>
      </p:sp>
      <p:pic>
        <p:nvPicPr>
          <p:cNvPr id="10242" name="Picture 2"/>
          <p:cNvPicPr>
            <a:picLocks noChangeAspect="1" noChangeArrowheads="1"/>
          </p:cNvPicPr>
          <p:nvPr/>
        </p:nvPicPr>
        <p:blipFill>
          <a:blip r:embed="rId2" cstate="print"/>
          <a:srcRect/>
          <a:stretch>
            <a:fillRect/>
          </a:stretch>
        </p:blipFill>
        <p:spPr bwMode="auto">
          <a:xfrm>
            <a:off x="463464" y="1741119"/>
            <a:ext cx="11196234" cy="4628618"/>
          </a:xfrm>
          <a:prstGeom prst="rect">
            <a:avLst/>
          </a:prstGeom>
          <a:noFill/>
          <a:ln w="9525">
            <a:noFill/>
            <a:miter lim="800000"/>
            <a:headEnd/>
            <a:tailEnd/>
          </a:ln>
        </p:spPr>
      </p:pic>
    </p:spTree>
    <p:extLst>
      <p:ext uri="{BB962C8B-B14F-4D97-AF65-F5344CB8AC3E}">
        <p14:creationId xmlns:p14="http://schemas.microsoft.com/office/powerpoint/2010/main" val="294740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13567" y="609600"/>
            <a:ext cx="10542849" cy="733425"/>
          </a:xfrm>
        </p:spPr>
        <p:txBody>
          <a:bodyPr/>
          <a:lstStyle/>
          <a:p>
            <a:r>
              <a:rPr lang="pl-PL" b="1" dirty="0">
                <a:solidFill>
                  <a:schemeClr val="bg2">
                    <a:lumMod val="10000"/>
                  </a:schemeClr>
                </a:solidFill>
                <a:latin typeface="+mn-lt"/>
              </a:rPr>
              <a:t>Plan spotkania</a:t>
            </a:r>
          </a:p>
        </p:txBody>
      </p:sp>
      <p:sp>
        <p:nvSpPr>
          <p:cNvPr id="3" name="Symbol zastępczy zawartości 2"/>
          <p:cNvSpPr>
            <a:spLocks noGrp="1"/>
          </p:cNvSpPr>
          <p:nvPr>
            <p:ph idx="1"/>
          </p:nvPr>
        </p:nvSpPr>
        <p:spPr>
          <a:xfrm>
            <a:off x="476250" y="1457325"/>
            <a:ext cx="11258550" cy="4857750"/>
          </a:xfrm>
        </p:spPr>
        <p:txBody>
          <a:bodyPr/>
          <a:lstStyle/>
          <a:p>
            <a:pPr marL="363538" indent="-317500">
              <a:lnSpc>
                <a:spcPct val="100000"/>
              </a:lnSpc>
            </a:pPr>
            <a:r>
              <a:rPr lang="pl-PL" dirty="0"/>
              <a:t>wprowadzenie do tematyki: Zjawisko dyskryminacji ze względu na płeć, wiek, stopień sprawności, </a:t>
            </a:r>
            <a:endParaRPr lang="pl-PL" dirty="0" smtClean="0"/>
          </a:p>
          <a:p>
            <a:pPr marL="363538" indent="-317500">
              <a:lnSpc>
                <a:spcPct val="100000"/>
              </a:lnSpc>
            </a:pPr>
            <a:r>
              <a:rPr lang="pl-PL" dirty="0" smtClean="0"/>
              <a:t>równość </a:t>
            </a:r>
            <a:r>
              <a:rPr lang="pl-PL" dirty="0"/>
              <a:t>szans kobiet i mężczyzn w kontekście EFS,</a:t>
            </a:r>
          </a:p>
          <a:p>
            <a:pPr marL="363538" indent="-317500">
              <a:lnSpc>
                <a:spcPct val="100000"/>
              </a:lnSpc>
            </a:pPr>
            <a:r>
              <a:rPr lang="pl-PL" dirty="0" smtClean="0"/>
              <a:t>standard </a:t>
            </a:r>
            <a:r>
              <a:rPr lang="pl-PL" dirty="0"/>
              <a:t>minimum</a:t>
            </a:r>
          </a:p>
          <a:p>
            <a:pPr marL="363538" indent="-317500">
              <a:lnSpc>
                <a:spcPct val="100000"/>
              </a:lnSpc>
            </a:pPr>
            <a:r>
              <a:rPr lang="pl-PL" dirty="0" smtClean="0"/>
              <a:t>równościowe </a:t>
            </a:r>
            <a:r>
              <a:rPr lang="pl-PL" dirty="0"/>
              <a:t>zarządzanie </a:t>
            </a:r>
            <a:r>
              <a:rPr lang="pl-PL" dirty="0" smtClean="0"/>
              <a:t>projektem, skąd </a:t>
            </a:r>
            <a:r>
              <a:rPr lang="pl-PL" dirty="0"/>
              <a:t>brać dane ilościowe i </a:t>
            </a:r>
            <a:r>
              <a:rPr lang="pl-PL" dirty="0" smtClean="0"/>
              <a:t>jakościowe</a:t>
            </a:r>
          </a:p>
          <a:p>
            <a:pPr marL="363538" indent="-317500">
              <a:lnSpc>
                <a:spcPct val="100000"/>
              </a:lnSpc>
            </a:pPr>
            <a:r>
              <a:rPr lang="pl-PL" dirty="0" smtClean="0"/>
              <a:t>studia przypadków</a:t>
            </a:r>
            <a:endParaRPr lang="pl-PL" dirty="0"/>
          </a:p>
          <a:p>
            <a:pPr marL="363538" indent="-317500">
              <a:lnSpc>
                <a:spcPct val="100000"/>
              </a:lnSpc>
            </a:pPr>
            <a:r>
              <a:rPr lang="pl-PL" dirty="0" smtClean="0"/>
              <a:t>dostępność </a:t>
            </a:r>
            <a:r>
              <a:rPr lang="pl-PL" dirty="0"/>
              <a:t>dla osób z niepełnosprawnościami - standardy</a:t>
            </a:r>
          </a:p>
          <a:p>
            <a:pPr marL="363538" indent="-317500">
              <a:lnSpc>
                <a:spcPct val="100000"/>
              </a:lnSpc>
            </a:pPr>
            <a:r>
              <a:rPr lang="pl-PL" dirty="0" smtClean="0"/>
              <a:t>informacja </a:t>
            </a:r>
            <a:r>
              <a:rPr lang="pl-PL" dirty="0"/>
              <a:t>i promocja w projektach EFS…</a:t>
            </a:r>
            <a:r>
              <a:rPr lang="pl-PL" dirty="0" smtClean="0"/>
              <a:t>w </a:t>
            </a:r>
            <a:r>
              <a:rPr lang="pl-PL" dirty="0"/>
              <a:t>międzyczasie przerwa obiadowa (13:00</a:t>
            </a:r>
            <a:r>
              <a:rPr lang="pl-PL" dirty="0" smtClean="0"/>
              <a:t>).</a:t>
            </a:r>
          </a:p>
          <a:p>
            <a:pPr marL="363538" indent="-317500">
              <a:lnSpc>
                <a:spcPct val="100000"/>
              </a:lnSpc>
            </a:pPr>
            <a:r>
              <a:rPr lang="pl-PL" dirty="0" smtClean="0"/>
              <a:t>informacja i promocja w projektach RPO WK-P</a:t>
            </a:r>
          </a:p>
          <a:p>
            <a:pPr marL="363538" indent="-317500">
              <a:lnSpc>
                <a:spcPct val="100000"/>
              </a:lnSpc>
            </a:pPr>
            <a:r>
              <a:rPr lang="pl-PL" dirty="0" smtClean="0"/>
              <a:t>… w międzyczasie będzie obiad (~13:00)</a:t>
            </a:r>
            <a:endParaRPr lang="pl-P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6812" y="324453"/>
            <a:ext cx="11352704" cy="1102568"/>
          </a:xfrm>
        </p:spPr>
        <p:txBody>
          <a:bodyPr>
            <a:no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Prognoza - Urodzenia i zgony 1990-2007 </a:t>
            </a:r>
            <a:b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oraz prognoza 2008-2035</a:t>
            </a:r>
          </a:p>
        </p:txBody>
      </p:sp>
      <p:sp>
        <p:nvSpPr>
          <p:cNvPr id="6" name="pole tekstowe 5"/>
          <p:cNvSpPr txBox="1"/>
          <p:nvPr/>
        </p:nvSpPr>
        <p:spPr>
          <a:xfrm>
            <a:off x="7777537" y="6498809"/>
            <a:ext cx="1232899" cy="276999"/>
          </a:xfrm>
          <a:prstGeom prst="rect">
            <a:avLst/>
          </a:prstGeom>
          <a:noFill/>
        </p:spPr>
        <p:txBody>
          <a:bodyPr wrap="square" rtlCol="0">
            <a:spAutoFit/>
          </a:bodyPr>
          <a:lstStyle/>
          <a:p>
            <a:r>
              <a:rPr lang="pl-PL" sz="1200" dirty="0"/>
              <a:t>Dane GUS</a:t>
            </a:r>
          </a:p>
        </p:txBody>
      </p:sp>
      <p:pic>
        <p:nvPicPr>
          <p:cNvPr id="11266" name="Picture 2"/>
          <p:cNvPicPr>
            <a:picLocks noChangeAspect="1" noChangeArrowheads="1"/>
          </p:cNvPicPr>
          <p:nvPr/>
        </p:nvPicPr>
        <p:blipFill>
          <a:blip r:embed="rId2" cstate="print"/>
          <a:srcRect/>
          <a:stretch>
            <a:fillRect/>
          </a:stretch>
        </p:blipFill>
        <p:spPr bwMode="auto">
          <a:xfrm>
            <a:off x="1700482" y="1357746"/>
            <a:ext cx="8369179" cy="505420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0" y="6581002"/>
            <a:ext cx="3456384" cy="276999"/>
          </a:xfrm>
          <a:prstGeom prst="rect">
            <a:avLst/>
          </a:prstGeom>
          <a:noFill/>
        </p:spPr>
        <p:txBody>
          <a:bodyPr wrap="square" rtlCol="0">
            <a:spAutoFit/>
          </a:bodyPr>
          <a:lstStyle/>
          <a:p>
            <a:r>
              <a:rPr lang="pl-PL" sz="1200" dirty="0"/>
              <a:t>Dane GUS, stan na 31.12.2008</a:t>
            </a:r>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7091" y="442334"/>
            <a:ext cx="8104909" cy="595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ytuł 1"/>
          <p:cNvSpPr>
            <a:spLocks noGrp="1"/>
          </p:cNvSpPr>
          <p:nvPr>
            <p:ph type="title"/>
          </p:nvPr>
        </p:nvSpPr>
        <p:spPr>
          <a:xfrm>
            <a:off x="304800" y="2341418"/>
            <a:ext cx="3588327" cy="1355725"/>
          </a:xfrm>
        </p:spPr>
        <p:txBody>
          <a:bodyPr>
            <a:normAutofit fontScale="90000"/>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Piramida wieku ludności 2020 rok</a:t>
            </a:r>
            <a:b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(stan na 31.12.2008)</a:t>
            </a:r>
          </a:p>
        </p:txBody>
      </p:sp>
    </p:spTree>
    <p:extLst>
      <p:ext uri="{BB962C8B-B14F-4D97-AF65-F5344CB8AC3E}">
        <p14:creationId xmlns:p14="http://schemas.microsoft.com/office/powerpoint/2010/main" val="4205420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8550" y="2479965"/>
            <a:ext cx="4003964" cy="1355725"/>
          </a:xfrm>
        </p:spPr>
        <p:txBody>
          <a:bodyPr>
            <a:normAutofit/>
          </a:bodyPr>
          <a:lstStyle/>
          <a:p>
            <a:pPr algn="ctr"/>
            <a:r>
              <a:rPr lang="pl-PL" sz="29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Piramida wieku ludności 2020 rok</a:t>
            </a:r>
          </a:p>
        </p:txBody>
      </p:sp>
      <p:sp>
        <p:nvSpPr>
          <p:cNvPr id="6" name="pole tekstowe 5"/>
          <p:cNvSpPr txBox="1"/>
          <p:nvPr/>
        </p:nvSpPr>
        <p:spPr>
          <a:xfrm>
            <a:off x="0" y="6581002"/>
            <a:ext cx="3456384" cy="276999"/>
          </a:xfrm>
          <a:prstGeom prst="rect">
            <a:avLst/>
          </a:prstGeom>
          <a:noFill/>
        </p:spPr>
        <p:txBody>
          <a:bodyPr wrap="square" rtlCol="0">
            <a:spAutoFit/>
          </a:bodyPr>
          <a:lstStyle/>
          <a:p>
            <a:r>
              <a:rPr lang="pl-PL" sz="1200" dirty="0"/>
              <a:t>Dane GUS</a:t>
            </a:r>
          </a:p>
        </p:txBody>
      </p:sp>
      <p:pic>
        <p:nvPicPr>
          <p:cNvPr id="12290" name="Picture 2"/>
          <p:cNvPicPr>
            <a:picLocks noChangeAspect="1" noChangeArrowheads="1"/>
          </p:cNvPicPr>
          <p:nvPr/>
        </p:nvPicPr>
        <p:blipFill>
          <a:blip r:embed="rId2" cstate="print"/>
          <a:srcRect/>
          <a:stretch>
            <a:fillRect/>
          </a:stretch>
        </p:blipFill>
        <p:spPr bwMode="auto">
          <a:xfrm>
            <a:off x="4253346" y="501111"/>
            <a:ext cx="7800110" cy="587313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3182" y="2258291"/>
            <a:ext cx="4135582" cy="1355725"/>
          </a:xfrm>
        </p:spPr>
        <p:txBody>
          <a:bodyPr>
            <a:normAutofit/>
          </a:bodyPr>
          <a:lstStyle/>
          <a:p>
            <a:pPr algn="ctr"/>
            <a:r>
              <a:rPr lang="pl-PL" sz="29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Piramida wieku ludności 2035 rok</a:t>
            </a:r>
          </a:p>
        </p:txBody>
      </p:sp>
      <p:pic>
        <p:nvPicPr>
          <p:cNvPr id="13314" name="Picture 2"/>
          <p:cNvPicPr>
            <a:picLocks noChangeAspect="1" noChangeArrowheads="1"/>
          </p:cNvPicPr>
          <p:nvPr/>
        </p:nvPicPr>
        <p:blipFill>
          <a:blip r:embed="rId2" cstate="print"/>
          <a:srcRect/>
          <a:stretch>
            <a:fillRect/>
          </a:stretch>
        </p:blipFill>
        <p:spPr bwMode="auto">
          <a:xfrm>
            <a:off x="4308764" y="382928"/>
            <a:ext cx="7883236" cy="5950901"/>
          </a:xfrm>
          <a:prstGeom prst="rect">
            <a:avLst/>
          </a:prstGeom>
          <a:noFill/>
          <a:ln w="9525">
            <a:noFill/>
            <a:miter lim="800000"/>
            <a:headEnd/>
            <a:tailEnd/>
          </a:ln>
        </p:spPr>
      </p:pic>
      <p:sp>
        <p:nvSpPr>
          <p:cNvPr id="5" name="pole tekstowe 4"/>
          <p:cNvSpPr txBox="1"/>
          <p:nvPr/>
        </p:nvSpPr>
        <p:spPr>
          <a:xfrm>
            <a:off x="0" y="6581002"/>
            <a:ext cx="3456384" cy="276999"/>
          </a:xfrm>
          <a:prstGeom prst="rect">
            <a:avLst/>
          </a:prstGeom>
          <a:noFill/>
        </p:spPr>
        <p:txBody>
          <a:bodyPr wrap="square" rtlCol="0">
            <a:spAutoFit/>
          </a:bodyPr>
          <a:lstStyle/>
          <a:p>
            <a:r>
              <a:rPr lang="pl-PL" sz="1200" dirty="0"/>
              <a:t>Dane GUS, stan na 31.12.2008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3"/>
          <a:srcRect/>
          <a:stretch>
            <a:fillRect/>
          </a:stretch>
        </p:blipFill>
        <p:spPr bwMode="auto">
          <a:xfrm>
            <a:off x="153096" y="756790"/>
            <a:ext cx="11878994" cy="509248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739688" y="602881"/>
            <a:ext cx="10295741" cy="574762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585788" y="590550"/>
            <a:ext cx="11020425" cy="5676900"/>
          </a:xfrm>
          <a:prstGeom prst="rect">
            <a:avLst/>
          </a:prstGeom>
          <a:noFill/>
          <a:ln w="9525">
            <a:noFill/>
            <a:miter lim="800000"/>
            <a:headEnd/>
            <a:tailEnd/>
          </a:ln>
        </p:spPr>
      </p:pic>
      <p:sp>
        <p:nvSpPr>
          <p:cNvPr id="2" name="Up Arrow 1"/>
          <p:cNvSpPr/>
          <p:nvPr/>
        </p:nvSpPr>
        <p:spPr>
          <a:xfrm>
            <a:off x="4140485" y="5897366"/>
            <a:ext cx="380144" cy="55480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a:srcRect/>
          <a:stretch>
            <a:fillRect/>
          </a:stretch>
        </p:blipFill>
        <p:spPr bwMode="auto">
          <a:xfrm>
            <a:off x="363254" y="450676"/>
            <a:ext cx="11430000" cy="5981700"/>
          </a:xfrm>
          <a:prstGeom prst="rect">
            <a:avLst/>
          </a:prstGeom>
          <a:noFill/>
          <a:ln w="9525">
            <a:noFill/>
            <a:miter lim="800000"/>
            <a:headEnd/>
            <a:tailEnd/>
          </a:ln>
        </p:spPr>
      </p:pic>
      <p:sp>
        <p:nvSpPr>
          <p:cNvPr id="3" name="Up Arrow 2"/>
          <p:cNvSpPr/>
          <p:nvPr/>
        </p:nvSpPr>
        <p:spPr>
          <a:xfrm>
            <a:off x="9195370" y="6082301"/>
            <a:ext cx="380144" cy="55480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4484646" y="0"/>
            <a:ext cx="5693672" cy="6858000"/>
          </a:xfrm>
          <a:prstGeom prst="rect">
            <a:avLst/>
          </a:prstGeom>
          <a:noFill/>
          <a:ln w="9525">
            <a:noFill/>
            <a:miter lim="800000"/>
            <a:headEnd/>
            <a:tailEnd/>
          </a:ln>
        </p:spPr>
      </p:pic>
      <p:sp>
        <p:nvSpPr>
          <p:cNvPr id="2" name="TextBox 1"/>
          <p:cNvSpPr txBox="1"/>
          <p:nvPr/>
        </p:nvSpPr>
        <p:spPr>
          <a:xfrm>
            <a:off x="548841" y="2228493"/>
            <a:ext cx="2994666" cy="1569660"/>
          </a:xfrm>
          <a:prstGeom prst="rect">
            <a:avLst/>
          </a:prstGeom>
          <a:noFill/>
        </p:spPr>
        <p:txBody>
          <a:bodyPr wrap="none" rtlCol="0">
            <a:spAutoFit/>
          </a:bodyPr>
          <a:lstStyle/>
          <a:p>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Kobiety </a:t>
            </a:r>
          </a:p>
          <a:p>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na stanowiskach</a:t>
            </a:r>
          </a:p>
          <a:p>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kierowniczych</a:t>
            </a:r>
          </a:p>
        </p:txBody>
      </p:sp>
      <p:sp>
        <p:nvSpPr>
          <p:cNvPr id="4" name="Up Arrow 3"/>
          <p:cNvSpPr/>
          <p:nvPr/>
        </p:nvSpPr>
        <p:spPr>
          <a:xfrm rot="5400000">
            <a:off x="4294574" y="2845942"/>
            <a:ext cx="380144" cy="55480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1281114" y="0"/>
            <a:ext cx="947191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23850" y="2145080"/>
            <a:ext cx="11487150" cy="2400657"/>
          </a:xfrm>
          <a:prstGeom prst="rect">
            <a:avLst/>
          </a:prstGeom>
        </p:spPr>
        <p:txBody>
          <a:bodyPr wrap="square">
            <a:spAutoFit/>
          </a:bodyPr>
          <a:lstStyle/>
          <a:p>
            <a:pPr lvl="0" algn="ctr" defTabSz="914400" eaLnBrk="1" fontAlgn="auto" hangingPunct="1">
              <a:lnSpc>
                <a:spcPct val="150000"/>
              </a:lnSpc>
              <a:spcAft>
                <a:spcPts val="0"/>
              </a:spcAft>
              <a:defRPr/>
            </a:pPr>
            <a:r>
              <a:rPr lang="pl-PL" sz="48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Równość szans kobiet i mężczyzn</a:t>
            </a:r>
          </a:p>
          <a:p>
            <a:pPr algn="ctr" defTabSz="914400" eaLnBrk="1" fontAlgn="auto" hangingPunct="1">
              <a:lnSpc>
                <a:spcPct val="150000"/>
              </a:lnSpc>
              <a:spcAft>
                <a:spcPts val="0"/>
              </a:spcAft>
              <a:defRPr/>
            </a:pPr>
            <a:r>
              <a:rPr lang="pl-PL" sz="5200" b="1" dirty="0">
                <a:ln w="18000">
                  <a:solidFill>
                    <a:schemeClr val="bg1">
                      <a:lumMod val="65000"/>
                    </a:schemeClr>
                  </a:solidFill>
                  <a:prstDash val="solid"/>
                  <a:miter lim="800000"/>
                </a:ln>
                <a:solidFill>
                  <a:srgbClr val="C00000"/>
                </a:solidFill>
                <a:effectLst>
                  <a:outerShdw blurRad="25500" dist="23000" dir="7020000" algn="tl">
                    <a:srgbClr val="000000">
                      <a:alpha val="50000"/>
                    </a:srgbClr>
                  </a:outerShdw>
                </a:effectLst>
                <a:latin typeface="+mn-lt"/>
                <a:ea typeface="+mj-ea"/>
                <a:cs typeface="+mj-cs"/>
              </a:rPr>
              <a:t>- Kontekst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1874292" y="0"/>
            <a:ext cx="9098508" cy="6858000"/>
          </a:xfrm>
          <a:prstGeom prst="rect">
            <a:avLst/>
          </a:prstGeom>
          <a:noFill/>
          <a:ln w="9525">
            <a:noFill/>
            <a:miter lim="800000"/>
            <a:headEnd/>
            <a:tailEnd/>
          </a:ln>
        </p:spPr>
      </p:pic>
      <p:sp>
        <p:nvSpPr>
          <p:cNvPr id="3" name="Up Arrow 2"/>
          <p:cNvSpPr/>
          <p:nvPr/>
        </p:nvSpPr>
        <p:spPr>
          <a:xfrm rot="10800000">
            <a:off x="8825500" y="1561672"/>
            <a:ext cx="380144" cy="55480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1683782" y="0"/>
            <a:ext cx="9088629" cy="6858000"/>
          </a:xfrm>
          <a:prstGeom prst="rect">
            <a:avLst/>
          </a:prstGeom>
          <a:noFill/>
          <a:ln w="9525">
            <a:noFill/>
            <a:miter lim="800000"/>
            <a:headEnd/>
            <a:tailEnd/>
          </a:ln>
        </p:spPr>
      </p:pic>
      <p:sp>
        <p:nvSpPr>
          <p:cNvPr id="3" name="Up Arrow 2"/>
          <p:cNvSpPr/>
          <p:nvPr/>
        </p:nvSpPr>
        <p:spPr>
          <a:xfrm rot="10800000">
            <a:off x="7171361" y="1571946"/>
            <a:ext cx="380144" cy="55480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4475871" y="0"/>
            <a:ext cx="5862277" cy="6858000"/>
          </a:xfrm>
          <a:prstGeom prst="rect">
            <a:avLst/>
          </a:prstGeom>
          <a:noFill/>
          <a:ln w="9525">
            <a:noFill/>
            <a:miter lim="800000"/>
            <a:headEnd/>
            <a:tailEnd/>
          </a:ln>
        </p:spPr>
      </p:pic>
      <p:sp>
        <p:nvSpPr>
          <p:cNvPr id="7" name="Tytuł 1"/>
          <p:cNvSpPr>
            <a:spLocks noGrp="1"/>
          </p:cNvSpPr>
          <p:nvPr>
            <p:ph type="title"/>
          </p:nvPr>
        </p:nvSpPr>
        <p:spPr>
          <a:xfrm>
            <a:off x="112734" y="609600"/>
            <a:ext cx="4268244" cy="855945"/>
          </a:xfrm>
        </p:spPr>
        <p:txBody>
          <a:bodyPr>
            <a:norm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Literatura: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23850" y="2030971"/>
            <a:ext cx="11487150" cy="2308324"/>
          </a:xfrm>
          <a:prstGeom prst="rect">
            <a:avLst/>
          </a:prstGeom>
        </p:spPr>
        <p:txBody>
          <a:bodyPr wrap="square">
            <a:spAutoFit/>
          </a:bodyPr>
          <a:lstStyle/>
          <a:p>
            <a:pPr lvl="0" algn="ctr" defTabSz="914400" eaLnBrk="1" fontAlgn="auto" hangingPunct="1">
              <a:lnSpc>
                <a:spcPct val="150000"/>
              </a:lnSpc>
              <a:spcAft>
                <a:spcPts val="0"/>
              </a:spcAft>
              <a:defRPr/>
            </a:pPr>
            <a:r>
              <a:rPr lang="pl-PL" sz="48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Wartość pracy kobiet i mężczyzn </a:t>
            </a:r>
            <a:br>
              <a:rPr lang="pl-PL" sz="48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br>
            <a:r>
              <a:rPr lang="pl-PL" sz="48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na rynku pracy i w rodzinie</a:t>
            </a:r>
            <a:endParaRPr lang="pl-PL" sz="5200" b="1" dirty="0">
              <a:ln w="18000">
                <a:solidFill>
                  <a:schemeClr val="bg1">
                    <a:lumMod val="65000"/>
                  </a:schemeClr>
                </a:solidFill>
                <a:prstDash val="solid"/>
                <a:miter lim="800000"/>
              </a:ln>
              <a:solidFill>
                <a:srgbClr val="C00000"/>
              </a:solidFill>
              <a:effectLst>
                <a:outerShdw blurRad="25500" dist="23000" dir="7020000" algn="tl">
                  <a:srgbClr val="000000">
                    <a:alpha val="50000"/>
                  </a:srgbClr>
                </a:outerShdw>
              </a:effectLst>
              <a:latin typeface="+mn-lt"/>
              <a:ea typeface="+mj-ea"/>
              <a:cs typeface="+mj-cs"/>
            </a:endParaRPr>
          </a:p>
        </p:txBody>
      </p:sp>
    </p:spTree>
    <p:extLst>
      <p:ext uri="{BB962C8B-B14F-4D97-AF65-F5344CB8AC3E}">
        <p14:creationId xmlns:p14="http://schemas.microsoft.com/office/powerpoint/2010/main" val="884027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7819" y="617803"/>
            <a:ext cx="10631558" cy="556724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1265" y="955498"/>
            <a:ext cx="11147843" cy="4911046"/>
          </a:xfrm>
          <a:prstGeom prst="rect">
            <a:avLst/>
          </a:prstGeom>
        </p:spPr>
      </p:pic>
    </p:spTree>
    <p:extLst>
      <p:ext uri="{BB962C8B-B14F-4D97-AF65-F5344CB8AC3E}">
        <p14:creationId xmlns:p14="http://schemas.microsoft.com/office/powerpoint/2010/main" val="3277664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3067" y="1315093"/>
            <a:ext cx="11927642" cy="3899622"/>
          </a:xfrm>
          <a:prstGeom prst="rect">
            <a:avLst/>
          </a:prstGeom>
        </p:spPr>
      </p:pic>
      <p:sp>
        <p:nvSpPr>
          <p:cNvPr id="2" name="TextBox 1"/>
          <p:cNvSpPr txBox="1"/>
          <p:nvPr/>
        </p:nvSpPr>
        <p:spPr>
          <a:xfrm>
            <a:off x="133067" y="548640"/>
            <a:ext cx="6191533" cy="584775"/>
          </a:xfrm>
          <a:prstGeom prst="rect">
            <a:avLst/>
          </a:prstGeom>
          <a:noFill/>
        </p:spPr>
        <p:txBody>
          <a:bodyPr wrap="square" rtlCol="0">
            <a:spAutoFit/>
          </a:bodyPr>
          <a:lstStyle/>
          <a:p>
            <a:r>
              <a:rPr lang="pl-PL" sz="3200" b="1" dirty="0">
                <a:ln w="0"/>
                <a:solidFill>
                  <a:schemeClr val="accent1"/>
                </a:solidFill>
              </a:rPr>
              <a:t>Wykształcenie</a:t>
            </a:r>
          </a:p>
        </p:txBody>
      </p:sp>
    </p:spTree>
    <p:extLst>
      <p:ext uri="{BB962C8B-B14F-4D97-AF65-F5344CB8AC3E}">
        <p14:creationId xmlns:p14="http://schemas.microsoft.com/office/powerpoint/2010/main" val="2469729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727" y="960120"/>
            <a:ext cx="12024672" cy="4958893"/>
          </a:xfrm>
          <a:prstGeom prst="rect">
            <a:avLst/>
          </a:prstGeom>
        </p:spPr>
      </p:pic>
    </p:spTree>
    <p:extLst>
      <p:ext uri="{BB962C8B-B14F-4D97-AF65-F5344CB8AC3E}">
        <p14:creationId xmlns:p14="http://schemas.microsoft.com/office/powerpoint/2010/main" val="39557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51478" y="0"/>
            <a:ext cx="8665834" cy="6858000"/>
          </a:xfrm>
          <a:prstGeom prst="rect">
            <a:avLst/>
          </a:prstGeom>
        </p:spPr>
      </p:pic>
    </p:spTree>
    <p:extLst>
      <p:ext uri="{BB962C8B-B14F-4D97-AF65-F5344CB8AC3E}">
        <p14:creationId xmlns:p14="http://schemas.microsoft.com/office/powerpoint/2010/main" val="2805065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4794" y="1037690"/>
            <a:ext cx="11430830" cy="4736386"/>
          </a:xfrm>
          <a:prstGeom prst="rect">
            <a:avLst/>
          </a:prstGeom>
        </p:spPr>
      </p:pic>
    </p:spTree>
    <p:extLst>
      <p:ext uri="{BB962C8B-B14F-4D97-AF65-F5344CB8AC3E}">
        <p14:creationId xmlns:p14="http://schemas.microsoft.com/office/powerpoint/2010/main" val="234987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9350" y="579328"/>
            <a:ext cx="11713301" cy="990600"/>
          </a:xfrm>
        </p:spPr>
        <p:txBody>
          <a:bodyPr>
            <a:no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Płeć biologiczna a płeć kulturowa</a:t>
            </a:r>
          </a:p>
        </p:txBody>
      </p:sp>
      <p:sp>
        <p:nvSpPr>
          <p:cNvPr id="3" name="Symbol zastępczy zawartości 2"/>
          <p:cNvSpPr>
            <a:spLocks noGrp="1"/>
          </p:cNvSpPr>
          <p:nvPr>
            <p:ph idx="1"/>
          </p:nvPr>
        </p:nvSpPr>
        <p:spPr>
          <a:xfrm>
            <a:off x="335360" y="1628800"/>
            <a:ext cx="11653440" cy="4709370"/>
          </a:xfrm>
        </p:spPr>
        <p:txBody>
          <a:bodyPr>
            <a:normAutofit/>
          </a:bodyPr>
          <a:lstStyle/>
          <a:p>
            <a:pPr marL="87312" lvl="1" indent="0">
              <a:lnSpc>
                <a:spcPct val="150000"/>
              </a:lnSpc>
              <a:buSzPct val="110000"/>
              <a:buNone/>
            </a:pPr>
            <a:r>
              <a:rPr lang="pl-PL" sz="2200" dirty="0"/>
              <a:t>Współczesna socjologia i psychologia rozróżnia </a:t>
            </a:r>
            <a:r>
              <a:rPr lang="pl-PL" sz="2200" b="1" dirty="0"/>
              <a:t>płeć biologiczną (sex) </a:t>
            </a:r>
            <a:r>
              <a:rPr lang="pl-PL" sz="2200" dirty="0"/>
              <a:t>i </a:t>
            </a:r>
            <a:r>
              <a:rPr lang="pl-PL" sz="2200" b="1" dirty="0"/>
              <a:t>płeć kulturową (gender)</a:t>
            </a:r>
            <a:r>
              <a:rPr lang="pl-PL" sz="2200" dirty="0"/>
              <a:t>.</a:t>
            </a:r>
          </a:p>
          <a:p>
            <a:pPr marL="87312" lvl="1" indent="0">
              <a:lnSpc>
                <a:spcPct val="150000"/>
              </a:lnSpc>
              <a:buSzPct val="110000"/>
              <a:buNone/>
            </a:pPr>
            <a:r>
              <a:rPr lang="pl-PL" sz="2200" dirty="0"/>
              <a:t>Termin płeć biologiczna (ang. sex) odnosi się do różnic anatomicznych wynikających z dymorfizmu płciowego. </a:t>
            </a:r>
          </a:p>
          <a:p>
            <a:pPr marL="87312" lvl="1" indent="0">
              <a:lnSpc>
                <a:spcPct val="150000"/>
              </a:lnSpc>
              <a:buSzPct val="110000"/>
              <a:buNone/>
            </a:pPr>
            <a:r>
              <a:rPr lang="pl-PL" sz="2200" dirty="0"/>
              <a:t>Różnice te obejmują funkcje reprodukcyjne, hormonalne, anatomiczne – zdeterminowane biologicznie i niezależne od czynników społecznych. </a:t>
            </a:r>
          </a:p>
          <a:p>
            <a:pPr marL="87312" lvl="1" indent="0">
              <a:lnSpc>
                <a:spcPct val="150000"/>
              </a:lnSpc>
              <a:buSzPct val="110000"/>
              <a:buNone/>
            </a:pPr>
            <a:r>
              <a:rPr lang="pl-PL" sz="2200" dirty="0"/>
              <a:t>Termin </a:t>
            </a:r>
            <a:r>
              <a:rPr lang="pl-PL" sz="2200" b="1" dirty="0"/>
              <a:t>gender</a:t>
            </a:r>
            <a:r>
              <a:rPr lang="pl-PL" sz="2200" dirty="0"/>
              <a:t> określa zaś płeć w kontekście kulturowym – zachowania, postawy, motywy, które dane społeczeństwa uważają za właściwe dla danej płci. </a:t>
            </a:r>
          </a:p>
          <a:p>
            <a:pPr marL="87312" lvl="1" indent="0">
              <a:lnSpc>
                <a:spcPct val="150000"/>
              </a:lnSpc>
              <a:buSzPct val="110000"/>
              <a:buNone/>
            </a:pPr>
            <a:r>
              <a:rPr lang="pl-PL" sz="2200" dirty="0"/>
              <a:t>Tak jak płeć biologiczna odnosi się do </a:t>
            </a:r>
            <a:r>
              <a:rPr lang="pl-PL" sz="2200" dirty="0" err="1"/>
              <a:t>somatyki</a:t>
            </a:r>
            <a:r>
              <a:rPr lang="pl-PL" sz="2200" dirty="0"/>
              <a:t>, tak płeć kulturowa odnosi się do psychiki.</a:t>
            </a:r>
          </a:p>
        </p:txBody>
      </p:sp>
    </p:spTree>
    <p:extLst>
      <p:ext uri="{BB962C8B-B14F-4D97-AF65-F5344CB8AC3E}">
        <p14:creationId xmlns:p14="http://schemas.microsoft.com/office/powerpoint/2010/main" val="3473803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446" y="904125"/>
            <a:ext cx="11605289" cy="5044611"/>
          </a:xfrm>
          <a:prstGeom prst="rect">
            <a:avLst/>
          </a:prstGeom>
        </p:spPr>
      </p:pic>
    </p:spTree>
    <p:extLst>
      <p:ext uri="{BB962C8B-B14F-4D97-AF65-F5344CB8AC3E}">
        <p14:creationId xmlns:p14="http://schemas.microsoft.com/office/powerpoint/2010/main" val="1890057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9315" y="0"/>
            <a:ext cx="5942857" cy="3419048"/>
          </a:xfrm>
          <a:prstGeom prst="rect">
            <a:avLst/>
          </a:prstGeom>
        </p:spPr>
      </p:pic>
      <p:pic>
        <p:nvPicPr>
          <p:cNvPr id="4" name="Picture 3"/>
          <p:cNvPicPr>
            <a:picLocks noChangeAspect="1"/>
          </p:cNvPicPr>
          <p:nvPr/>
        </p:nvPicPr>
        <p:blipFill>
          <a:blip r:embed="rId3"/>
          <a:stretch>
            <a:fillRect/>
          </a:stretch>
        </p:blipFill>
        <p:spPr>
          <a:xfrm>
            <a:off x="349315" y="3513762"/>
            <a:ext cx="5990548" cy="3344238"/>
          </a:xfrm>
          <a:prstGeom prst="rect">
            <a:avLst/>
          </a:prstGeom>
        </p:spPr>
      </p:pic>
      <p:pic>
        <p:nvPicPr>
          <p:cNvPr id="5" name="Picture 4"/>
          <p:cNvPicPr>
            <a:picLocks noChangeAspect="1"/>
          </p:cNvPicPr>
          <p:nvPr/>
        </p:nvPicPr>
        <p:blipFill>
          <a:blip r:embed="rId4"/>
          <a:stretch>
            <a:fillRect/>
          </a:stretch>
        </p:blipFill>
        <p:spPr>
          <a:xfrm>
            <a:off x="6747365" y="2481810"/>
            <a:ext cx="2190476" cy="2180952"/>
          </a:xfrm>
          <a:prstGeom prst="rect">
            <a:avLst/>
          </a:prstGeom>
        </p:spPr>
      </p:pic>
      <p:sp>
        <p:nvSpPr>
          <p:cNvPr id="6" name="Left Arrow 5"/>
          <p:cNvSpPr/>
          <p:nvPr/>
        </p:nvSpPr>
        <p:spPr>
          <a:xfrm>
            <a:off x="9020711" y="2891052"/>
            <a:ext cx="1684962" cy="105599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8642587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76765" y="474326"/>
            <a:ext cx="8753582" cy="5938463"/>
          </a:xfrm>
          <a:prstGeom prst="rect">
            <a:avLst/>
          </a:prstGeom>
        </p:spPr>
      </p:pic>
      <p:sp>
        <p:nvSpPr>
          <p:cNvPr id="2" name="TextBox 1"/>
          <p:cNvSpPr txBox="1"/>
          <p:nvPr/>
        </p:nvSpPr>
        <p:spPr>
          <a:xfrm>
            <a:off x="595901" y="2650733"/>
            <a:ext cx="1588705" cy="584775"/>
          </a:xfrm>
          <a:prstGeom prst="rect">
            <a:avLst/>
          </a:prstGeom>
          <a:noFill/>
        </p:spPr>
        <p:txBody>
          <a:bodyPr wrap="none" rtlCol="0">
            <a:spAutoFit/>
          </a:bodyPr>
          <a:lstStyle/>
          <a:p>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Pensje…</a:t>
            </a:r>
          </a:p>
        </p:txBody>
      </p:sp>
    </p:spTree>
    <p:extLst>
      <p:ext uri="{BB962C8B-B14F-4D97-AF65-F5344CB8AC3E}">
        <p14:creationId xmlns:p14="http://schemas.microsoft.com/office/powerpoint/2010/main" val="2382366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6000" y="0"/>
            <a:ext cx="8218418" cy="6858000"/>
          </a:xfrm>
          <a:prstGeom prst="rect">
            <a:avLst/>
          </a:prstGeom>
        </p:spPr>
      </p:pic>
      <p:sp>
        <p:nvSpPr>
          <p:cNvPr id="3" name="Oval 2"/>
          <p:cNvSpPr/>
          <p:nvPr/>
        </p:nvSpPr>
        <p:spPr>
          <a:xfrm>
            <a:off x="8290560" y="1722120"/>
            <a:ext cx="1158240" cy="170688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Tree>
    <p:extLst>
      <p:ext uri="{BB962C8B-B14F-4D97-AF65-F5344CB8AC3E}">
        <p14:creationId xmlns:p14="http://schemas.microsoft.com/office/powerpoint/2010/main" val="4019004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23850" y="2352900"/>
            <a:ext cx="11487150" cy="1085810"/>
          </a:xfrm>
          <a:prstGeom prst="rect">
            <a:avLst/>
          </a:prstGeom>
        </p:spPr>
        <p:txBody>
          <a:bodyPr wrap="square">
            <a:spAutoFit/>
          </a:bodyPr>
          <a:lstStyle/>
          <a:p>
            <a:pPr lvl="0" algn="ctr" defTabSz="914400" eaLnBrk="1" fontAlgn="auto" hangingPunct="1">
              <a:lnSpc>
                <a:spcPct val="150000"/>
              </a:lnSpc>
              <a:spcAft>
                <a:spcPts val="0"/>
              </a:spcAft>
              <a:defRPr/>
            </a:pPr>
            <a:r>
              <a:rPr lang="pl-PL" sz="48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Obszary dyskryminacji</a:t>
            </a:r>
            <a:endParaRPr lang="pl-PL" sz="5200" b="1" dirty="0">
              <a:ln w="18000">
                <a:solidFill>
                  <a:schemeClr val="bg1">
                    <a:lumMod val="65000"/>
                  </a:schemeClr>
                </a:solidFill>
                <a:prstDash val="solid"/>
                <a:miter lim="800000"/>
              </a:ln>
              <a:solidFill>
                <a:srgbClr val="C00000"/>
              </a:solidFill>
              <a:effectLst>
                <a:outerShdw blurRad="25500" dist="23000" dir="7020000" algn="tl">
                  <a:srgbClr val="000000">
                    <a:alpha val="50000"/>
                  </a:srgbClr>
                </a:outerShdw>
              </a:effectLst>
              <a:latin typeface="+mn-lt"/>
              <a:ea typeface="+mj-ea"/>
              <a:cs typeface="+mj-cs"/>
            </a:endParaRPr>
          </a:p>
        </p:txBody>
      </p:sp>
    </p:spTree>
    <p:extLst>
      <p:ext uri="{BB962C8B-B14F-4D97-AF65-F5344CB8AC3E}">
        <p14:creationId xmlns:p14="http://schemas.microsoft.com/office/powerpoint/2010/main" val="3741445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5360" y="609601"/>
            <a:ext cx="11551840" cy="1116360"/>
          </a:xfrm>
        </p:spPr>
        <p:txBody>
          <a:bodyPr>
            <a:norm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Stereotyp</a:t>
            </a:r>
          </a:p>
        </p:txBody>
      </p:sp>
      <p:sp>
        <p:nvSpPr>
          <p:cNvPr id="3" name="Symbol zastępczy zawartości 2"/>
          <p:cNvSpPr>
            <a:spLocks noGrp="1"/>
          </p:cNvSpPr>
          <p:nvPr>
            <p:ph idx="1"/>
          </p:nvPr>
        </p:nvSpPr>
        <p:spPr>
          <a:xfrm>
            <a:off x="335360" y="2407920"/>
            <a:ext cx="11653440" cy="3201770"/>
          </a:xfrm>
        </p:spPr>
        <p:txBody>
          <a:bodyPr>
            <a:noAutofit/>
          </a:bodyPr>
          <a:lstStyle/>
          <a:p>
            <a:pPr marL="533400" lvl="2" indent="-446088">
              <a:lnSpc>
                <a:spcPct val="150000"/>
              </a:lnSpc>
              <a:buSzPct val="110000"/>
              <a:buFont typeface="Wingdings" pitchFamily="2" charset="2"/>
              <a:buChar char=""/>
            </a:pPr>
            <a:r>
              <a:rPr lang="pl-PL" sz="2300" b="1" dirty="0"/>
              <a:t>Stereotyp</a:t>
            </a:r>
            <a:r>
              <a:rPr lang="pl-PL" sz="2300" dirty="0"/>
              <a:t> - konstrukcja myślowa, zawierająca komponent poznawczy (zwykle uproszczony), emocjonalny i behawioralny, zawierająca pewne </a:t>
            </a:r>
            <a:r>
              <a:rPr lang="pl-PL" sz="2300" b="1" dirty="0"/>
              <a:t>fałszywe przeświadczenie</a:t>
            </a:r>
            <a:r>
              <a:rPr lang="pl-PL" sz="2300" dirty="0"/>
              <a:t>, dotyczące różnych zjawisk, w tym innych grup społecznych, płci, etc.</a:t>
            </a:r>
          </a:p>
        </p:txBody>
      </p:sp>
    </p:spTree>
    <p:extLst>
      <p:ext uri="{BB962C8B-B14F-4D97-AF65-F5344CB8AC3E}">
        <p14:creationId xmlns:p14="http://schemas.microsoft.com/office/powerpoint/2010/main" val="19765172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5360" y="581893"/>
            <a:ext cx="11551840" cy="1116360"/>
          </a:xfrm>
        </p:spPr>
        <p:txBody>
          <a:bodyPr>
            <a:norm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Uprzedzenie</a:t>
            </a:r>
          </a:p>
        </p:txBody>
      </p:sp>
      <p:sp>
        <p:nvSpPr>
          <p:cNvPr id="3" name="Symbol zastępczy zawartości 2"/>
          <p:cNvSpPr>
            <a:spLocks noGrp="1"/>
          </p:cNvSpPr>
          <p:nvPr>
            <p:ph idx="1"/>
          </p:nvPr>
        </p:nvSpPr>
        <p:spPr>
          <a:xfrm>
            <a:off x="134954" y="2026920"/>
            <a:ext cx="11952651" cy="4308688"/>
          </a:xfrm>
        </p:spPr>
        <p:txBody>
          <a:bodyPr>
            <a:noAutofit/>
          </a:bodyPr>
          <a:lstStyle/>
          <a:p>
            <a:pPr marL="533400" lvl="2" indent="-446088">
              <a:lnSpc>
                <a:spcPct val="150000"/>
              </a:lnSpc>
              <a:buSzPct val="110000"/>
              <a:buFont typeface="Wingdings" pitchFamily="2" charset="2"/>
              <a:buChar char=""/>
            </a:pPr>
            <a:r>
              <a:rPr lang="pl-PL" sz="2300" b="1" dirty="0"/>
              <a:t>Uprzedzenie</a:t>
            </a:r>
            <a:r>
              <a:rPr lang="pl-PL" sz="2300" dirty="0"/>
              <a:t> - rodzaj postawy polegającej na odrzucaniu czegoś bez racjonalnych przesłanek.</a:t>
            </a:r>
          </a:p>
          <a:p>
            <a:pPr marL="533400" lvl="2" indent="-446088">
              <a:lnSpc>
                <a:spcPct val="150000"/>
              </a:lnSpc>
              <a:buSzPct val="110000"/>
              <a:buFont typeface="Wingdings" pitchFamily="2" charset="2"/>
              <a:buChar char=""/>
            </a:pPr>
            <a:r>
              <a:rPr lang="pl-PL" sz="2300" dirty="0"/>
              <a:t>Uprzedzenie do kogoś lub czegoś występuje wówczas, gdy </a:t>
            </a:r>
            <a:r>
              <a:rPr lang="pl-PL" sz="2300" b="1" dirty="0"/>
              <a:t>jednostka podejmuje ocenę, wyraża negatywny osąd bez wcześniejszego doświadczenia z daną osobą czy zjawiskiem</a:t>
            </a:r>
            <a:r>
              <a:rPr lang="pl-PL" sz="2300" dirty="0"/>
              <a:t>, najczęściej na podstawie </a:t>
            </a:r>
            <a:r>
              <a:rPr lang="pl-PL" sz="2300" b="1" dirty="0"/>
              <a:t>fałszywych lub niekompletnych informacji</a:t>
            </a:r>
            <a:r>
              <a:rPr lang="pl-PL" sz="2300" dirty="0"/>
              <a:t>. </a:t>
            </a:r>
          </a:p>
          <a:p>
            <a:pPr marL="533400" lvl="2" indent="-446088">
              <a:lnSpc>
                <a:spcPct val="150000"/>
              </a:lnSpc>
              <a:buSzPct val="110000"/>
              <a:buFont typeface="Wingdings" pitchFamily="2" charset="2"/>
              <a:buChar char=""/>
            </a:pPr>
            <a:r>
              <a:rPr lang="pl-PL" sz="2300" dirty="0"/>
              <a:t>Uprzedzenia wynikają także z </a:t>
            </a:r>
            <a:r>
              <a:rPr lang="pl-PL" sz="2300" b="1" dirty="0"/>
              <a:t>utrwalonych</a:t>
            </a:r>
            <a:r>
              <a:rPr lang="pl-PL" sz="2300" dirty="0"/>
              <a:t> w danych społeczeństwach/społecznościach </a:t>
            </a:r>
            <a:r>
              <a:rPr lang="pl-PL" sz="2300" b="1" dirty="0"/>
              <a:t>stereotypów.</a:t>
            </a:r>
          </a:p>
        </p:txBody>
      </p:sp>
    </p:spTree>
    <p:extLst>
      <p:ext uri="{BB962C8B-B14F-4D97-AF65-F5344CB8AC3E}">
        <p14:creationId xmlns:p14="http://schemas.microsoft.com/office/powerpoint/2010/main" val="883491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5360" y="554185"/>
            <a:ext cx="11551840" cy="1116360"/>
          </a:xfrm>
        </p:spPr>
        <p:txBody>
          <a:bodyPr>
            <a:norm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Jak powstaje uprzedzenie?</a:t>
            </a:r>
          </a:p>
        </p:txBody>
      </p:sp>
      <p:sp>
        <p:nvSpPr>
          <p:cNvPr id="3" name="Symbol zastępczy zawartości 2"/>
          <p:cNvSpPr>
            <a:spLocks noGrp="1"/>
          </p:cNvSpPr>
          <p:nvPr>
            <p:ph idx="1"/>
          </p:nvPr>
        </p:nvSpPr>
        <p:spPr>
          <a:xfrm>
            <a:off x="529035" y="1746746"/>
            <a:ext cx="10934037" cy="4301630"/>
          </a:xfrm>
        </p:spPr>
        <p:txBody>
          <a:bodyPr>
            <a:noAutofit/>
          </a:bodyPr>
          <a:lstStyle/>
          <a:p>
            <a:pPr marL="990600" lvl="3" indent="-446088">
              <a:lnSpc>
                <a:spcPct val="150000"/>
              </a:lnSpc>
              <a:buSzPct val="110000"/>
              <a:buFont typeface="Wingdings" pitchFamily="2" charset="2"/>
              <a:buChar char=""/>
            </a:pPr>
            <a:r>
              <a:rPr lang="pl-PL" sz="2800" dirty="0"/>
              <a:t>wychowanie, </a:t>
            </a:r>
          </a:p>
          <a:p>
            <a:pPr marL="990600" lvl="3" indent="-446088">
              <a:lnSpc>
                <a:spcPct val="150000"/>
              </a:lnSpc>
              <a:buSzPct val="110000"/>
              <a:buFont typeface="Wingdings" pitchFamily="2" charset="2"/>
              <a:buChar char=""/>
            </a:pPr>
            <a:r>
              <a:rPr lang="pl-PL" sz="2800" dirty="0"/>
              <a:t>kultura,</a:t>
            </a:r>
          </a:p>
          <a:p>
            <a:pPr marL="990600" lvl="3" indent="-446088">
              <a:lnSpc>
                <a:spcPct val="150000"/>
              </a:lnSpc>
              <a:buSzPct val="110000"/>
              <a:buFont typeface="Wingdings" pitchFamily="2" charset="2"/>
              <a:buChar char=""/>
            </a:pPr>
            <a:r>
              <a:rPr lang="pl-PL" sz="2800" dirty="0"/>
              <a:t>edukacja</a:t>
            </a:r>
          </a:p>
          <a:p>
            <a:pPr marL="990600" lvl="3" indent="-446088">
              <a:lnSpc>
                <a:spcPct val="150000"/>
              </a:lnSpc>
              <a:buSzPct val="110000"/>
              <a:buFont typeface="Wingdings" pitchFamily="2" charset="2"/>
              <a:buChar char=""/>
            </a:pPr>
            <a:r>
              <a:rPr lang="pl-PL" sz="2800" dirty="0"/>
              <a:t>historia</a:t>
            </a:r>
          </a:p>
          <a:p>
            <a:pPr marL="990600" lvl="3" indent="-446088">
              <a:lnSpc>
                <a:spcPct val="150000"/>
              </a:lnSpc>
              <a:buSzPct val="110000"/>
              <a:buFont typeface="Wingdings" pitchFamily="2" charset="2"/>
              <a:buChar char=""/>
            </a:pPr>
            <a:r>
              <a:rPr lang="pl-PL" sz="2800" dirty="0"/>
              <a:t>przekaz medialny</a:t>
            </a:r>
          </a:p>
          <a:p>
            <a:pPr marL="990600" lvl="3" indent="-446088">
              <a:lnSpc>
                <a:spcPct val="150000"/>
              </a:lnSpc>
              <a:buSzPct val="110000"/>
              <a:buFont typeface="Wingdings" pitchFamily="2" charset="2"/>
              <a:buChar char=""/>
            </a:pPr>
            <a:r>
              <a:rPr lang="pl-PL" sz="2800" dirty="0"/>
              <a:t>negatywne doświadczenia</a:t>
            </a:r>
          </a:p>
        </p:txBody>
      </p:sp>
    </p:spTree>
    <p:extLst>
      <p:ext uri="{BB962C8B-B14F-4D97-AF65-F5344CB8AC3E}">
        <p14:creationId xmlns:p14="http://schemas.microsoft.com/office/powerpoint/2010/main" val="1237493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normAutofit/>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Dyskryminacja - definicja</a:t>
            </a:r>
          </a:p>
        </p:txBody>
      </p:sp>
      <p:sp>
        <p:nvSpPr>
          <p:cNvPr id="10" name="Symbol zastępczy zawartości 9"/>
          <p:cNvSpPr>
            <a:spLocks noGrp="1"/>
          </p:cNvSpPr>
          <p:nvPr>
            <p:ph idx="1"/>
          </p:nvPr>
        </p:nvSpPr>
        <p:spPr>
          <a:xfrm>
            <a:off x="1" y="2232756"/>
            <a:ext cx="11988800" cy="3419903"/>
          </a:xfrm>
        </p:spPr>
        <p:txBody>
          <a:bodyPr/>
          <a:lstStyle/>
          <a:p>
            <a:pPr marL="810732" lvl="1" indent="-396006"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400" kern="1200" dirty="0">
                <a:ea typeface="+mn-ea"/>
                <a:cs typeface="+mn-cs"/>
                <a:sym typeface="Wingdings" pitchFamily="2" charset="2"/>
              </a:rPr>
              <a:t>Dyskryminacja to długotrwałe działanie stosowane względem grup społecznych, osób, organizacji itp, polegające na </a:t>
            </a:r>
            <a:r>
              <a:rPr lang="pl-PL" sz="2400" b="1" kern="1200" dirty="0">
                <a:ea typeface="+mn-ea"/>
                <a:cs typeface="+mn-cs"/>
                <a:sym typeface="Wingdings" pitchFamily="2" charset="2"/>
              </a:rPr>
              <a:t>odmiennym (gorszym) </a:t>
            </a:r>
            <a:r>
              <a:rPr lang="pl-PL" sz="2400" kern="1200" dirty="0">
                <a:ea typeface="+mn-ea"/>
                <a:cs typeface="+mn-cs"/>
                <a:sym typeface="Wingdings" pitchFamily="2" charset="2"/>
              </a:rPr>
              <a:t>traktowaniu mimo znajdowania się w podobnej (lub takiej samej) sytuacji.</a:t>
            </a:r>
          </a:p>
          <a:p>
            <a:pPr marL="810732" lvl="1" indent="-396006"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endParaRPr lang="pl-PL" sz="2400" kern="1200" dirty="0">
              <a:ea typeface="+mn-ea"/>
              <a:cs typeface="+mn-cs"/>
              <a:sym typeface="Wingdings" pitchFamily="2" charset="2"/>
            </a:endParaRPr>
          </a:p>
          <a:p>
            <a:pPr marL="810732" lvl="1" indent="-396006"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400" kern="1200" dirty="0">
                <a:ea typeface="+mn-ea"/>
                <a:cs typeface="+mn-cs"/>
                <a:sym typeface="Wingdings" pitchFamily="2" charset="2"/>
              </a:rPr>
              <a:t>Dyskryminacja może być efektem wykorzystywania dominującej pozycji jednej ze stron, </a:t>
            </a:r>
            <a:br>
              <a:rPr lang="pl-PL" sz="2400" kern="1200" dirty="0">
                <a:ea typeface="+mn-ea"/>
                <a:cs typeface="+mn-cs"/>
                <a:sym typeface="Wingdings" pitchFamily="2" charset="2"/>
              </a:rPr>
            </a:br>
            <a:r>
              <a:rPr lang="pl-PL" sz="2400" kern="1200" dirty="0">
                <a:ea typeface="+mn-ea"/>
                <a:cs typeface="+mn-cs"/>
                <a:sym typeface="Wingdings" pitchFamily="2" charset="2"/>
              </a:rPr>
              <a:t>lub niechęcią względem dyskryminowanej grupy. </a:t>
            </a:r>
          </a:p>
        </p:txBody>
      </p:sp>
    </p:spTree>
    <p:extLst>
      <p:ext uri="{BB962C8B-B14F-4D97-AF65-F5344CB8AC3E}">
        <p14:creationId xmlns:p14="http://schemas.microsoft.com/office/powerpoint/2010/main" val="2644208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normAutofit/>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Dyskryminacja - typologia</a:t>
            </a:r>
          </a:p>
        </p:txBody>
      </p:sp>
      <p:sp>
        <p:nvSpPr>
          <p:cNvPr id="10" name="Symbol zastępczy zawartości 9"/>
          <p:cNvSpPr>
            <a:spLocks noGrp="1"/>
          </p:cNvSpPr>
          <p:nvPr>
            <p:ph idx="1"/>
          </p:nvPr>
        </p:nvSpPr>
        <p:spPr>
          <a:xfrm>
            <a:off x="0" y="2346961"/>
            <a:ext cx="12192000" cy="3520440"/>
          </a:xfrm>
        </p:spPr>
        <p:txBody>
          <a:bodyPr>
            <a:noAutofit/>
          </a:bodyPr>
          <a:lstStyle/>
          <a:p>
            <a:pPr marL="533400" lvl="1" indent="-441325"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300" b="1" dirty="0">
                <a:sym typeface="Wingdings" pitchFamily="2" charset="2"/>
              </a:rPr>
              <a:t>Dyskryminacja pośrednia </a:t>
            </a:r>
            <a:r>
              <a:rPr lang="pl-PL" sz="2300" dirty="0">
                <a:sym typeface="Wingdings" pitchFamily="2" charset="2"/>
              </a:rPr>
              <a:t>– działania, których konsekwencje są dyskryminujące, mimo iż nie było to ich intencją.</a:t>
            </a:r>
          </a:p>
          <a:p>
            <a:pPr marL="533400" lvl="1" indent="-441325"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300" b="1" kern="1200" dirty="0" smtClean="0">
                <a:ea typeface="+mn-ea"/>
                <a:cs typeface="+mn-cs"/>
                <a:sym typeface="Wingdings" pitchFamily="2" charset="2"/>
              </a:rPr>
              <a:t>Dyskryminacja </a:t>
            </a:r>
            <a:r>
              <a:rPr lang="pl-PL" sz="2300" b="1" kern="1200" dirty="0">
                <a:ea typeface="+mn-ea"/>
                <a:cs typeface="+mn-cs"/>
                <a:sym typeface="Wingdings" pitchFamily="2" charset="2"/>
              </a:rPr>
              <a:t>bezpośrednia </a:t>
            </a:r>
            <a:r>
              <a:rPr lang="pl-PL" sz="2300" kern="1200" dirty="0">
                <a:ea typeface="+mn-ea"/>
                <a:cs typeface="+mn-cs"/>
                <a:sym typeface="Wingdings" pitchFamily="2" charset="2"/>
              </a:rPr>
              <a:t>– </a:t>
            </a:r>
            <a:r>
              <a:rPr lang="pl-PL" sz="2250" kern="1200" dirty="0">
                <a:ea typeface="+mn-ea"/>
                <a:cs typeface="+mn-cs"/>
                <a:sym typeface="Wingdings" pitchFamily="2" charset="2"/>
              </a:rPr>
              <a:t>działania dyskryminacyjne są jawne, zamierzone i zorganizowane.</a:t>
            </a:r>
          </a:p>
          <a:p>
            <a:pPr marL="533400" lvl="1" indent="-441325"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300" b="1" kern="1200" dirty="0" smtClean="0">
                <a:ea typeface="+mn-ea"/>
                <a:cs typeface="+mn-cs"/>
                <a:sym typeface="Wingdings" pitchFamily="2" charset="2"/>
              </a:rPr>
              <a:t>Dyskryminacja </a:t>
            </a:r>
            <a:r>
              <a:rPr lang="pl-PL" sz="2300" b="1" kern="1200" dirty="0">
                <a:ea typeface="+mn-ea"/>
                <a:cs typeface="+mn-cs"/>
                <a:sym typeface="Wingdings" pitchFamily="2" charset="2"/>
              </a:rPr>
              <a:t>pozytywna </a:t>
            </a:r>
            <a:r>
              <a:rPr lang="pl-PL" sz="2300" kern="1200" dirty="0">
                <a:ea typeface="+mn-ea"/>
                <a:cs typeface="+mn-cs"/>
                <a:sym typeface="Wingdings" pitchFamily="2" charset="2"/>
              </a:rPr>
              <a:t>- nadawanie pewnym jednostkom, grupom społecznym specjalnych przywilejów, praw, aby wyrównać ich szanse z powodu narażenia na możliwość wystąpienia dyskryminacji względem nich.</a:t>
            </a:r>
          </a:p>
        </p:txBody>
      </p:sp>
    </p:spTree>
    <p:extLst>
      <p:ext uri="{BB962C8B-B14F-4D97-AF65-F5344CB8AC3E}">
        <p14:creationId xmlns:p14="http://schemas.microsoft.com/office/powerpoint/2010/main" val="203563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9350" y="566802"/>
            <a:ext cx="11713301" cy="990600"/>
          </a:xfrm>
        </p:spPr>
        <p:txBody>
          <a:bodyPr>
            <a:no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Gender – płeć społeczno-kulturowa</a:t>
            </a:r>
          </a:p>
        </p:txBody>
      </p:sp>
      <p:sp>
        <p:nvSpPr>
          <p:cNvPr id="3" name="Symbol zastępczy zawartości 2"/>
          <p:cNvSpPr>
            <a:spLocks noGrp="1"/>
          </p:cNvSpPr>
          <p:nvPr>
            <p:ph idx="1"/>
          </p:nvPr>
        </p:nvSpPr>
        <p:spPr>
          <a:xfrm>
            <a:off x="239349" y="1628800"/>
            <a:ext cx="11749451" cy="4992216"/>
          </a:xfrm>
        </p:spPr>
        <p:txBody>
          <a:bodyPr>
            <a:normAutofit/>
          </a:bodyPr>
          <a:lstStyle/>
          <a:p>
            <a:pPr marL="533400" lvl="1" indent="-446088">
              <a:lnSpc>
                <a:spcPct val="150000"/>
              </a:lnSpc>
              <a:buSzPct val="110000"/>
              <a:buFont typeface="Wingdings" pitchFamily="2" charset="2"/>
              <a:buChar char=""/>
            </a:pPr>
            <a:r>
              <a:rPr lang="pl-PL" sz="2400" dirty="0"/>
              <a:t>Gender oznacza tworzony w sposób performatywny (nieustannie powtarzany i odgrywany) zespół cech i zachowań, ról płciowych i stereotypów przypisywanych kobietom i mężczyznom przez społeczeństwo i kulturę. </a:t>
            </a:r>
            <a:br>
              <a:rPr lang="pl-PL" sz="2400" dirty="0"/>
            </a:br>
            <a:r>
              <a:rPr lang="pl-PL" sz="2400" dirty="0" smtClean="0"/>
              <a:t>		</a:t>
            </a:r>
            <a:r>
              <a:rPr lang="pl-PL" sz="2400" b="1" dirty="0" smtClean="0"/>
              <a:t>Jest </a:t>
            </a:r>
            <a:r>
              <a:rPr lang="pl-PL" sz="2400" b="1" dirty="0"/>
              <a:t>to </a:t>
            </a:r>
            <a:r>
              <a:rPr lang="pl-PL" sz="2400" b="1" dirty="0" smtClean="0"/>
              <a:t>swoista </a:t>
            </a:r>
            <a:r>
              <a:rPr lang="pl-PL" sz="2400" b="1" dirty="0"/>
              <a:t>społeczno-kulturowa </a:t>
            </a:r>
            <a:r>
              <a:rPr lang="pl-PL" sz="2400" b="1" dirty="0" smtClean="0"/>
              <a:t>tożsamość płciowa</a:t>
            </a:r>
            <a:endParaRPr lang="pl-PL" sz="2400" b="1" dirty="0"/>
          </a:p>
          <a:p>
            <a:pPr marL="533400" lvl="1" indent="-446088">
              <a:lnSpc>
                <a:spcPct val="150000"/>
              </a:lnSpc>
              <a:buSzPct val="110000"/>
              <a:buFont typeface="Wingdings" pitchFamily="2" charset="2"/>
              <a:buChar char=""/>
            </a:pPr>
            <a:r>
              <a:rPr lang="pl-PL" sz="2400" dirty="0"/>
              <a:t>Światowa Organizacja Zdrowia (WHO) definiuje gender jako:</a:t>
            </a:r>
          </a:p>
          <a:p>
            <a:pPr marL="360362" lvl="2" indent="0" algn="ctr">
              <a:lnSpc>
                <a:spcPct val="150000"/>
              </a:lnSpc>
              <a:buSzPct val="110000"/>
              <a:buNone/>
            </a:pPr>
            <a:r>
              <a:rPr lang="pl-PL" sz="2600" dirty="0"/>
              <a:t>"</a:t>
            </a:r>
            <a:r>
              <a:rPr lang="pl-PL" sz="2600" i="1" dirty="0"/>
              <a:t>stworzone przez społeczeństwo role, zachowania, aktywności i atrybuty </a:t>
            </a:r>
            <a:br>
              <a:rPr lang="pl-PL" sz="2600" i="1" dirty="0"/>
            </a:br>
            <a:r>
              <a:rPr lang="pl-PL" sz="2600" i="1" dirty="0"/>
              <a:t>jakie dane społeczeństwo uznaje za odpowiednie dla mężczyzn i kobiet</a:t>
            </a:r>
            <a:r>
              <a:rPr lang="pl-PL" sz="2600" dirty="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Dyskryminacja a prawo polskie</a:t>
            </a:r>
          </a:p>
        </p:txBody>
      </p:sp>
      <p:sp>
        <p:nvSpPr>
          <p:cNvPr id="10" name="Symbol zastępczy zawartości 9"/>
          <p:cNvSpPr>
            <a:spLocks noGrp="1"/>
          </p:cNvSpPr>
          <p:nvPr>
            <p:ph idx="1"/>
          </p:nvPr>
        </p:nvSpPr>
        <p:spPr>
          <a:xfrm>
            <a:off x="239349" y="2077762"/>
            <a:ext cx="11749451" cy="3896318"/>
          </a:xfrm>
        </p:spPr>
        <p:txBody>
          <a:bodyPr>
            <a:normAutofit/>
          </a:bodyPr>
          <a:lstStyle/>
          <a:p>
            <a:pPr marL="810732" lvl="1" indent="-396006"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kern="1200" dirty="0">
                <a:ea typeface="+mn-ea"/>
                <a:cs typeface="+mn-cs"/>
                <a:sym typeface="Wingdings" pitchFamily="2" charset="2"/>
              </a:rPr>
              <a:t>W Polsce dyskryminacja pod </a:t>
            </a:r>
            <a:r>
              <a:rPr lang="pl-PL" sz="2200" b="1" kern="1200" dirty="0">
                <a:ea typeface="+mn-ea"/>
                <a:cs typeface="+mn-cs"/>
                <a:sym typeface="Wingdings" pitchFamily="2" charset="2"/>
              </a:rPr>
              <a:t>każdą postacią jest zabroniona</a:t>
            </a:r>
            <a:r>
              <a:rPr lang="pl-PL" sz="2200" kern="1200" dirty="0">
                <a:ea typeface="+mn-ea"/>
                <a:cs typeface="+mn-cs"/>
                <a:sym typeface="Wingdings" pitchFamily="2" charset="2"/>
              </a:rPr>
              <a:t>. Regulują to specjalne przepisy mające zagwarantować ochronę przed zjawiskiem dyskryminacji. </a:t>
            </a:r>
          </a:p>
          <a:p>
            <a:pPr marL="810732" lvl="1" indent="-396006"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kern="1200" dirty="0">
                <a:ea typeface="+mn-ea"/>
                <a:cs typeface="+mn-cs"/>
                <a:sym typeface="Wingdings" pitchFamily="2" charset="2"/>
              </a:rPr>
              <a:t>Zakaz dyskryminacji w polskim prawie wynika przede wszystkim z art. 32 ust. 2 </a:t>
            </a:r>
            <a:r>
              <a:rPr lang="pl-PL" sz="2200" b="1" kern="1200" dirty="0">
                <a:ea typeface="+mn-ea"/>
                <a:cs typeface="+mn-cs"/>
                <a:sym typeface="Wingdings" pitchFamily="2" charset="2"/>
              </a:rPr>
              <a:t>Konstytucji RP</a:t>
            </a:r>
            <a:r>
              <a:rPr lang="pl-PL" sz="2200" kern="1200" dirty="0">
                <a:ea typeface="+mn-ea"/>
                <a:cs typeface="+mn-cs"/>
                <a:sym typeface="Wingdings" pitchFamily="2" charset="2"/>
              </a:rPr>
              <a:t>: "</a:t>
            </a:r>
            <a:r>
              <a:rPr lang="pl-PL" sz="2200" i="1" kern="1200" dirty="0">
                <a:ea typeface="+mn-ea"/>
                <a:cs typeface="+mn-cs"/>
                <a:sym typeface="Wingdings" pitchFamily="2" charset="2"/>
              </a:rPr>
              <a:t>Nikt nie może być dyskryminowany w życiu politycznym, społecznym lub gospodarczym z jakiejkolwiek przyczyny</a:t>
            </a:r>
            <a:r>
              <a:rPr lang="pl-PL" sz="2200" kern="1200" dirty="0">
                <a:ea typeface="+mn-ea"/>
                <a:cs typeface="+mn-cs"/>
                <a:sym typeface="Wingdings" pitchFamily="2" charset="2"/>
              </a:rPr>
              <a:t>„.</a:t>
            </a:r>
          </a:p>
          <a:p>
            <a:pPr marL="810732" lvl="1" indent="-396006"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kern="1200" dirty="0">
                <a:ea typeface="+mn-ea"/>
                <a:cs typeface="+mn-cs"/>
                <a:sym typeface="Wingdings" pitchFamily="2" charset="2"/>
              </a:rPr>
              <a:t>Zapisy zakazujące dyskryminacja można znaleźć także np.: w polskim </a:t>
            </a:r>
            <a:r>
              <a:rPr lang="pl-PL" sz="2200" b="1" kern="1200" dirty="0">
                <a:ea typeface="+mn-ea"/>
                <a:cs typeface="+mn-cs"/>
                <a:sym typeface="Wingdings" pitchFamily="2" charset="2"/>
              </a:rPr>
              <a:t>kodeksie pracy</a:t>
            </a:r>
            <a:r>
              <a:rPr lang="pl-PL" sz="2200" kern="1200" dirty="0">
                <a:ea typeface="+mn-ea"/>
                <a:cs typeface="+mn-cs"/>
                <a:sym typeface="Wingdings" pitchFamily="2" charset="2"/>
              </a:rPr>
              <a:t>, który zabrania stosowania działań dyskryminacyjnych względem pracowników.</a:t>
            </a:r>
          </a:p>
        </p:txBody>
      </p:sp>
    </p:spTree>
    <p:extLst>
      <p:ext uri="{BB962C8B-B14F-4D97-AF65-F5344CB8AC3E}">
        <p14:creationId xmlns:p14="http://schemas.microsoft.com/office/powerpoint/2010/main" val="3245423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5360" y="581899"/>
            <a:ext cx="11551840" cy="1116360"/>
          </a:xfrm>
        </p:spPr>
        <p:txBody>
          <a:bodyPr>
            <a:norm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Stereotyp płci</a:t>
            </a:r>
          </a:p>
        </p:txBody>
      </p:sp>
      <p:sp>
        <p:nvSpPr>
          <p:cNvPr id="3" name="Symbol zastępczy zawartości 2"/>
          <p:cNvSpPr>
            <a:spLocks noGrp="1"/>
          </p:cNvSpPr>
          <p:nvPr>
            <p:ph idx="1"/>
          </p:nvPr>
        </p:nvSpPr>
        <p:spPr>
          <a:xfrm>
            <a:off x="66676" y="1949781"/>
            <a:ext cx="12125324" cy="4098593"/>
          </a:xfrm>
        </p:spPr>
        <p:txBody>
          <a:bodyPr>
            <a:noAutofit/>
          </a:bodyPr>
          <a:lstStyle/>
          <a:p>
            <a:pPr marL="533400" lvl="2" indent="-446088">
              <a:lnSpc>
                <a:spcPct val="150000"/>
              </a:lnSpc>
              <a:buSzPct val="110000"/>
              <a:buFont typeface="Wingdings" pitchFamily="2" charset="2"/>
              <a:buChar char=""/>
            </a:pPr>
            <a:r>
              <a:rPr lang="pl-PL" sz="2300" dirty="0"/>
              <a:t>…to </a:t>
            </a:r>
            <a:r>
              <a:rPr lang="pl-PL" sz="2300" b="1" dirty="0"/>
              <a:t>uogólnione przekonania dotyczące tego, jakie są kobiety i jacy są mężczyźni</a:t>
            </a:r>
            <a:r>
              <a:rPr lang="pl-PL" sz="2300" dirty="0"/>
              <a:t>. </a:t>
            </a:r>
          </a:p>
          <a:p>
            <a:pPr marL="533400" lvl="2" indent="-446088">
              <a:lnSpc>
                <a:spcPct val="150000"/>
              </a:lnSpc>
              <a:buSzPct val="110000"/>
              <a:buFont typeface="Wingdings" pitchFamily="2" charset="2"/>
              <a:buChar char=""/>
            </a:pPr>
            <a:r>
              <a:rPr lang="pl-PL" sz="2300" dirty="0"/>
              <a:t>Celem stereotypu jest </a:t>
            </a:r>
            <a:r>
              <a:rPr lang="pl-PL" sz="2300" b="1" dirty="0"/>
              <a:t>uproszczenie rzeczywistości</a:t>
            </a:r>
            <a:r>
              <a:rPr lang="pl-PL" sz="2300" dirty="0"/>
              <a:t>: „oni lub one tacy/takie są". </a:t>
            </a:r>
          </a:p>
          <a:p>
            <a:pPr marL="533400" lvl="2" indent="-446088">
              <a:lnSpc>
                <a:spcPct val="150000"/>
              </a:lnSpc>
              <a:buSzPct val="110000"/>
              <a:buFont typeface="Wingdings" pitchFamily="2" charset="2"/>
              <a:buChar char=""/>
            </a:pPr>
            <a:r>
              <a:rPr lang="pl-PL" sz="2300" dirty="0"/>
              <a:t>Siła stereotypu polega na tym, że jest on odporny na zmiany, </a:t>
            </a:r>
            <a:r>
              <a:rPr lang="pl-PL" sz="2300" b="1" dirty="0"/>
              <a:t>pomimo informacji, które go nie potwierdzają.</a:t>
            </a:r>
          </a:p>
          <a:p>
            <a:pPr marL="533400" lvl="2" indent="-446088">
              <a:lnSpc>
                <a:spcPct val="150000"/>
              </a:lnSpc>
              <a:buSzPct val="110000"/>
              <a:buFont typeface="Wingdings" pitchFamily="2" charset="2"/>
              <a:buChar char=""/>
            </a:pPr>
            <a:r>
              <a:rPr lang="pl-PL" sz="2300" b="1" dirty="0"/>
              <a:t>Stereotyp tworzy się w powiązaniu z rolami społecznymi pełnionymi przez kobiety i mężczyzn</a:t>
            </a:r>
            <a:r>
              <a:rPr lang="pl-PL" sz="2300" dirty="0"/>
              <a:t>, </a:t>
            </a:r>
            <a:br>
              <a:rPr lang="pl-PL" sz="2300" dirty="0"/>
            </a:br>
            <a:r>
              <a:rPr lang="pl-PL" sz="2300" dirty="0"/>
              <a:t>jest przekazywany w procesie socjalizacji poprzez: rodziców, innych znaczących bliskich, rówieśników, wychowawców, media (prasa i TV, reklamy, popularne seriale itp.).</a:t>
            </a:r>
          </a:p>
        </p:txBody>
      </p:sp>
    </p:spTree>
    <p:extLst>
      <p:ext uri="{BB962C8B-B14F-4D97-AF65-F5344CB8AC3E}">
        <p14:creationId xmlns:p14="http://schemas.microsoft.com/office/powerpoint/2010/main" val="2061842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59087189"/>
              </p:ext>
            </p:extLst>
          </p:nvPr>
        </p:nvGraphicFramePr>
        <p:xfrm>
          <a:off x="335360" y="1340768"/>
          <a:ext cx="11617291"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ymbol zastępczy numeru slajdu 5"/>
          <p:cNvSpPr>
            <a:spLocks noGrp="1"/>
          </p:cNvSpPr>
          <p:nvPr>
            <p:ph type="sldNum" sz="quarter" idx="12"/>
          </p:nvPr>
        </p:nvSpPr>
        <p:spPr/>
        <p:txBody>
          <a:bodyPr/>
          <a:lstStyle/>
          <a:p>
            <a:pPr>
              <a:defRPr/>
            </a:pPr>
            <a:fld id="{CB084852-5174-4264-A798-C1412C4FA27C}" type="slidenum">
              <a:rPr lang="pl-PL" smtClean="0"/>
              <a:pPr>
                <a:defRPr/>
              </a:pPr>
              <a:t>62</a:t>
            </a:fld>
            <a:endParaRPr lang="pl-PL"/>
          </a:p>
        </p:txBody>
      </p:sp>
      <p:sp>
        <p:nvSpPr>
          <p:cNvPr id="7" name="Tytuł 1"/>
          <p:cNvSpPr>
            <a:spLocks noGrp="1"/>
          </p:cNvSpPr>
          <p:nvPr>
            <p:ph type="title"/>
          </p:nvPr>
        </p:nvSpPr>
        <p:spPr>
          <a:xfrm>
            <a:off x="335360" y="831277"/>
            <a:ext cx="11551840" cy="1116360"/>
          </a:xfrm>
        </p:spPr>
        <p:txBody>
          <a:bodyPr>
            <a:norm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Stereotyp płci</a:t>
            </a:r>
          </a:p>
        </p:txBody>
      </p:sp>
    </p:spTree>
    <p:extLst>
      <p:ext uri="{BB962C8B-B14F-4D97-AF65-F5344CB8AC3E}">
        <p14:creationId xmlns:p14="http://schemas.microsoft.com/office/powerpoint/2010/main" val="21638250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a:xfrm>
            <a:off x="1143000" y="609600"/>
            <a:ext cx="9875838" cy="928255"/>
          </a:xfrm>
        </p:spPr>
        <p:txBody>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Poziomy dyskryminacji</a:t>
            </a:r>
          </a:p>
        </p:txBody>
      </p:sp>
      <p:sp>
        <p:nvSpPr>
          <p:cNvPr id="5" name="Prostokąt zaokrąglony 4"/>
          <p:cNvSpPr/>
          <p:nvPr/>
        </p:nvSpPr>
        <p:spPr>
          <a:xfrm>
            <a:off x="269908" y="1844824"/>
            <a:ext cx="3648405" cy="4248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zaokrąglony 5"/>
          <p:cNvSpPr/>
          <p:nvPr/>
        </p:nvSpPr>
        <p:spPr>
          <a:xfrm>
            <a:off x="815413" y="3212976"/>
            <a:ext cx="2688299" cy="12961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l-PL" sz="2100" dirty="0">
                <a:solidFill>
                  <a:schemeClr val="tx1"/>
                </a:solidFill>
                <a:effectLst>
                  <a:outerShdw blurRad="38100" dist="38100" dir="2700000" algn="tl">
                    <a:srgbClr val="000000">
                      <a:alpha val="43137"/>
                    </a:srgbClr>
                  </a:outerShdw>
                </a:effectLst>
              </a:rPr>
              <a:t>Słowne / fizyczne akty dyskryminacji</a:t>
            </a:r>
          </a:p>
        </p:txBody>
      </p:sp>
      <p:sp>
        <p:nvSpPr>
          <p:cNvPr id="7" name="Prostokąt zaokrąglony 6"/>
          <p:cNvSpPr/>
          <p:nvPr/>
        </p:nvSpPr>
        <p:spPr>
          <a:xfrm>
            <a:off x="815413" y="4653136"/>
            <a:ext cx="2688299" cy="12961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l-PL" sz="2100" dirty="0">
                <a:solidFill>
                  <a:schemeClr val="tx1"/>
                </a:solidFill>
                <a:effectLst>
                  <a:outerShdw blurRad="38100" dist="38100" dir="2700000" algn="tl">
                    <a:srgbClr val="000000">
                      <a:alpha val="43137"/>
                    </a:srgbClr>
                  </a:outerShdw>
                </a:effectLst>
              </a:rPr>
              <a:t>Molestowanie</a:t>
            </a:r>
          </a:p>
        </p:txBody>
      </p:sp>
      <p:sp>
        <p:nvSpPr>
          <p:cNvPr id="8" name="Rectangle 25"/>
          <p:cNvSpPr>
            <a:spLocks/>
          </p:cNvSpPr>
          <p:nvPr/>
        </p:nvSpPr>
        <p:spPr bwMode="auto">
          <a:xfrm>
            <a:off x="557807" y="2226481"/>
            <a:ext cx="3072605" cy="604838"/>
          </a:xfrm>
          <a:prstGeom prst="rect">
            <a:avLst/>
          </a:prstGeom>
          <a:noFill/>
          <a:ln w="9525">
            <a:noFill/>
            <a:miter lim="800000"/>
            <a:headEnd/>
            <a:tailEnd/>
          </a:ln>
        </p:spPr>
        <p:txBody>
          <a:bodyPr/>
          <a:lstStyle/>
          <a:p>
            <a:pPr marL="342900" indent="-342900" algn="ctr" eaLnBrk="0" hangingPunct="0">
              <a:spcBef>
                <a:spcPct val="20000"/>
              </a:spcBef>
              <a:buFont typeface="Arial" pitchFamily="34" charset="0"/>
              <a:buNone/>
            </a:pPr>
            <a:r>
              <a:rPr lang="pl-PL"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Bezpośrednia</a:t>
            </a:r>
            <a:endParaRPr lang="en-US" sz="3600" dirty="0">
              <a:latin typeface="Calibri" pitchFamily="34" charset="0"/>
            </a:endParaRPr>
          </a:p>
        </p:txBody>
      </p:sp>
      <p:sp>
        <p:nvSpPr>
          <p:cNvPr id="11" name="Prostokąt zaokrąglony 10"/>
          <p:cNvSpPr/>
          <p:nvPr/>
        </p:nvSpPr>
        <p:spPr>
          <a:xfrm>
            <a:off x="4206346" y="1844824"/>
            <a:ext cx="3648405" cy="4248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zaokrąglony 11"/>
          <p:cNvSpPr/>
          <p:nvPr/>
        </p:nvSpPr>
        <p:spPr>
          <a:xfrm>
            <a:off x="4655840" y="3212976"/>
            <a:ext cx="2688299" cy="12961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l-PL" sz="2100" dirty="0">
                <a:solidFill>
                  <a:schemeClr val="tx1"/>
                </a:solidFill>
                <a:effectLst>
                  <a:outerShdw blurRad="38100" dist="38100" dir="2700000" algn="tl">
                    <a:srgbClr val="000000">
                      <a:alpha val="43137"/>
                    </a:srgbClr>
                  </a:outerShdw>
                </a:effectLst>
              </a:rPr>
              <a:t>Praktyki instytucjonalne</a:t>
            </a:r>
          </a:p>
        </p:txBody>
      </p:sp>
      <p:sp>
        <p:nvSpPr>
          <p:cNvPr id="13" name="Prostokąt zaokrąglony 12"/>
          <p:cNvSpPr/>
          <p:nvPr/>
        </p:nvSpPr>
        <p:spPr>
          <a:xfrm>
            <a:off x="4655840" y="4653136"/>
            <a:ext cx="2688299" cy="12961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l-PL" sz="2100" dirty="0">
                <a:solidFill>
                  <a:schemeClr val="tx1"/>
                </a:solidFill>
                <a:effectLst>
                  <a:outerShdw blurRad="38100" dist="38100" dir="2700000" algn="tl">
                    <a:srgbClr val="000000">
                      <a:alpha val="43137"/>
                    </a:srgbClr>
                  </a:outerShdw>
                </a:effectLst>
              </a:rPr>
              <a:t>Nierówny dostęp do usług, zasobów, etc.</a:t>
            </a:r>
          </a:p>
        </p:txBody>
      </p:sp>
      <p:sp>
        <p:nvSpPr>
          <p:cNvPr id="14" name="Rectangle 25"/>
          <p:cNvSpPr>
            <a:spLocks/>
          </p:cNvSpPr>
          <p:nvPr/>
        </p:nvSpPr>
        <p:spPr bwMode="auto">
          <a:xfrm>
            <a:off x="4371632" y="2240777"/>
            <a:ext cx="3234068" cy="604838"/>
          </a:xfrm>
          <a:prstGeom prst="rect">
            <a:avLst/>
          </a:prstGeom>
          <a:noFill/>
          <a:ln w="9525">
            <a:noFill/>
            <a:miter lim="800000"/>
            <a:headEnd/>
            <a:tailEnd/>
          </a:ln>
        </p:spPr>
        <p:txBody>
          <a:bodyPr/>
          <a:lstStyle/>
          <a:p>
            <a:pPr marL="342900" indent="-342900" algn="ctr">
              <a:spcBef>
                <a:spcPct val="20000"/>
              </a:spcBef>
              <a:buFont typeface="Arial" pitchFamily="34" charset="0"/>
              <a:buNone/>
            </a:pPr>
            <a:r>
              <a:rPr lang="pl-PL"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Instytucjonalna</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15" name="Prostokąt zaokrąglony 14"/>
          <p:cNvSpPr/>
          <p:nvPr/>
        </p:nvSpPr>
        <p:spPr>
          <a:xfrm>
            <a:off x="8238794" y="1844824"/>
            <a:ext cx="3648405" cy="4248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zaokrąglony 15"/>
          <p:cNvSpPr/>
          <p:nvPr/>
        </p:nvSpPr>
        <p:spPr>
          <a:xfrm>
            <a:off x="8718846" y="3613026"/>
            <a:ext cx="2688299" cy="12961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l-PL" sz="2100" dirty="0">
                <a:solidFill>
                  <a:schemeClr val="tx1"/>
                </a:solidFill>
                <a:effectLst>
                  <a:outerShdw blurRad="38100" dist="38100" dir="2700000" algn="tl">
                    <a:srgbClr val="000000">
                      <a:alpha val="43137"/>
                    </a:srgbClr>
                  </a:outerShdw>
                </a:effectLst>
              </a:rPr>
              <a:t>System społeczno -prawno - ekonomiczny</a:t>
            </a:r>
          </a:p>
        </p:txBody>
      </p:sp>
      <p:sp>
        <p:nvSpPr>
          <p:cNvPr id="18" name="Rectangle 25"/>
          <p:cNvSpPr>
            <a:spLocks/>
          </p:cNvSpPr>
          <p:nvPr/>
        </p:nvSpPr>
        <p:spPr bwMode="auto">
          <a:xfrm>
            <a:off x="8441821" y="2240777"/>
            <a:ext cx="3072605" cy="604838"/>
          </a:xfrm>
          <a:prstGeom prst="rect">
            <a:avLst/>
          </a:prstGeom>
          <a:noFill/>
          <a:ln w="9525">
            <a:noFill/>
            <a:miter lim="800000"/>
            <a:headEnd/>
            <a:tailEnd/>
          </a:ln>
        </p:spPr>
        <p:txBody>
          <a:bodyPr/>
          <a:lstStyle/>
          <a:p>
            <a:pPr marL="342900" indent="-342900" algn="ctr">
              <a:spcBef>
                <a:spcPct val="20000"/>
              </a:spcBef>
              <a:buFont typeface="Arial" pitchFamily="34" charset="0"/>
              <a:buNone/>
            </a:pPr>
            <a:r>
              <a:rPr lang="pl-PL"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Strukturalna</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1613503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a:xfrm>
            <a:off x="1143000" y="443343"/>
            <a:ext cx="9875838" cy="1091208"/>
          </a:xfrm>
        </p:spPr>
        <p:txBody>
          <a:bodyPr>
            <a:normAutofit/>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Wykluczenie społeczne</a:t>
            </a:r>
          </a:p>
        </p:txBody>
      </p:sp>
      <p:sp>
        <p:nvSpPr>
          <p:cNvPr id="10" name="Symbol zastępczy zawartości 9"/>
          <p:cNvSpPr>
            <a:spLocks noGrp="1"/>
          </p:cNvSpPr>
          <p:nvPr>
            <p:ph idx="1"/>
          </p:nvPr>
        </p:nvSpPr>
        <p:spPr>
          <a:xfrm>
            <a:off x="335360" y="1423716"/>
            <a:ext cx="11653440" cy="4968552"/>
          </a:xfrm>
        </p:spPr>
        <p:txBody>
          <a:bodyPr>
            <a:normAutofit/>
          </a:bodyPr>
          <a:lstStyle/>
          <a:p>
            <a:pPr marL="810732" lvl="1" indent="-396006"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800" b="1" kern="1200" dirty="0">
                <a:ea typeface="+mn-ea"/>
                <a:cs typeface="+mn-cs"/>
                <a:sym typeface="Wingdings" pitchFamily="2" charset="2"/>
              </a:rPr>
              <a:t>Grupy zagrożone wykluczeniem społecznym:</a:t>
            </a:r>
          </a:p>
          <a:p>
            <a:pPr marL="1210782" lvl="2" indent="-396006"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kern="1200" dirty="0">
                <a:ea typeface="+mn-ea"/>
                <a:cs typeface="+mn-cs"/>
                <a:sym typeface="Wingdings" pitchFamily="2" charset="2"/>
              </a:rPr>
              <a:t>Kobiety i mężczyźni długotrwale bezrobotni.</a:t>
            </a:r>
          </a:p>
          <a:p>
            <a:pPr marL="1210782" lvl="2" indent="-396006"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kern="1200" dirty="0">
                <a:ea typeface="+mn-ea"/>
                <a:cs typeface="+mn-cs"/>
                <a:sym typeface="Wingdings" pitchFamily="2" charset="2"/>
              </a:rPr>
              <a:t>Kobiety i mężczyźni niepełnosprawni.</a:t>
            </a:r>
          </a:p>
          <a:p>
            <a:pPr marL="1210782" lvl="2" indent="-396006"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kern="1200" dirty="0">
                <a:ea typeface="+mn-ea"/>
                <a:cs typeface="+mn-cs"/>
                <a:sym typeface="Wingdings" pitchFamily="2" charset="2"/>
              </a:rPr>
              <a:t>Dzieci i młodzież (chłopcy i dziewczęta).</a:t>
            </a:r>
          </a:p>
          <a:p>
            <a:pPr marL="1210782" lvl="2" indent="-396006"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kern="1200" dirty="0">
                <a:ea typeface="+mn-ea"/>
                <a:cs typeface="+mn-cs"/>
                <a:sym typeface="Wingdings" pitchFamily="2" charset="2"/>
              </a:rPr>
              <a:t>Więźniowie i więźniarki oraz osoby opuszczające zakłady karne.</a:t>
            </a:r>
          </a:p>
          <a:p>
            <a:pPr marL="1210782" lvl="2" indent="-396006"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kern="1200" dirty="0">
                <a:ea typeface="+mn-ea"/>
                <a:cs typeface="+mn-cs"/>
                <a:sym typeface="Wingdings" pitchFamily="2" charset="2"/>
              </a:rPr>
              <a:t>Uchodźcy.</a:t>
            </a:r>
          </a:p>
          <a:p>
            <a:pPr marL="1210782" lvl="2" indent="-396006"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kern="1200" dirty="0">
                <a:ea typeface="+mn-ea"/>
                <a:cs typeface="+mn-cs"/>
                <a:sym typeface="Wingdings" pitchFamily="2" charset="2"/>
              </a:rPr>
              <a:t>Migranci/</a:t>
            </a:r>
            <a:r>
              <a:rPr lang="pl-PL" sz="2200" kern="1200" dirty="0" err="1">
                <a:ea typeface="+mn-ea"/>
                <a:cs typeface="+mn-cs"/>
                <a:sym typeface="Wingdings" pitchFamily="2" charset="2"/>
              </a:rPr>
              <a:t>Migrantki</a:t>
            </a:r>
            <a:r>
              <a:rPr lang="pl-PL" sz="2200" kern="1200" dirty="0">
                <a:ea typeface="+mn-ea"/>
                <a:cs typeface="+mn-cs"/>
                <a:sym typeface="Wingdings" pitchFamily="2" charset="2"/>
              </a:rPr>
              <a:t>.</a:t>
            </a:r>
          </a:p>
          <a:p>
            <a:pPr marL="1210782" lvl="2" indent="-396006"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kern="1200" dirty="0">
                <a:ea typeface="+mn-ea"/>
                <a:cs typeface="+mn-cs"/>
                <a:sym typeface="Wingdings" pitchFamily="2" charset="2"/>
              </a:rPr>
              <a:t>Romowie.</a:t>
            </a:r>
          </a:p>
          <a:p>
            <a:pPr marL="1210782" lvl="2" indent="-396006" defTabSz="447847" fontAlgn="auto" hangingPunct="0">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kern="1200" dirty="0">
                <a:ea typeface="+mn-ea"/>
                <a:cs typeface="+mn-cs"/>
                <a:sym typeface="Wingdings" pitchFamily="2" charset="2"/>
              </a:rPr>
              <a:t>etc. …</a:t>
            </a:r>
          </a:p>
        </p:txBody>
      </p:sp>
    </p:spTree>
    <p:extLst>
      <p:ext uri="{BB962C8B-B14F-4D97-AF65-F5344CB8AC3E}">
        <p14:creationId xmlns:p14="http://schemas.microsoft.com/office/powerpoint/2010/main" val="39858670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a:xfrm>
            <a:off x="1085850" y="2338818"/>
            <a:ext cx="9875838" cy="1091208"/>
          </a:xfrm>
        </p:spPr>
        <p:txBody>
          <a:bodyPr>
            <a:normAutofit/>
          </a:bodyPr>
          <a:lstStyle/>
          <a:p>
            <a:pPr lvl="1" algn="ctr"/>
            <a:r>
              <a:rPr lang="pl-PL" sz="4800" b="1" kern="12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Obszary wykluczenia</a:t>
            </a:r>
            <a:endPar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endParaRPr>
          </a:p>
        </p:txBody>
      </p:sp>
    </p:spTree>
    <p:extLst>
      <p:ext uri="{BB962C8B-B14F-4D97-AF65-F5344CB8AC3E}">
        <p14:creationId xmlns:p14="http://schemas.microsoft.com/office/powerpoint/2010/main" val="11717547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9349" y="609604"/>
            <a:ext cx="11647851" cy="1044352"/>
          </a:xfrm>
        </p:spPr>
        <p:txBody>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Edukacja</a:t>
            </a:r>
          </a:p>
        </p:txBody>
      </p:sp>
      <p:sp>
        <p:nvSpPr>
          <p:cNvPr id="3" name="Symbol zastępczy zawartości 2"/>
          <p:cNvSpPr>
            <a:spLocks noGrp="1"/>
          </p:cNvSpPr>
          <p:nvPr>
            <p:ph idx="1"/>
          </p:nvPr>
        </p:nvSpPr>
        <p:spPr>
          <a:xfrm>
            <a:off x="240324" y="2064326"/>
            <a:ext cx="11845461" cy="4412673"/>
          </a:xfrm>
        </p:spPr>
        <p:txBody>
          <a:bodyPr>
            <a:noAutofit/>
          </a:bodyPr>
          <a:lstStyle/>
          <a:p>
            <a:pPr marL="533400" lvl="2" indent="-444500">
              <a:lnSpc>
                <a:spcPct val="150000"/>
              </a:lnSpc>
              <a:buSzPct val="110000"/>
              <a:buFont typeface="Wingdings" pitchFamily="2" charset="2"/>
              <a:buChar char=""/>
            </a:pPr>
            <a:r>
              <a:rPr lang="pl-PL" sz="2400" dirty="0"/>
              <a:t>Stereotypowa zawartość podręczników i programów edukacyjnych, tzw. ukryty program nauczania.</a:t>
            </a:r>
          </a:p>
          <a:p>
            <a:pPr marL="533400" lvl="2" indent="-444500">
              <a:lnSpc>
                <a:spcPct val="150000"/>
              </a:lnSpc>
              <a:buSzPct val="110000"/>
              <a:buFont typeface="Wingdings" pitchFamily="2" charset="2"/>
              <a:buChar char=""/>
            </a:pPr>
            <a:r>
              <a:rPr lang="pl-PL" sz="2400" dirty="0"/>
              <a:t>Segregacja w edukacji – wybory edukacyjne dziewcząt i chłopców dyktowane gender.</a:t>
            </a:r>
          </a:p>
          <a:p>
            <a:pPr marL="533400" lvl="2" indent="-444500">
              <a:lnSpc>
                <a:spcPct val="150000"/>
              </a:lnSpc>
              <a:buSzPct val="110000"/>
              <a:buFont typeface="Wingdings" pitchFamily="2" charset="2"/>
              <a:buChar char=""/>
            </a:pPr>
            <a:r>
              <a:rPr lang="pl-PL" sz="2400" dirty="0"/>
              <a:t>Stereotypowe postawy nauczycieli / nauczycielek – brak wiedzy o gender.</a:t>
            </a:r>
          </a:p>
          <a:p>
            <a:pPr marL="533400" lvl="2" indent="-444500">
              <a:lnSpc>
                <a:spcPct val="150000"/>
              </a:lnSpc>
              <a:buSzPct val="110000"/>
              <a:buFont typeface="Wingdings" pitchFamily="2" charset="2"/>
              <a:buChar char=""/>
            </a:pPr>
            <a:r>
              <a:rPr lang="pl-PL" sz="2400" dirty="0"/>
              <a:t>Feminizacja zawodu nauczyciela.</a:t>
            </a:r>
          </a:p>
          <a:p>
            <a:pPr marL="533400" lvl="2" indent="-444500">
              <a:lnSpc>
                <a:spcPct val="150000"/>
              </a:lnSpc>
              <a:buSzPct val="110000"/>
              <a:buFont typeface="Wingdings" pitchFamily="2" charset="2"/>
              <a:buChar char=""/>
            </a:pPr>
            <a:r>
              <a:rPr lang="pl-PL" sz="2400" dirty="0"/>
              <a:t>„Szklany sufit” w edukacji (im wyższy szczebel, tym mniej kobiet)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1371" y="665019"/>
            <a:ext cx="11455829" cy="1044352"/>
          </a:xfrm>
        </p:spPr>
        <p:txBody>
          <a:bodyPr>
            <a:norm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Rynek Pracy</a:t>
            </a:r>
          </a:p>
        </p:txBody>
      </p:sp>
      <p:sp>
        <p:nvSpPr>
          <p:cNvPr id="3" name="Symbol zastępczy zawartości 2"/>
          <p:cNvSpPr>
            <a:spLocks noGrp="1"/>
          </p:cNvSpPr>
          <p:nvPr>
            <p:ph idx="1"/>
          </p:nvPr>
        </p:nvSpPr>
        <p:spPr>
          <a:xfrm>
            <a:off x="239349" y="2050473"/>
            <a:ext cx="11749451" cy="4114800"/>
          </a:xfrm>
        </p:spPr>
        <p:txBody>
          <a:bodyPr>
            <a:normAutofit/>
          </a:bodyPr>
          <a:lstStyle/>
          <a:p>
            <a:pPr marL="811213" lvl="2" indent="-546100">
              <a:lnSpc>
                <a:spcPct val="150000"/>
              </a:lnSpc>
              <a:buSzPct val="110000"/>
              <a:buFont typeface="Wingdings" pitchFamily="2" charset="2"/>
              <a:buChar char=""/>
            </a:pPr>
            <a:r>
              <a:rPr lang="pl-PL" sz="2400" dirty="0"/>
              <a:t>Segregacja pozioma  (dominacja jednej z płci w konkretnych zawodach).</a:t>
            </a:r>
          </a:p>
          <a:p>
            <a:pPr marL="811213" lvl="2" indent="-546100">
              <a:lnSpc>
                <a:spcPct val="150000"/>
              </a:lnSpc>
              <a:buSzPct val="110000"/>
              <a:buFont typeface="Wingdings" pitchFamily="2" charset="2"/>
              <a:buChar char=""/>
            </a:pPr>
            <a:r>
              <a:rPr lang="pl-PL" sz="2400" dirty="0"/>
              <a:t>Segregacja pionowa (im wyższy szczebel, tym mniej kobiet).</a:t>
            </a:r>
          </a:p>
          <a:p>
            <a:pPr marL="811213" lvl="2" indent="-546100">
              <a:lnSpc>
                <a:spcPct val="150000"/>
              </a:lnSpc>
              <a:buSzPct val="110000"/>
              <a:buFont typeface="Wingdings" pitchFamily="2" charset="2"/>
              <a:buChar char=""/>
            </a:pPr>
            <a:r>
              <a:rPr lang="pl-PL" sz="2400" dirty="0"/>
              <a:t>Różnice w wynagrodzeniach.</a:t>
            </a:r>
          </a:p>
          <a:p>
            <a:pPr marL="811213" lvl="2" indent="-546100">
              <a:lnSpc>
                <a:spcPct val="150000"/>
              </a:lnSpc>
              <a:buSzPct val="110000"/>
              <a:buFont typeface="Wingdings" pitchFamily="2" charset="2"/>
              <a:buChar char=""/>
            </a:pPr>
            <a:r>
              <a:rPr lang="pl-PL" sz="2400" dirty="0"/>
              <a:t>Nieodpłatna praca kobiet.</a:t>
            </a:r>
          </a:p>
          <a:p>
            <a:pPr marL="811213" lvl="2" indent="-546100">
              <a:lnSpc>
                <a:spcPct val="150000"/>
              </a:lnSpc>
              <a:buSzPct val="110000"/>
              <a:buFont typeface="Wingdings" pitchFamily="2" charset="2"/>
              <a:buChar char=""/>
            </a:pPr>
            <a:r>
              <a:rPr lang="pl-PL" sz="2400" dirty="0"/>
              <a:t>Niski udział mężczyzn w pełnieniu obowiązków rodzinnych.</a:t>
            </a:r>
          </a:p>
          <a:p>
            <a:pPr marL="811213" lvl="2" indent="-546100">
              <a:lnSpc>
                <a:spcPct val="150000"/>
              </a:lnSpc>
              <a:buSzPct val="110000"/>
              <a:buFont typeface="Wingdings" pitchFamily="2" charset="2"/>
              <a:buChar char=""/>
            </a:pPr>
            <a:r>
              <a:rPr lang="pl-PL" sz="2400" dirty="0"/>
              <a:t>Trudność w godzeniu życia zawodowego z rodzinnym.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1371" y="786580"/>
            <a:ext cx="11455829" cy="972344"/>
          </a:xfrm>
        </p:spPr>
        <p:txBody>
          <a:bodyPr>
            <a:norm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Ubóstwo</a:t>
            </a:r>
          </a:p>
        </p:txBody>
      </p:sp>
      <p:sp>
        <p:nvSpPr>
          <p:cNvPr id="3" name="Symbol zastępczy zawartości 2"/>
          <p:cNvSpPr>
            <a:spLocks noGrp="1"/>
          </p:cNvSpPr>
          <p:nvPr>
            <p:ph idx="1"/>
          </p:nvPr>
        </p:nvSpPr>
        <p:spPr>
          <a:xfrm>
            <a:off x="527381" y="1932038"/>
            <a:ext cx="11461419" cy="4041059"/>
          </a:xfrm>
        </p:spPr>
        <p:txBody>
          <a:bodyPr>
            <a:normAutofit/>
          </a:bodyPr>
          <a:lstStyle/>
          <a:p>
            <a:pPr marL="933450" lvl="2" indent="-446088">
              <a:lnSpc>
                <a:spcPct val="150000"/>
              </a:lnSpc>
              <a:buSzPct val="110000"/>
              <a:buFont typeface="Wingdings" pitchFamily="2" charset="2"/>
              <a:buChar char=""/>
            </a:pPr>
            <a:r>
              <a:rPr lang="pl-PL" sz="2400" dirty="0"/>
              <a:t>Feminizacja </a:t>
            </a:r>
            <a:r>
              <a:rPr lang="pl-PL" sz="2400" dirty="0" smtClean="0"/>
              <a:t>biedy</a:t>
            </a:r>
            <a:r>
              <a:rPr lang="pl-PL" sz="2400" dirty="0"/>
              <a:t> </a:t>
            </a:r>
            <a:r>
              <a:rPr lang="pl-PL" sz="2400" dirty="0" smtClean="0"/>
              <a:t>(emerytury K i M?)</a:t>
            </a:r>
            <a:endParaRPr lang="pl-PL" sz="2400" dirty="0"/>
          </a:p>
          <a:p>
            <a:pPr marL="933450" lvl="2" indent="-446088">
              <a:lnSpc>
                <a:spcPct val="150000"/>
              </a:lnSpc>
              <a:buSzPct val="110000"/>
              <a:buFont typeface="Wingdings" pitchFamily="2" charset="2"/>
              <a:buChar char=""/>
            </a:pPr>
            <a:r>
              <a:rPr lang="pl-PL" sz="2400" dirty="0"/>
              <a:t>Różnica statusu materialnego w wyniku rozwodów.</a:t>
            </a:r>
          </a:p>
          <a:p>
            <a:pPr marL="933450" lvl="2" indent="-446088">
              <a:lnSpc>
                <a:spcPct val="150000"/>
              </a:lnSpc>
              <a:buSzPct val="110000"/>
              <a:buFont typeface="Wingdings" pitchFamily="2" charset="2"/>
              <a:buChar char=""/>
            </a:pPr>
            <a:r>
              <a:rPr lang="pl-PL" sz="2400" dirty="0"/>
              <a:t>Samotne rodzicielstwo: 18% rodzin niepełnych, w tym samotne matki – 95%</a:t>
            </a:r>
          </a:p>
          <a:p>
            <a:pPr marL="933450" lvl="2" indent="-446088">
              <a:lnSpc>
                <a:spcPct val="150000"/>
              </a:lnSpc>
              <a:buSzPct val="110000"/>
              <a:buFont typeface="Wingdings" pitchFamily="2" charset="2"/>
              <a:buChar char=""/>
            </a:pPr>
            <a:r>
              <a:rPr lang="pl-PL" sz="2400" dirty="0"/>
              <a:t>Mała dostępność opieki przedszkolnej i żłobkowej.</a:t>
            </a:r>
          </a:p>
          <a:p>
            <a:pPr marL="933450" lvl="2" indent="-446088">
              <a:lnSpc>
                <a:spcPct val="150000"/>
              </a:lnSpc>
              <a:buSzPct val="110000"/>
              <a:buFont typeface="Wingdings" pitchFamily="2" charset="2"/>
              <a:buChar char=""/>
            </a:pPr>
            <a:r>
              <a:rPr lang="pl-PL" sz="2400" dirty="0"/>
              <a:t>Praca mężczyzn w szarej strefie.</a:t>
            </a:r>
          </a:p>
          <a:p>
            <a:pPr marL="933450" lvl="2" indent="-446088">
              <a:lnSpc>
                <a:spcPct val="150000"/>
              </a:lnSpc>
              <a:buSzPct val="110000"/>
              <a:buFont typeface="Wingdings" pitchFamily="2" charset="2"/>
              <a:buChar char=""/>
            </a:pPr>
            <a:r>
              <a:rPr lang="pl-PL" sz="2400" dirty="0"/>
              <a:t>Bezdomność</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5360" y="521104"/>
            <a:ext cx="11551840" cy="1044352"/>
          </a:xfrm>
        </p:spPr>
        <p:txBody>
          <a:bodyPr>
            <a:norm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Zdrowie</a:t>
            </a:r>
          </a:p>
        </p:txBody>
      </p:sp>
      <p:sp>
        <p:nvSpPr>
          <p:cNvPr id="3" name="Symbol zastępczy zawartości 2"/>
          <p:cNvSpPr>
            <a:spLocks noGrp="1"/>
          </p:cNvSpPr>
          <p:nvPr>
            <p:ph idx="1"/>
          </p:nvPr>
        </p:nvSpPr>
        <p:spPr>
          <a:xfrm>
            <a:off x="431371" y="1565456"/>
            <a:ext cx="11557429" cy="4797244"/>
          </a:xfrm>
        </p:spPr>
        <p:txBody>
          <a:bodyPr>
            <a:noAutofit/>
          </a:bodyPr>
          <a:lstStyle/>
          <a:p>
            <a:pPr marL="530225" lvl="2" indent="-530225">
              <a:lnSpc>
                <a:spcPct val="150000"/>
              </a:lnSpc>
              <a:buSzPct val="110000"/>
              <a:buFont typeface="Wingdings" pitchFamily="2" charset="2"/>
              <a:buChar char=""/>
            </a:pPr>
            <a:r>
              <a:rPr lang="pl-PL" sz="2400" dirty="0"/>
              <a:t>Zróżnicowana długość życia Kobiet i Mężczyzn.</a:t>
            </a:r>
          </a:p>
          <a:p>
            <a:pPr marL="530225" lvl="2" indent="-530225">
              <a:lnSpc>
                <a:spcPct val="150000"/>
              </a:lnSpc>
              <a:buSzPct val="110000"/>
              <a:buFont typeface="Wingdings" pitchFamily="2" charset="2"/>
              <a:buChar char=""/>
            </a:pPr>
            <a:r>
              <a:rPr lang="pl-PL" sz="2400" dirty="0"/>
              <a:t>Natężenie zgonów Mężczyzn w wieku 35-54 lat; choroby układu krążenia (współczynnik zgonów ze względu na wiek jest o 58% wyższy wśród Mężczyzn)</a:t>
            </a:r>
          </a:p>
          <a:p>
            <a:pPr marL="530225" lvl="2" indent="-530225">
              <a:lnSpc>
                <a:spcPct val="150000"/>
              </a:lnSpc>
              <a:buSzPct val="110000"/>
              <a:buFont typeface="Wingdings" pitchFamily="2" charset="2"/>
              <a:buChar char=""/>
            </a:pPr>
            <a:r>
              <a:rPr lang="pl-PL" sz="2400" dirty="0"/>
              <a:t>Pięciokrotnie wyższy wskaźnik samobójstw mężczyzn w grupie wiekowej 15-20 oraz po 60 roku życia.</a:t>
            </a:r>
          </a:p>
          <a:p>
            <a:pPr marL="530225" lvl="2" indent="-530225">
              <a:lnSpc>
                <a:spcPct val="150000"/>
              </a:lnSpc>
              <a:buSzPct val="110000"/>
              <a:buFont typeface="Wingdings" pitchFamily="2" charset="2"/>
              <a:buChar char=""/>
            </a:pPr>
            <a:r>
              <a:rPr lang="pl-PL" sz="2400" dirty="0"/>
              <a:t>Znaczące różnice w kulturze dbania o zdrowie pomiędzy Kobietami i Mężczyznami na niekorzyść Mężczyzn.</a:t>
            </a:r>
          </a:p>
          <a:p>
            <a:pPr marL="530225" lvl="2" indent="-530225">
              <a:lnSpc>
                <a:spcPct val="150000"/>
              </a:lnSpc>
              <a:buSzPct val="110000"/>
              <a:buFont typeface="Wingdings" pitchFamily="2" charset="2"/>
              <a:buChar char=""/>
            </a:pPr>
            <a:r>
              <a:rPr lang="pl-PL" sz="2400" dirty="0"/>
              <a:t>Brak profilaktyki zdrowotnej uwzględniającej </a:t>
            </a:r>
            <a:r>
              <a:rPr lang="pl-PL" sz="2400" dirty="0" smtClean="0"/>
              <a:t>specyfikę </a:t>
            </a:r>
            <a:r>
              <a:rPr lang="pl-PL" sz="2400" dirty="0"/>
              <a:t>płci kulturowej</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9350" y="591854"/>
            <a:ext cx="11713301" cy="990600"/>
          </a:xfrm>
        </p:spPr>
        <p:txBody>
          <a:bodyPr>
            <a:no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Gender – płeć społeczno-kulturowa</a:t>
            </a:r>
          </a:p>
        </p:txBody>
      </p:sp>
      <p:sp>
        <p:nvSpPr>
          <p:cNvPr id="3" name="Symbol zastępczy zawartości 2"/>
          <p:cNvSpPr>
            <a:spLocks noGrp="1"/>
          </p:cNvSpPr>
          <p:nvPr>
            <p:ph idx="1"/>
          </p:nvPr>
        </p:nvSpPr>
        <p:spPr>
          <a:xfrm>
            <a:off x="239349" y="1916832"/>
            <a:ext cx="11749451" cy="4408812"/>
          </a:xfrm>
        </p:spPr>
        <p:txBody>
          <a:bodyPr>
            <a:normAutofit/>
          </a:bodyPr>
          <a:lstStyle/>
          <a:p>
            <a:pPr marL="533400" lvl="1" indent="-446088">
              <a:lnSpc>
                <a:spcPct val="150000"/>
              </a:lnSpc>
              <a:buSzPct val="110000"/>
              <a:buFont typeface="Wingdings" pitchFamily="2" charset="2"/>
              <a:buChar char=""/>
            </a:pPr>
            <a:r>
              <a:rPr lang="pl-PL" sz="2400" dirty="0"/>
              <a:t>W wielu kulturach cechy płci są często konstruowane na zasadzie kontrastu, polaryzacji "kobiece"–"męskie". </a:t>
            </a:r>
          </a:p>
          <a:p>
            <a:pPr marL="533400" lvl="1" indent="-446088">
              <a:lnSpc>
                <a:spcPct val="150000"/>
              </a:lnSpc>
              <a:buSzPct val="110000"/>
              <a:buFont typeface="Wingdings" pitchFamily="2" charset="2"/>
              <a:buChar char=""/>
            </a:pPr>
            <a:r>
              <a:rPr lang="pl-PL" sz="2400" dirty="0"/>
              <a:t>Teoria gender (element gender studies) wskazuje, że:</a:t>
            </a:r>
          </a:p>
          <a:p>
            <a:pPr marL="360362" lvl="2" indent="0" algn="ctr">
              <a:lnSpc>
                <a:spcPct val="150000"/>
              </a:lnSpc>
              <a:buSzPct val="110000"/>
              <a:buNone/>
            </a:pPr>
            <a:r>
              <a:rPr lang="pl-PL" sz="2900" dirty="0"/>
              <a:t>cechy często uznawane za genetycznie przypisane kobiecie lub mężczyźnie </a:t>
            </a:r>
            <a:br>
              <a:rPr lang="pl-PL" sz="2900" dirty="0"/>
            </a:br>
            <a:r>
              <a:rPr lang="pl-PL" sz="2900" b="1" dirty="0"/>
              <a:t>wynikają z uwarunkowania kulturowego lub presji społecznej</a:t>
            </a:r>
            <a:r>
              <a:rPr lang="pl-PL" sz="2600" dirty="0"/>
              <a:t>. </a:t>
            </a:r>
          </a:p>
        </p:txBody>
      </p:sp>
    </p:spTree>
    <p:extLst>
      <p:ext uri="{BB962C8B-B14F-4D97-AF65-F5344CB8AC3E}">
        <p14:creationId xmlns:p14="http://schemas.microsoft.com/office/powerpoint/2010/main" val="8816273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5360" y="358878"/>
            <a:ext cx="11551840" cy="1044352"/>
          </a:xfrm>
        </p:spPr>
        <p:txBody>
          <a:bodyPr>
            <a:norm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Bariery równości (KE)</a:t>
            </a:r>
          </a:p>
        </p:txBody>
      </p:sp>
      <p:sp>
        <p:nvSpPr>
          <p:cNvPr id="3" name="Symbol zastępczy zawartości 2"/>
          <p:cNvSpPr>
            <a:spLocks noGrp="1"/>
          </p:cNvSpPr>
          <p:nvPr>
            <p:ph idx="1"/>
          </p:nvPr>
        </p:nvSpPr>
        <p:spPr>
          <a:xfrm>
            <a:off x="815413" y="1920240"/>
            <a:ext cx="11173387" cy="3962400"/>
          </a:xfrm>
        </p:spPr>
        <p:txBody>
          <a:bodyPr>
            <a:normAutofit lnSpcReduction="10000"/>
          </a:bodyPr>
          <a:lstStyle/>
          <a:p>
            <a:pPr marL="933450" lvl="2" indent="-446088">
              <a:lnSpc>
                <a:spcPct val="150000"/>
              </a:lnSpc>
              <a:buSzPct val="110000"/>
              <a:buFont typeface="Wingdings" pitchFamily="2" charset="2"/>
              <a:buChar char=""/>
            </a:pPr>
            <a:r>
              <a:rPr lang="pl-PL" sz="2600" dirty="0"/>
              <a:t>Segregacja pozioma i pionowa rynku pracy.</a:t>
            </a:r>
          </a:p>
          <a:p>
            <a:pPr marL="933450" lvl="2" indent="-446088">
              <a:lnSpc>
                <a:spcPct val="150000"/>
              </a:lnSpc>
              <a:buSzPct val="110000"/>
              <a:buFont typeface="Wingdings" pitchFamily="2" charset="2"/>
              <a:buChar char=""/>
            </a:pPr>
            <a:r>
              <a:rPr lang="pl-PL" sz="2600" dirty="0"/>
              <a:t>Różnice w płacach Kobiet i Mężczyzn.</a:t>
            </a:r>
          </a:p>
          <a:p>
            <a:pPr marL="933450" lvl="2" indent="-446088">
              <a:lnSpc>
                <a:spcPct val="150000"/>
              </a:lnSpc>
              <a:buSzPct val="110000"/>
              <a:buFont typeface="Wingdings" pitchFamily="2" charset="2"/>
              <a:buChar char=""/>
            </a:pPr>
            <a:r>
              <a:rPr lang="pl-PL" sz="2600" dirty="0"/>
              <a:t>Mała dostępność elastycznych rozwiązań czasu pracy.</a:t>
            </a:r>
          </a:p>
          <a:p>
            <a:pPr marL="933450" lvl="2" indent="-446088">
              <a:lnSpc>
                <a:spcPct val="150000"/>
              </a:lnSpc>
              <a:buSzPct val="110000"/>
              <a:buFont typeface="Wingdings" pitchFamily="2" charset="2"/>
              <a:buChar char=""/>
            </a:pPr>
            <a:r>
              <a:rPr lang="pl-PL" sz="2600" dirty="0"/>
              <a:t>Niski udział Mężczyzn w pełnieniu obowiązków rodzinnych.</a:t>
            </a:r>
          </a:p>
          <a:p>
            <a:pPr marL="933450" lvl="2" indent="-446088">
              <a:lnSpc>
                <a:spcPct val="150000"/>
              </a:lnSpc>
              <a:buSzPct val="110000"/>
              <a:buFont typeface="Wingdings" pitchFamily="2" charset="2"/>
              <a:buChar char=""/>
            </a:pPr>
            <a:r>
              <a:rPr lang="pl-PL" sz="2600" dirty="0"/>
              <a:t>Niski udział Kobiet w podejmowaniu decyzji.</a:t>
            </a:r>
          </a:p>
          <a:p>
            <a:pPr marL="933450" lvl="2" indent="-446088">
              <a:lnSpc>
                <a:spcPct val="150000"/>
              </a:lnSpc>
              <a:buSzPct val="110000"/>
              <a:buFont typeface="Wingdings" pitchFamily="2" charset="2"/>
              <a:buChar char=""/>
            </a:pPr>
            <a:r>
              <a:rPr lang="pl-PL" sz="2600" dirty="0"/>
              <a:t>Przemoc ze względu na płeć.</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5360" y="358878"/>
            <a:ext cx="11551840" cy="1044352"/>
          </a:xfrm>
        </p:spPr>
        <p:txBody>
          <a:bodyPr>
            <a:norm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Bariery równości (KE)</a:t>
            </a:r>
          </a:p>
        </p:txBody>
      </p:sp>
      <p:sp>
        <p:nvSpPr>
          <p:cNvPr id="3" name="Symbol zastępczy zawartości 2"/>
          <p:cNvSpPr>
            <a:spLocks noGrp="1"/>
          </p:cNvSpPr>
          <p:nvPr>
            <p:ph idx="1"/>
          </p:nvPr>
        </p:nvSpPr>
        <p:spPr>
          <a:xfrm>
            <a:off x="815413" y="2042160"/>
            <a:ext cx="11173387" cy="3550920"/>
          </a:xfrm>
        </p:spPr>
        <p:txBody>
          <a:bodyPr>
            <a:normAutofit/>
          </a:bodyPr>
          <a:lstStyle/>
          <a:p>
            <a:pPr marL="933450" lvl="2" indent="-446088">
              <a:lnSpc>
                <a:spcPct val="150000"/>
              </a:lnSpc>
              <a:buSzPct val="110000"/>
              <a:buFont typeface="Wingdings" pitchFamily="2" charset="2"/>
              <a:buChar char=""/>
            </a:pPr>
            <a:r>
              <a:rPr lang="pl-PL" sz="2600" dirty="0"/>
              <a:t>Niewidoczność kwestii płci w ochronie zdrowia.</a:t>
            </a:r>
          </a:p>
          <a:p>
            <a:pPr marL="933450" lvl="2" indent="-446088">
              <a:lnSpc>
                <a:spcPct val="150000"/>
              </a:lnSpc>
              <a:buSzPct val="110000"/>
              <a:buFont typeface="Wingdings" pitchFamily="2" charset="2"/>
              <a:buChar char=""/>
            </a:pPr>
            <a:r>
              <a:rPr lang="pl-PL" sz="2600" dirty="0"/>
              <a:t>Niewystarczający system opieki przedszkolnej.</a:t>
            </a:r>
          </a:p>
          <a:p>
            <a:pPr marL="933450" lvl="2" indent="-446088">
              <a:lnSpc>
                <a:spcPct val="150000"/>
              </a:lnSpc>
              <a:buSzPct val="110000"/>
              <a:buFont typeface="Wingdings" pitchFamily="2" charset="2"/>
              <a:buChar char=""/>
            </a:pPr>
            <a:r>
              <a:rPr lang="pl-PL" sz="2600" dirty="0"/>
              <a:t>Stereotypy płci we wszystkich obszarach.</a:t>
            </a:r>
          </a:p>
          <a:p>
            <a:pPr marL="933450" lvl="2" indent="-446088">
              <a:lnSpc>
                <a:spcPct val="150000"/>
              </a:lnSpc>
              <a:buSzPct val="110000"/>
              <a:buFont typeface="Wingdings" pitchFamily="2" charset="2"/>
              <a:buChar char=""/>
            </a:pPr>
            <a:r>
              <a:rPr lang="pl-PL" sz="2600" dirty="0"/>
              <a:t>Dyskryminacja wielokrotna, w szczególności w odniesieniu do wieku, imigracji, niepełnosprawności, mniejszości etnicznych</a:t>
            </a:r>
          </a:p>
        </p:txBody>
      </p:sp>
    </p:spTree>
    <p:extLst>
      <p:ext uri="{BB962C8B-B14F-4D97-AF65-F5344CB8AC3E}">
        <p14:creationId xmlns:p14="http://schemas.microsoft.com/office/powerpoint/2010/main" val="2656164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1371" y="609600"/>
            <a:ext cx="11455829" cy="1044352"/>
          </a:xfrm>
        </p:spPr>
        <p:txBody>
          <a:bodyPr>
            <a:norm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Mity na temat polityki równościowej</a:t>
            </a:r>
          </a:p>
        </p:txBody>
      </p:sp>
      <p:sp>
        <p:nvSpPr>
          <p:cNvPr id="3" name="Symbol zastępczy zawartości 2"/>
          <p:cNvSpPr>
            <a:spLocks noGrp="1"/>
          </p:cNvSpPr>
          <p:nvPr>
            <p:ph idx="1"/>
          </p:nvPr>
        </p:nvSpPr>
        <p:spPr>
          <a:xfrm>
            <a:off x="634571" y="2389239"/>
            <a:ext cx="11557429" cy="3598606"/>
          </a:xfrm>
        </p:spPr>
        <p:txBody>
          <a:bodyPr>
            <a:noAutofit/>
          </a:bodyPr>
          <a:lstStyle/>
          <a:p>
            <a:pPr marL="533400" lvl="2" indent="-533400">
              <a:lnSpc>
                <a:spcPct val="150000"/>
              </a:lnSpc>
              <a:buSzPct val="110000"/>
              <a:buFont typeface="Wingdings" pitchFamily="2" charset="2"/>
              <a:buChar char=""/>
            </a:pPr>
            <a:r>
              <a:rPr lang="pl-PL" sz="2400" dirty="0"/>
              <a:t>Polityka równości ma doprowadzić do tego, aby kobiety i mężczyźni stali się tacy sami.</a:t>
            </a:r>
          </a:p>
          <a:p>
            <a:pPr marL="533400" lvl="2" indent="-533400">
              <a:lnSpc>
                <a:spcPct val="150000"/>
              </a:lnSpc>
              <a:buSzPct val="110000"/>
              <a:buFont typeface="Wingdings" pitchFamily="2" charset="2"/>
              <a:buChar char=""/>
            </a:pPr>
            <a:r>
              <a:rPr lang="pl-PL" sz="2400" dirty="0"/>
              <a:t>Polityka równości płci oznacza, że powinniśmy zawsze zachować parytet 50/50.</a:t>
            </a:r>
          </a:p>
          <a:p>
            <a:pPr marL="533400" lvl="2" indent="-533400">
              <a:lnSpc>
                <a:spcPct val="150000"/>
              </a:lnSpc>
              <a:buSzPct val="110000"/>
              <a:buFont typeface="Wingdings" pitchFamily="2" charset="2"/>
              <a:buChar char=""/>
            </a:pPr>
            <a:r>
              <a:rPr lang="pl-PL" sz="2400" dirty="0"/>
              <a:t>Polityka równości jest dla kobiet, robiona przez kobiety (w zasadzie feministki) i dyskryminuje mężczyzn.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1371" y="565354"/>
            <a:ext cx="11455829" cy="1044352"/>
          </a:xfrm>
        </p:spPr>
        <p:txBody>
          <a:bodyPr>
            <a:norm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Strategiczne cele na rzecz równości</a:t>
            </a:r>
          </a:p>
        </p:txBody>
      </p:sp>
      <p:sp>
        <p:nvSpPr>
          <p:cNvPr id="3" name="Symbol zastępczy zawartości 2"/>
          <p:cNvSpPr>
            <a:spLocks noGrp="1"/>
          </p:cNvSpPr>
          <p:nvPr>
            <p:ph idx="1"/>
          </p:nvPr>
        </p:nvSpPr>
        <p:spPr>
          <a:xfrm>
            <a:off x="335360" y="1981200"/>
            <a:ext cx="11653440" cy="3952875"/>
          </a:xfrm>
        </p:spPr>
        <p:txBody>
          <a:bodyPr>
            <a:noAutofit/>
          </a:bodyPr>
          <a:lstStyle/>
          <a:p>
            <a:pPr marL="933450" lvl="2" indent="-446088">
              <a:lnSpc>
                <a:spcPct val="150000"/>
              </a:lnSpc>
              <a:buSzPct val="110000"/>
              <a:buFont typeface="Wingdings" pitchFamily="2" charset="2"/>
              <a:buChar char=""/>
            </a:pPr>
            <a:r>
              <a:rPr lang="pl-PL" sz="2300" dirty="0"/>
              <a:t>Równy stopień niezależności ekonomicznej kobiet i mężczyzn.</a:t>
            </a:r>
          </a:p>
          <a:p>
            <a:pPr marL="933450" lvl="2" indent="-446088">
              <a:lnSpc>
                <a:spcPct val="150000"/>
              </a:lnSpc>
              <a:buSzPct val="110000"/>
              <a:buFont typeface="Wingdings" pitchFamily="2" charset="2"/>
              <a:buChar char=""/>
            </a:pPr>
            <a:r>
              <a:rPr lang="pl-PL" sz="2300" dirty="0"/>
              <a:t>Godzenie życia prywatnego i zawodowego.</a:t>
            </a:r>
          </a:p>
          <a:p>
            <a:pPr marL="933450" lvl="2" indent="-446088">
              <a:lnSpc>
                <a:spcPct val="150000"/>
              </a:lnSpc>
              <a:buSzPct val="110000"/>
              <a:buFont typeface="Wingdings" pitchFamily="2" charset="2"/>
              <a:buChar char=""/>
            </a:pPr>
            <a:r>
              <a:rPr lang="pl-PL" sz="2300" dirty="0"/>
              <a:t>Równe uczestnictwo w podejmowaniu decyzji.</a:t>
            </a:r>
          </a:p>
          <a:p>
            <a:pPr marL="933450" lvl="2" indent="-446088">
              <a:lnSpc>
                <a:spcPct val="150000"/>
              </a:lnSpc>
              <a:buSzPct val="110000"/>
              <a:buFont typeface="Wingdings" pitchFamily="2" charset="2"/>
              <a:buChar char=""/>
            </a:pPr>
            <a:r>
              <a:rPr lang="pl-PL" sz="2300" dirty="0"/>
              <a:t>Wykorzenianie wszelkich form przemocy ze względu na płeć.</a:t>
            </a:r>
          </a:p>
          <a:p>
            <a:pPr marL="933450" lvl="2" indent="-446088">
              <a:lnSpc>
                <a:spcPct val="150000"/>
              </a:lnSpc>
              <a:buSzPct val="110000"/>
              <a:buFont typeface="Wingdings" pitchFamily="2" charset="2"/>
              <a:buChar char=""/>
            </a:pPr>
            <a:r>
              <a:rPr lang="pl-PL" sz="2300" dirty="0"/>
              <a:t>Eliminowanie stereotypów związanych z płcią.</a:t>
            </a:r>
          </a:p>
          <a:p>
            <a:pPr marL="933450" lvl="2" indent="-446088">
              <a:lnSpc>
                <a:spcPct val="150000"/>
              </a:lnSpc>
              <a:buSzPct val="110000"/>
              <a:buFont typeface="Wingdings" pitchFamily="2" charset="2"/>
              <a:buChar char=""/>
            </a:pPr>
            <a:r>
              <a:rPr lang="pl-PL" sz="2300" dirty="0"/>
              <a:t>Propagowanie równości płci w stosunkach zewnętrznych oraz polityce rozwojowej</a:t>
            </a:r>
            <a:r>
              <a:rPr lang="pl-PL" sz="2300" dirty="0" smtClean="0"/>
              <a:t>.</a:t>
            </a:r>
            <a:endParaRPr lang="pl-PL" sz="23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1028" y="786578"/>
            <a:ext cx="10168940" cy="900336"/>
          </a:xfrm>
        </p:spPr>
        <p:txBody>
          <a:bodyPr>
            <a:no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Czym tak naprawdę jest Równość Płci?</a:t>
            </a:r>
          </a:p>
        </p:txBody>
      </p:sp>
      <p:sp>
        <p:nvSpPr>
          <p:cNvPr id="3" name="Symbol zastępczy zawartości 2"/>
          <p:cNvSpPr>
            <a:spLocks noGrp="1"/>
          </p:cNvSpPr>
          <p:nvPr>
            <p:ph idx="1"/>
          </p:nvPr>
        </p:nvSpPr>
        <p:spPr>
          <a:xfrm>
            <a:off x="176984" y="2286000"/>
            <a:ext cx="11897029" cy="3819832"/>
          </a:xfrm>
        </p:spPr>
        <p:txBody>
          <a:bodyPr>
            <a:normAutofit/>
          </a:bodyPr>
          <a:lstStyle/>
          <a:p>
            <a:pPr marL="719138" lvl="3" indent="-447675">
              <a:lnSpc>
                <a:spcPct val="150000"/>
              </a:lnSpc>
              <a:buSzPct val="110000"/>
              <a:buFont typeface="Wingdings" pitchFamily="2" charset="2"/>
              <a:buChar char=""/>
            </a:pPr>
            <a:r>
              <a:rPr lang="pl-PL" sz="2400" dirty="0"/>
              <a:t>…to stan, w którym kobietom i mężczyznom przypisuje się:</a:t>
            </a:r>
          </a:p>
          <a:p>
            <a:pPr marL="993775" lvl="4" indent="-447675">
              <a:lnSpc>
                <a:spcPct val="150000"/>
              </a:lnSpc>
              <a:buSzPct val="110000"/>
              <a:buFont typeface="Wingdings" pitchFamily="2" charset="2"/>
              <a:buChar char=""/>
            </a:pPr>
            <a:r>
              <a:rPr lang="pl-PL" sz="2400" dirty="0"/>
              <a:t>taką samą wartość społeczną, </a:t>
            </a:r>
          </a:p>
          <a:p>
            <a:pPr marL="993775" lvl="4" indent="-447675">
              <a:lnSpc>
                <a:spcPct val="150000"/>
              </a:lnSpc>
              <a:buSzPct val="110000"/>
              <a:buFont typeface="Wingdings" pitchFamily="2" charset="2"/>
              <a:buChar char=""/>
            </a:pPr>
            <a:r>
              <a:rPr lang="pl-PL" sz="2400" dirty="0"/>
              <a:t>równe prawa i równe obowiązki </a:t>
            </a:r>
          </a:p>
          <a:p>
            <a:pPr marL="993775" lvl="4" indent="-447675">
              <a:lnSpc>
                <a:spcPct val="150000"/>
              </a:lnSpc>
              <a:buSzPct val="110000"/>
              <a:buFont typeface="Wingdings" pitchFamily="2" charset="2"/>
              <a:buChar char=""/>
            </a:pPr>
            <a:r>
              <a:rPr lang="pl-PL" sz="2400" dirty="0"/>
              <a:t>mają równy dostęp do zasobów (środki finansowe, szanse rozwoju, etc.),</a:t>
            </a:r>
            <a:br>
              <a:rPr lang="pl-PL" sz="2400" dirty="0"/>
            </a:br>
            <a:r>
              <a:rPr lang="pl-PL" sz="2400" dirty="0"/>
              <a:t>z których mogliby korzystać,</a:t>
            </a:r>
          </a:p>
          <a:p>
            <a:pPr marL="993775" lvl="4" indent="-447675">
              <a:lnSpc>
                <a:spcPct val="150000"/>
              </a:lnSpc>
              <a:buSzPct val="110000"/>
              <a:buFont typeface="Wingdings" pitchFamily="2" charset="2"/>
              <a:buChar char=""/>
            </a:pPr>
            <a:r>
              <a:rPr lang="pl-PL" sz="2400" dirty="0"/>
              <a:t>możliwość wyboru drogi życiowej bez ograniczeń stereotypów płci.</a:t>
            </a:r>
          </a:p>
        </p:txBody>
      </p:sp>
    </p:spTree>
    <p:extLst>
      <p:ext uri="{BB962C8B-B14F-4D97-AF65-F5344CB8AC3E}">
        <p14:creationId xmlns:p14="http://schemas.microsoft.com/office/powerpoint/2010/main" val="17531886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3512" y="2236973"/>
            <a:ext cx="8856984" cy="1981065"/>
          </a:xfrm>
        </p:spPr>
        <p:txBody>
          <a:bodyPr>
            <a:noAutofit/>
          </a:bodyPr>
          <a:lstStyle/>
          <a:p>
            <a:pPr algn="ctr"/>
            <a:r>
              <a:rPr lang="pl-PL" sz="64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rbel" pitchFamily="34" charset="0"/>
                <a:ea typeface="+mn-ea"/>
                <a:cs typeface="+mn-cs"/>
              </a:rPr>
              <a:t>Narzędzia</a:t>
            </a:r>
            <a:br>
              <a:rPr lang="pl-PL" sz="64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rbel" pitchFamily="34" charset="0"/>
                <a:ea typeface="+mn-ea"/>
                <a:cs typeface="+mn-cs"/>
              </a:rPr>
            </a:br>
            <a:r>
              <a:rPr lang="pl-PL" sz="64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rbel" pitchFamily="34" charset="0"/>
                <a:ea typeface="+mn-ea"/>
                <a:cs typeface="+mn-cs"/>
              </a:rPr>
              <a:t>Gender mainstreaming</a:t>
            </a:r>
          </a:p>
        </p:txBody>
      </p:sp>
    </p:spTree>
    <p:extLst>
      <p:ext uri="{BB962C8B-B14F-4D97-AF65-F5344CB8AC3E}">
        <p14:creationId xmlns:p14="http://schemas.microsoft.com/office/powerpoint/2010/main" val="10219774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ytuł 1"/>
          <p:cNvSpPr>
            <a:spLocks noGrp="1"/>
          </p:cNvSpPr>
          <p:nvPr>
            <p:ph type="title"/>
          </p:nvPr>
        </p:nvSpPr>
        <p:spPr>
          <a:xfrm>
            <a:off x="442452" y="612058"/>
            <a:ext cx="11430000" cy="990600"/>
          </a:xfrm>
        </p:spPr>
        <p:txBody>
          <a:bodyPr>
            <a:no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Gender mainstreaming - narzędzia</a:t>
            </a:r>
          </a:p>
        </p:txBody>
      </p:sp>
      <p:sp>
        <p:nvSpPr>
          <p:cNvPr id="3" name="Symbol zastępczy zawartości 2"/>
          <p:cNvSpPr>
            <a:spLocks noGrp="1"/>
          </p:cNvSpPr>
          <p:nvPr>
            <p:ph idx="1"/>
          </p:nvPr>
        </p:nvSpPr>
        <p:spPr>
          <a:xfrm>
            <a:off x="730128" y="2167847"/>
            <a:ext cx="10407058" cy="3616504"/>
          </a:xfrm>
        </p:spPr>
        <p:txBody>
          <a:bodyPr>
            <a:noAutofit/>
          </a:bodyPr>
          <a:lstStyle/>
          <a:p>
            <a:pPr marL="719138" lvl="3" indent="-542925">
              <a:lnSpc>
                <a:spcPct val="150000"/>
              </a:lnSpc>
              <a:buSzPct val="110000"/>
              <a:buFont typeface="Wingdings" pitchFamily="2" charset="2"/>
              <a:buChar char=""/>
            </a:pPr>
            <a:r>
              <a:rPr lang="pl-PL" sz="2800" dirty="0">
                <a:sym typeface="Wingdings" pitchFamily="2" charset="2"/>
              </a:rPr>
              <a:t>Działania pozytywne (wyrównawcze).</a:t>
            </a:r>
          </a:p>
          <a:p>
            <a:pPr marL="719138" lvl="3" indent="-542925">
              <a:lnSpc>
                <a:spcPct val="150000"/>
              </a:lnSpc>
              <a:buSzPct val="110000"/>
              <a:buFont typeface="Wingdings" pitchFamily="2" charset="2"/>
              <a:buChar char=""/>
            </a:pPr>
            <a:r>
              <a:rPr lang="pl-PL" sz="2800" dirty="0">
                <a:sym typeface="Wingdings" pitchFamily="2" charset="2"/>
              </a:rPr>
              <a:t>Analiza pod kątem płci (</a:t>
            </a:r>
            <a:r>
              <a:rPr lang="pl-PL" sz="2800" i="1" dirty="0">
                <a:sym typeface="Wingdings" pitchFamily="2" charset="2"/>
              </a:rPr>
              <a:t>gender analysis</a:t>
            </a:r>
            <a:r>
              <a:rPr lang="pl-PL" sz="2800" dirty="0">
                <a:sym typeface="Wingdings" pitchFamily="2" charset="2"/>
              </a:rPr>
              <a:t>) – np. analiza „4 kroki”.</a:t>
            </a:r>
          </a:p>
          <a:p>
            <a:pPr marL="719138" lvl="3" indent="-542925">
              <a:lnSpc>
                <a:spcPct val="150000"/>
              </a:lnSpc>
              <a:buSzPct val="110000"/>
              <a:buFont typeface="Wingdings" pitchFamily="2" charset="2"/>
              <a:buChar char=""/>
            </a:pPr>
            <a:r>
              <a:rPr lang="pl-PL" sz="2800" dirty="0">
                <a:sym typeface="Wingdings" pitchFamily="2" charset="2"/>
              </a:rPr>
              <a:t>Analiza wpływu na płeć (</a:t>
            </a:r>
            <a:r>
              <a:rPr lang="pl-PL" sz="2800" i="1" dirty="0">
                <a:sym typeface="Wingdings" pitchFamily="2" charset="2"/>
              </a:rPr>
              <a:t>gender impact assessment</a:t>
            </a:r>
            <a:r>
              <a:rPr lang="pl-PL" sz="2800" dirty="0">
                <a:sym typeface="Wingdings" pitchFamily="2" charset="2"/>
              </a:rPr>
              <a:t>).</a:t>
            </a:r>
          </a:p>
          <a:p>
            <a:pPr marL="719138" lvl="3" indent="-542925">
              <a:lnSpc>
                <a:spcPct val="150000"/>
              </a:lnSpc>
              <a:buSzPct val="110000"/>
              <a:buFont typeface="Wingdings" pitchFamily="2" charset="2"/>
              <a:buChar char=""/>
            </a:pPr>
            <a:r>
              <a:rPr lang="pl-PL" sz="2800" dirty="0">
                <a:sym typeface="Wingdings" pitchFamily="2" charset="2"/>
              </a:rPr>
              <a:t>Budżet wrażliwy na płeć (</a:t>
            </a:r>
            <a:r>
              <a:rPr lang="pl-PL" sz="2800" i="1" dirty="0">
                <a:sym typeface="Wingdings" pitchFamily="2" charset="2"/>
              </a:rPr>
              <a:t>gender </a:t>
            </a:r>
            <a:r>
              <a:rPr lang="pl-PL" sz="2800" i="1" dirty="0" err="1">
                <a:sym typeface="Wingdings" pitchFamily="2" charset="2"/>
              </a:rPr>
              <a:t>budgeting</a:t>
            </a:r>
            <a:r>
              <a:rPr lang="pl-PL" sz="2800" dirty="0">
                <a:sym typeface="Wingdings" pitchFamily="2" charset="2"/>
              </a:rPr>
              <a:t>).</a:t>
            </a:r>
          </a:p>
        </p:txBody>
      </p:sp>
    </p:spTree>
    <p:extLst>
      <p:ext uri="{BB962C8B-B14F-4D97-AF65-F5344CB8AC3E}">
        <p14:creationId xmlns:p14="http://schemas.microsoft.com/office/powerpoint/2010/main" val="25164289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ytuł 1"/>
          <p:cNvSpPr>
            <a:spLocks noGrp="1"/>
          </p:cNvSpPr>
          <p:nvPr>
            <p:ph type="title"/>
          </p:nvPr>
        </p:nvSpPr>
        <p:spPr>
          <a:xfrm>
            <a:off x="1266093" y="727586"/>
            <a:ext cx="9875838" cy="1355725"/>
          </a:xfrm>
        </p:spPr>
        <p:txBody>
          <a:bodyPr>
            <a:noAutofit/>
          </a:bodyPr>
          <a:lstStyle/>
          <a:p>
            <a:pPr algn="ct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Analiza pod kątem płci </a:t>
            </a:r>
            <a:b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(Gender </a:t>
            </a:r>
            <a:r>
              <a:rPr lang="pl-PL" sz="4800" b="1" dirty="0" err="1">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analysis</a:t>
            </a: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a:t>
            </a:r>
          </a:p>
        </p:txBody>
      </p:sp>
      <p:sp>
        <p:nvSpPr>
          <p:cNvPr id="3" name="Symbol zastępczy zawartości 2"/>
          <p:cNvSpPr>
            <a:spLocks noGrp="1"/>
          </p:cNvSpPr>
          <p:nvPr>
            <p:ph idx="1"/>
          </p:nvPr>
        </p:nvSpPr>
        <p:spPr>
          <a:xfrm>
            <a:off x="1266093" y="2773680"/>
            <a:ext cx="9703549" cy="3319368"/>
          </a:xfrm>
        </p:spPr>
        <p:txBody>
          <a:bodyPr>
            <a:normAutofit/>
          </a:bodyPr>
          <a:lstStyle/>
          <a:p>
            <a:pPr marL="628650" lvl="3" indent="-452438">
              <a:lnSpc>
                <a:spcPct val="200000"/>
              </a:lnSpc>
              <a:buSzPct val="110000"/>
              <a:buFont typeface="Wingdings" pitchFamily="2" charset="2"/>
              <a:buChar char=""/>
            </a:pPr>
            <a:r>
              <a:rPr lang="pl-PL" sz="2600" dirty="0">
                <a:sym typeface="Wingdings" pitchFamily="2" charset="2"/>
              </a:rPr>
              <a:t>Bierze pod uwagę płeć społeczno-kulturową (gender).</a:t>
            </a:r>
          </a:p>
          <a:p>
            <a:pPr marL="628650" lvl="3" indent="-452438">
              <a:lnSpc>
                <a:spcPct val="200000"/>
              </a:lnSpc>
              <a:buSzPct val="110000"/>
              <a:buFont typeface="Wingdings" pitchFamily="2" charset="2"/>
              <a:buChar char=""/>
            </a:pPr>
            <a:r>
              <a:rPr lang="pl-PL" sz="2600" dirty="0">
                <a:sym typeface="Wingdings" pitchFamily="2" charset="2"/>
              </a:rPr>
              <a:t>Bada </a:t>
            </a:r>
            <a:r>
              <a:rPr lang="pl-PL" sz="2600" b="1" dirty="0">
                <a:sym typeface="Wingdings" pitchFamily="2" charset="2"/>
              </a:rPr>
              <a:t>różnice </a:t>
            </a:r>
            <a:r>
              <a:rPr lang="pl-PL" sz="2600" dirty="0">
                <a:sym typeface="Wingdings" pitchFamily="2" charset="2"/>
              </a:rPr>
              <a:t>w położeniu między płciami.</a:t>
            </a:r>
          </a:p>
          <a:p>
            <a:pPr marL="628650" lvl="3" indent="-452438">
              <a:lnSpc>
                <a:spcPct val="200000"/>
              </a:lnSpc>
              <a:buSzPct val="110000"/>
              <a:buFont typeface="Wingdings" pitchFamily="2" charset="2"/>
              <a:buChar char=""/>
            </a:pPr>
            <a:r>
              <a:rPr lang="pl-PL" sz="2600" dirty="0">
                <a:sym typeface="Wingdings" pitchFamily="2" charset="2"/>
              </a:rPr>
              <a:t>Analizuje płeć poprzez teorie na temat relacji między płciami.</a:t>
            </a:r>
          </a:p>
        </p:txBody>
      </p:sp>
    </p:spTree>
    <p:extLst>
      <p:ext uri="{BB962C8B-B14F-4D97-AF65-F5344CB8AC3E}">
        <p14:creationId xmlns:p14="http://schemas.microsoft.com/office/powerpoint/2010/main" val="4869037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626082" y="2172144"/>
            <a:ext cx="10795819" cy="3963185"/>
          </a:xfrm>
          <a:prstGeom prst="rect">
            <a:avLst/>
          </a:prstGeom>
          <a:noFill/>
          <a:ln w="9525">
            <a:noFill/>
            <a:round/>
            <a:headEnd/>
            <a:tailEnd/>
          </a:ln>
        </p:spPr>
        <p:txBody>
          <a:bodyPr lIns="0" tIns="0" rIns="0" bIns="0" anchor="ctr"/>
          <a:lstStyle/>
          <a:p>
            <a:pPr marL="809625" lvl="1" indent="-809625" algn="ctr" defTabSz="447847" fontAlgn="auto">
              <a:lnSpc>
                <a:spcPct val="150000"/>
              </a:lnSpc>
              <a:spcBef>
                <a:spcPct val="20000"/>
              </a:spcBef>
              <a:spcAft>
                <a:spcPts val="0"/>
              </a:spcAft>
              <a:buClr>
                <a:srgbClr val="FFC000"/>
              </a:buClr>
              <a:buSzPct val="100000"/>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effectLst>
                  <a:outerShdw blurRad="38100" dist="38100" dir="2700000" algn="tl">
                    <a:srgbClr val="000000">
                      <a:alpha val="43137"/>
                    </a:srgbClr>
                  </a:outerShdw>
                </a:effectLst>
                <a:latin typeface="+mn-lt"/>
              </a:rPr>
              <a:t>KROK  I: REPREZENTACJA ILOŚCIOWA</a:t>
            </a:r>
          </a:p>
          <a:p>
            <a:pPr marL="810732" lvl="1" indent="-396006" algn="ctr" defTabSz="447847" fontAlgn="auto">
              <a:lnSpc>
                <a:spcPct val="150000"/>
              </a:lnSpc>
              <a:spcBef>
                <a:spcPct val="20000"/>
              </a:spcBef>
              <a:spcAft>
                <a:spcPts val="0"/>
              </a:spcAft>
              <a:buClr>
                <a:srgbClr val="FFC000"/>
              </a:buClr>
              <a:buSzPct val="100000"/>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endParaRPr lang="pl-PL" sz="2200" b="1" dirty="0">
              <a:effectLst>
                <a:outerShdw blurRad="38100" dist="38100" dir="2700000" algn="tl">
                  <a:srgbClr val="000000">
                    <a:alpha val="43137"/>
                  </a:srgbClr>
                </a:outerShdw>
              </a:effectLst>
              <a:latin typeface="+mn-lt"/>
            </a:endParaRPr>
          </a:p>
          <a:p>
            <a:pPr marL="810732" lvl="1" indent="-396006"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olidFill>
                  <a:srgbClr val="212747"/>
                </a:solidFill>
                <a:latin typeface="+mn-lt"/>
                <a:sym typeface="Wingdings" pitchFamily="2" charset="2"/>
              </a:rPr>
              <a:t>Ile jest </a:t>
            </a:r>
            <a:r>
              <a:rPr lang="pl-PL" sz="2200" dirty="0" smtClean="0">
                <a:solidFill>
                  <a:srgbClr val="212747"/>
                </a:solidFill>
                <a:latin typeface="+mn-lt"/>
                <a:sym typeface="Wingdings" pitchFamily="2" charset="2"/>
              </a:rPr>
              <a:t>K </a:t>
            </a:r>
            <a:r>
              <a:rPr lang="pl-PL" sz="2200" dirty="0">
                <a:solidFill>
                  <a:srgbClr val="212747"/>
                </a:solidFill>
                <a:latin typeface="+mn-lt"/>
                <a:sym typeface="Wingdings" pitchFamily="2" charset="2"/>
              </a:rPr>
              <a:t>i </a:t>
            </a:r>
            <a:r>
              <a:rPr lang="pl-PL" sz="2200" dirty="0" smtClean="0">
                <a:solidFill>
                  <a:srgbClr val="212747"/>
                </a:solidFill>
                <a:latin typeface="+mn-lt"/>
                <a:sym typeface="Wingdings" pitchFamily="2" charset="2"/>
              </a:rPr>
              <a:t>M </a:t>
            </a:r>
            <a:r>
              <a:rPr lang="pl-PL" sz="2200" dirty="0">
                <a:solidFill>
                  <a:srgbClr val="212747"/>
                </a:solidFill>
                <a:latin typeface="+mn-lt"/>
                <a:sym typeface="Wingdings" pitchFamily="2" charset="2"/>
              </a:rPr>
              <a:t>w danym obszarze?</a:t>
            </a:r>
          </a:p>
          <a:p>
            <a:pPr marL="810732" lvl="1" indent="-396006"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olidFill>
                  <a:srgbClr val="212747"/>
                </a:solidFill>
                <a:latin typeface="+mn-lt"/>
                <a:sym typeface="Wingdings" pitchFamily="2" charset="2"/>
              </a:rPr>
              <a:t>Jaka jest struktura grupy K i M pod względem m.in. wieku, wykształcenia, stażu pracy…</a:t>
            </a:r>
          </a:p>
          <a:p>
            <a:pPr marL="810732" lvl="1" indent="-396006"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olidFill>
                  <a:srgbClr val="212747"/>
                </a:solidFill>
                <a:latin typeface="+mn-lt"/>
                <a:sym typeface="Wingdings" pitchFamily="2" charset="2"/>
              </a:rPr>
              <a:t>Jak te dane zmieniają się w czasie?</a:t>
            </a:r>
          </a:p>
          <a:p>
            <a:pPr marL="810732" lvl="1" indent="-396006"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olidFill>
                  <a:srgbClr val="212747"/>
                </a:solidFill>
                <a:latin typeface="+mn-lt"/>
                <a:sym typeface="Wingdings" pitchFamily="2" charset="2"/>
              </a:rPr>
              <a:t>Jak kształtuje się popyt na pracę/usługi/branże/studia/szkolenia/…?</a:t>
            </a:r>
          </a:p>
        </p:txBody>
      </p:sp>
      <p:sp>
        <p:nvSpPr>
          <p:cNvPr id="5" name="Prostokąt 4"/>
          <p:cNvSpPr/>
          <p:nvPr/>
        </p:nvSpPr>
        <p:spPr>
          <a:xfrm>
            <a:off x="1775520" y="552147"/>
            <a:ext cx="8496944" cy="770739"/>
          </a:xfrm>
          <a:prstGeom prst="rect">
            <a:avLst/>
          </a:prstGeom>
        </p:spPr>
        <p:txBody>
          <a:bodyPr wrap="square" lIns="82945" tIns="41473" rIns="82945" bIns="41473">
            <a:spAutoFit/>
          </a:bodyPr>
          <a:lstStyle/>
          <a:p>
            <a:pPr algn="ctr" fontAlgn="auto">
              <a:lnSpc>
                <a:spcPct val="93000"/>
              </a:lnSpc>
              <a:spcBef>
                <a:spcPts val="0"/>
              </a:spcBef>
              <a:spcAft>
                <a:spcPts val="0"/>
              </a:spcAft>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Analiza pod kątem płci – 4 KROKI</a:t>
            </a:r>
          </a:p>
        </p:txBody>
      </p:sp>
      <p:sp>
        <p:nvSpPr>
          <p:cNvPr id="4" name="Prostokąt 3"/>
          <p:cNvSpPr/>
          <p:nvPr/>
        </p:nvSpPr>
        <p:spPr>
          <a:xfrm>
            <a:off x="4725366" y="1525561"/>
            <a:ext cx="2597250" cy="779316"/>
          </a:xfrm>
          <a:prstGeom prst="rect">
            <a:avLst/>
          </a:prstGeom>
        </p:spPr>
        <p:txBody>
          <a:bodyPr wrap="none">
            <a:spAutoFit/>
          </a:bodyPr>
          <a:lstStyle/>
          <a:p>
            <a:pPr marL="0" lvl="1" algn="ctr" fontAlgn="auto">
              <a:lnSpc>
                <a:spcPct val="93000"/>
              </a:lnSpc>
              <a:spcBef>
                <a:spcPts val="0"/>
              </a:spcBef>
              <a:spcAft>
                <a:spcPts val="0"/>
              </a:spcAft>
              <a:buClr>
                <a:srgbClr val="000000"/>
              </a:buClr>
              <a:buSzPct val="100000"/>
              <a:defRPr/>
            </a:pPr>
            <a:r>
              <a:rPr lang="pl-PL" sz="4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n-lt"/>
                <a:ea typeface="+mj-ea"/>
                <a:cs typeface="+mj-cs"/>
              </a:rPr>
              <a:t>JAK JEST?</a:t>
            </a:r>
          </a:p>
        </p:txBody>
      </p:sp>
    </p:spTree>
    <p:extLst>
      <p:ext uri="{BB962C8B-B14F-4D97-AF65-F5344CB8AC3E}">
        <p14:creationId xmlns:p14="http://schemas.microsoft.com/office/powerpoint/2010/main" val="33196259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663679" y="1810131"/>
            <a:ext cx="10943303" cy="4600943"/>
          </a:xfrm>
          <a:prstGeom prst="rect">
            <a:avLst/>
          </a:prstGeom>
          <a:noFill/>
          <a:ln w="9525">
            <a:noFill/>
            <a:round/>
            <a:headEnd/>
            <a:tailEnd/>
          </a:ln>
        </p:spPr>
        <p:txBody>
          <a:bodyPr lIns="0" tIns="0" rIns="0" bIns="0" anchor="ctr"/>
          <a:lstStyle/>
          <a:p>
            <a:pPr marL="809625" lvl="1" indent="-809625" algn="ctr" defTabSz="447847" fontAlgn="auto">
              <a:lnSpc>
                <a:spcPct val="150000"/>
              </a:lnSpc>
              <a:spcBef>
                <a:spcPct val="20000"/>
              </a:spcBef>
              <a:spcAft>
                <a:spcPts val="0"/>
              </a:spcAft>
              <a:buClr>
                <a:srgbClr val="FFC000"/>
              </a:buClr>
              <a:buSzPct val="100000"/>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effectLst>
                  <a:outerShdw blurRad="38100" dist="38100" dir="2700000" algn="tl">
                    <a:srgbClr val="000000">
                      <a:alpha val="43137"/>
                    </a:srgbClr>
                  </a:outerShdw>
                </a:effectLst>
                <a:latin typeface="+mn-lt"/>
              </a:rPr>
              <a:t>KROK II: PORTRET KOBIET I MĘŻCZYZN</a:t>
            </a:r>
          </a:p>
          <a:p>
            <a:pPr marL="810732" lvl="1" indent="-396006" algn="ctr" defTabSz="447847" fontAlgn="auto">
              <a:spcBef>
                <a:spcPct val="20000"/>
              </a:spcBef>
              <a:spcAft>
                <a:spcPts val="0"/>
              </a:spcAft>
              <a:buClr>
                <a:srgbClr val="FFC000"/>
              </a:buClr>
              <a:buSzPct val="100000"/>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endParaRPr lang="pl-PL" b="1" dirty="0">
              <a:effectLst>
                <a:outerShdw blurRad="38100" dist="38100" dir="2700000" algn="tl">
                  <a:srgbClr val="000000">
                    <a:alpha val="43137"/>
                  </a:srgbClr>
                </a:outerShdw>
              </a:effectLst>
              <a:latin typeface="+mn-lt"/>
            </a:endParaRPr>
          </a:p>
          <a:p>
            <a:pPr marL="810732" lvl="1" indent="-396006" defTabSz="447847" fontAlgn="auto">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Kto się zajmuje dziećmi i osobami zależnymi? </a:t>
            </a:r>
          </a:p>
          <a:p>
            <a:pPr marL="810732" lvl="1" indent="-396006" defTabSz="447847" fontAlgn="auto">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Kto i kiedy ma wolny czas?</a:t>
            </a:r>
          </a:p>
          <a:p>
            <a:pPr marL="810732" lvl="1" indent="-396006" defTabSz="447847" fontAlgn="auto">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Kto i gdzie mieszka? </a:t>
            </a:r>
          </a:p>
          <a:p>
            <a:pPr marL="810732" lvl="1" indent="-396006" defTabSz="447847" fontAlgn="auto">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Kto ma prawo do lokalu mieszkalnego?</a:t>
            </a:r>
          </a:p>
          <a:p>
            <a:pPr marL="810732" lvl="1" indent="-396006" defTabSz="447847" fontAlgn="auto">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Kto i w jakim stopniu korzystał z form wsparcia? Z jaką efektywnością?</a:t>
            </a:r>
          </a:p>
          <a:p>
            <a:pPr marL="810732" lvl="1" indent="-396006" defTabSz="447847" fontAlgn="auto">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Kto i gdzie pracuje? Na podstawie jakiej umowy?  Ile zarabia?</a:t>
            </a:r>
          </a:p>
          <a:p>
            <a:pPr marL="810732" lvl="1" indent="-396006" defTabSz="447847" fontAlgn="auto">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Na jakie trudności napotykają K i M w swoim życiu? </a:t>
            </a:r>
          </a:p>
          <a:p>
            <a:pPr marL="810732" lvl="1" indent="-396006" defTabSz="447847" fontAlgn="auto">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Kto posiada samochód? </a:t>
            </a:r>
          </a:p>
          <a:p>
            <a:pPr marL="810732" lvl="1" indent="-396006" defTabSz="447847" fontAlgn="auto">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Kto korzysta z transportu publicznego?</a:t>
            </a:r>
          </a:p>
        </p:txBody>
      </p:sp>
      <p:sp>
        <p:nvSpPr>
          <p:cNvPr id="6" name="Prostokąt 4"/>
          <p:cNvSpPr/>
          <p:nvPr/>
        </p:nvSpPr>
        <p:spPr>
          <a:xfrm>
            <a:off x="1775520" y="552147"/>
            <a:ext cx="8496944" cy="770739"/>
          </a:xfrm>
          <a:prstGeom prst="rect">
            <a:avLst/>
          </a:prstGeom>
        </p:spPr>
        <p:txBody>
          <a:bodyPr wrap="square" lIns="82945" tIns="41473" rIns="82945" bIns="41473">
            <a:spAutoFit/>
          </a:bodyPr>
          <a:lstStyle/>
          <a:p>
            <a:pPr algn="ctr" fontAlgn="auto">
              <a:lnSpc>
                <a:spcPct val="93000"/>
              </a:lnSpc>
              <a:spcBef>
                <a:spcPts val="0"/>
              </a:spcBef>
              <a:spcAft>
                <a:spcPts val="0"/>
              </a:spcAft>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Analiza pod kątem płci – 4 KROKI</a:t>
            </a:r>
          </a:p>
        </p:txBody>
      </p:sp>
      <p:sp>
        <p:nvSpPr>
          <p:cNvPr id="7" name="Prostokąt 3"/>
          <p:cNvSpPr/>
          <p:nvPr/>
        </p:nvSpPr>
        <p:spPr>
          <a:xfrm>
            <a:off x="4725366" y="1215845"/>
            <a:ext cx="2597250" cy="779316"/>
          </a:xfrm>
          <a:prstGeom prst="rect">
            <a:avLst/>
          </a:prstGeom>
        </p:spPr>
        <p:txBody>
          <a:bodyPr wrap="none">
            <a:spAutoFit/>
          </a:bodyPr>
          <a:lstStyle/>
          <a:p>
            <a:pPr marL="0" lvl="1" algn="ctr" fontAlgn="auto">
              <a:lnSpc>
                <a:spcPct val="93000"/>
              </a:lnSpc>
              <a:spcBef>
                <a:spcPts val="0"/>
              </a:spcBef>
              <a:spcAft>
                <a:spcPts val="0"/>
              </a:spcAft>
              <a:buClr>
                <a:srgbClr val="000000"/>
              </a:buClr>
              <a:buSzPct val="100000"/>
              <a:defRPr/>
            </a:pPr>
            <a:r>
              <a:rPr lang="pl-PL" sz="4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n-lt"/>
                <a:ea typeface="+mj-ea"/>
                <a:cs typeface="+mj-cs"/>
              </a:rPr>
              <a:t>JAK JEST?</a:t>
            </a:r>
          </a:p>
        </p:txBody>
      </p:sp>
    </p:spTree>
    <p:extLst>
      <p:ext uri="{BB962C8B-B14F-4D97-AF65-F5344CB8AC3E}">
        <p14:creationId xmlns:p14="http://schemas.microsoft.com/office/powerpoint/2010/main" val="165618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3000" y="509393"/>
            <a:ext cx="9875838" cy="1156570"/>
          </a:xfrm>
        </p:spPr>
        <p:txBody>
          <a:bodyPr>
            <a:norm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Płeć kulturowa czy biologiczna?</a:t>
            </a:r>
          </a:p>
        </p:txBody>
      </p:sp>
      <p:sp>
        <p:nvSpPr>
          <p:cNvPr id="3" name="Symbol zastępczy zawartości 2"/>
          <p:cNvSpPr>
            <a:spLocks noGrp="1"/>
          </p:cNvSpPr>
          <p:nvPr>
            <p:ph idx="1"/>
          </p:nvPr>
        </p:nvSpPr>
        <p:spPr>
          <a:xfrm>
            <a:off x="579148" y="1654832"/>
            <a:ext cx="11064672" cy="4323184"/>
          </a:xfrm>
        </p:spPr>
        <p:txBody>
          <a:bodyPr>
            <a:noAutofit/>
          </a:bodyPr>
          <a:lstStyle/>
          <a:p>
            <a:pPr marL="533400" lvl="1" indent="-446088">
              <a:lnSpc>
                <a:spcPct val="150000"/>
              </a:lnSpc>
              <a:buSzPct val="110000"/>
              <a:buFont typeface="Wingdings" pitchFamily="2" charset="2"/>
              <a:buChar char=""/>
            </a:pPr>
            <a:r>
              <a:rPr lang="pl-PL" sz="2400" dirty="0"/>
              <a:t>Kobiety rodzą dzieci.</a:t>
            </a:r>
          </a:p>
          <a:p>
            <a:pPr marL="533400" lvl="1" indent="-446088">
              <a:lnSpc>
                <a:spcPct val="150000"/>
              </a:lnSpc>
              <a:buSzPct val="110000"/>
              <a:buFont typeface="Wingdings" pitchFamily="2" charset="2"/>
              <a:buChar char=""/>
            </a:pPr>
            <a:r>
              <a:rPr lang="pl-PL" sz="2400" dirty="0"/>
              <a:t>Mężczyźni przechodzą mutację.</a:t>
            </a:r>
          </a:p>
          <a:p>
            <a:pPr marL="533400" lvl="1" indent="-446088">
              <a:lnSpc>
                <a:spcPct val="150000"/>
              </a:lnSpc>
              <a:buSzPct val="110000"/>
              <a:buFont typeface="Wingdings" pitchFamily="2" charset="2"/>
              <a:buChar char=""/>
            </a:pPr>
            <a:r>
              <a:rPr lang="pl-PL" sz="2400" dirty="0"/>
              <a:t>Kobiety wychowują dzieci.</a:t>
            </a:r>
          </a:p>
          <a:p>
            <a:pPr marL="533400" lvl="1" indent="-446088">
              <a:lnSpc>
                <a:spcPct val="150000"/>
              </a:lnSpc>
              <a:buSzPct val="110000"/>
              <a:buFont typeface="Wingdings" pitchFamily="2" charset="2"/>
              <a:buChar char=""/>
            </a:pPr>
            <a:r>
              <a:rPr lang="pl-PL" sz="2400" dirty="0"/>
              <a:t>Mężczyźni są „żywicielami rodziny”.</a:t>
            </a:r>
          </a:p>
          <a:p>
            <a:pPr marL="533400" lvl="1" indent="-446088">
              <a:lnSpc>
                <a:spcPct val="150000"/>
              </a:lnSpc>
              <a:buSzPct val="110000"/>
              <a:buFont typeface="Wingdings" pitchFamily="2" charset="2"/>
              <a:buChar char=""/>
            </a:pPr>
            <a:r>
              <a:rPr lang="pl-PL" sz="2400" dirty="0"/>
              <a:t>Kobiety częściej zajmują się domem.</a:t>
            </a:r>
          </a:p>
          <a:p>
            <a:pPr marL="533400" lvl="1" indent="-446088">
              <a:lnSpc>
                <a:spcPct val="150000"/>
              </a:lnSpc>
              <a:buSzPct val="110000"/>
              <a:buFont typeface="Wingdings" pitchFamily="2" charset="2"/>
              <a:buChar char=""/>
            </a:pPr>
            <a:r>
              <a:rPr lang="pl-PL" sz="2400" dirty="0"/>
              <a:t>Mężczyźni nie okazują uczuć.</a:t>
            </a:r>
          </a:p>
          <a:p>
            <a:pPr marL="533400" lvl="1" indent="-446088">
              <a:lnSpc>
                <a:spcPct val="150000"/>
              </a:lnSpc>
              <a:buSzPct val="110000"/>
              <a:buFont typeface="Wingdings" pitchFamily="2" charset="2"/>
              <a:buChar char=""/>
            </a:pPr>
            <a:r>
              <a:rPr lang="pl-PL" sz="2400" dirty="0"/>
              <a:t>Mężczyźni żyją krócej.</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545689" y="1797112"/>
            <a:ext cx="11444749" cy="4613962"/>
          </a:xfrm>
          <a:prstGeom prst="rect">
            <a:avLst/>
          </a:prstGeom>
          <a:noFill/>
          <a:ln w="9525">
            <a:noFill/>
            <a:round/>
            <a:headEnd/>
            <a:tailEnd/>
          </a:ln>
        </p:spPr>
        <p:txBody>
          <a:bodyPr lIns="0" tIns="0" rIns="0" bIns="0" anchor="ctr"/>
          <a:lstStyle/>
          <a:p>
            <a:pPr marL="533400" lvl="1" indent="-355600"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Kobiety znacznie częściej niż mężczyźni </a:t>
            </a:r>
            <a:r>
              <a:rPr lang="pl-PL" sz="2100" b="1" dirty="0">
                <a:solidFill>
                  <a:srgbClr val="212747"/>
                </a:solidFill>
                <a:latin typeface="+mn-lt"/>
                <a:sym typeface="Wingdings" pitchFamily="2" charset="2"/>
              </a:rPr>
              <a:t>sprawują opiekę nad osobami zależnymi oraz zajmują się prowadzeniem gospodarstw domowych</a:t>
            </a:r>
            <a:r>
              <a:rPr lang="pl-PL" sz="2100" dirty="0">
                <a:solidFill>
                  <a:srgbClr val="212747"/>
                </a:solidFill>
                <a:latin typeface="+mn-lt"/>
                <a:sym typeface="Wingdings" pitchFamily="2" charset="2"/>
              </a:rPr>
              <a:t>. </a:t>
            </a:r>
          </a:p>
          <a:p>
            <a:pPr marL="533400" lvl="1" indent="-355600"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Kobiety, częściej niż mężczyźni, decydują się na </a:t>
            </a:r>
            <a:r>
              <a:rPr lang="pl-PL" sz="2100" b="1" dirty="0">
                <a:solidFill>
                  <a:srgbClr val="212747"/>
                </a:solidFill>
                <a:latin typeface="+mn-lt"/>
                <a:sym typeface="Wingdings" pitchFamily="2" charset="2"/>
              </a:rPr>
              <a:t>niskopłatną pracę dorywczą</a:t>
            </a:r>
            <a:r>
              <a:rPr lang="pl-PL" sz="2100" dirty="0">
                <a:solidFill>
                  <a:srgbClr val="212747"/>
                </a:solidFill>
                <a:latin typeface="+mn-lt"/>
                <a:sym typeface="Wingdings" pitchFamily="2" charset="2"/>
              </a:rPr>
              <a:t>, jeżeli umożliwia im </a:t>
            </a:r>
            <a:r>
              <a:rPr lang="pl-PL" sz="2100" b="1" dirty="0">
                <a:solidFill>
                  <a:srgbClr val="212747"/>
                </a:solidFill>
                <a:latin typeface="+mn-lt"/>
                <a:sym typeface="Wingdings" pitchFamily="2" charset="2"/>
              </a:rPr>
              <a:t>godzenie opieki nad osobą zależną </a:t>
            </a:r>
            <a:r>
              <a:rPr lang="pl-PL" sz="2100" dirty="0">
                <a:solidFill>
                  <a:srgbClr val="212747"/>
                </a:solidFill>
                <a:latin typeface="+mn-lt"/>
                <a:sym typeface="Wingdings" pitchFamily="2" charset="2"/>
              </a:rPr>
              <a:t>i otrzymanie dodatkowego dochodu (nawet na bardzo niskim poziomie).</a:t>
            </a:r>
          </a:p>
          <a:p>
            <a:pPr marL="533400" lvl="1" indent="-355600"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b="1" dirty="0">
                <a:solidFill>
                  <a:srgbClr val="212747"/>
                </a:solidFill>
                <a:latin typeface="+mn-lt"/>
                <a:sym typeface="Wingdings" pitchFamily="2" charset="2"/>
              </a:rPr>
              <a:t>Zarówno kobiety, jak i mężczyźni w wieku 50+ nie mają kwalifikacji w obrębie nowych technologii komunikacyjno-informacyjnych (IT)</a:t>
            </a:r>
            <a:r>
              <a:rPr lang="pl-PL" sz="2100" dirty="0">
                <a:solidFill>
                  <a:srgbClr val="212747"/>
                </a:solidFill>
                <a:latin typeface="+mn-lt"/>
                <a:sym typeface="Wingdings" pitchFamily="2" charset="2"/>
              </a:rPr>
              <a:t>. </a:t>
            </a:r>
          </a:p>
        </p:txBody>
      </p:sp>
      <p:sp>
        <p:nvSpPr>
          <p:cNvPr id="5" name="Prostokąt 4"/>
          <p:cNvSpPr/>
          <p:nvPr/>
        </p:nvSpPr>
        <p:spPr>
          <a:xfrm>
            <a:off x="1775520" y="552147"/>
            <a:ext cx="8496944" cy="770739"/>
          </a:xfrm>
          <a:prstGeom prst="rect">
            <a:avLst/>
          </a:prstGeom>
        </p:spPr>
        <p:txBody>
          <a:bodyPr wrap="square" lIns="82945" tIns="41473" rIns="82945" bIns="41473">
            <a:spAutoFit/>
          </a:bodyPr>
          <a:lstStyle/>
          <a:p>
            <a:pPr algn="ctr" fontAlgn="auto">
              <a:lnSpc>
                <a:spcPct val="93000"/>
              </a:lnSpc>
              <a:spcBef>
                <a:spcPts val="0"/>
              </a:spcBef>
              <a:spcAft>
                <a:spcPts val="0"/>
              </a:spcAft>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Analiza pod kątem płci – 4 KROKI</a:t>
            </a:r>
          </a:p>
        </p:txBody>
      </p:sp>
      <p:sp>
        <p:nvSpPr>
          <p:cNvPr id="7" name="Prostokąt 3"/>
          <p:cNvSpPr/>
          <p:nvPr/>
        </p:nvSpPr>
        <p:spPr>
          <a:xfrm>
            <a:off x="4725366" y="1215845"/>
            <a:ext cx="2597250" cy="779316"/>
          </a:xfrm>
          <a:prstGeom prst="rect">
            <a:avLst/>
          </a:prstGeom>
        </p:spPr>
        <p:txBody>
          <a:bodyPr wrap="none">
            <a:spAutoFit/>
          </a:bodyPr>
          <a:lstStyle/>
          <a:p>
            <a:pPr marL="0" lvl="1" algn="ctr" fontAlgn="auto">
              <a:lnSpc>
                <a:spcPct val="93000"/>
              </a:lnSpc>
              <a:spcBef>
                <a:spcPts val="0"/>
              </a:spcBef>
              <a:spcAft>
                <a:spcPts val="0"/>
              </a:spcAft>
              <a:buClr>
                <a:srgbClr val="000000"/>
              </a:buClr>
              <a:buSzPct val="100000"/>
              <a:defRPr/>
            </a:pPr>
            <a:r>
              <a:rPr lang="pl-PL" sz="4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n-lt"/>
                <a:ea typeface="+mj-ea"/>
                <a:cs typeface="+mj-cs"/>
              </a:rPr>
              <a:t>JAK JEST?</a:t>
            </a:r>
          </a:p>
        </p:txBody>
      </p:sp>
    </p:spTree>
    <p:extLst>
      <p:ext uri="{BB962C8B-B14F-4D97-AF65-F5344CB8AC3E}">
        <p14:creationId xmlns:p14="http://schemas.microsoft.com/office/powerpoint/2010/main" val="29788952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478598" y="2264101"/>
            <a:ext cx="11385755" cy="4136699"/>
          </a:xfrm>
          <a:prstGeom prst="rect">
            <a:avLst/>
          </a:prstGeom>
          <a:noFill/>
          <a:ln w="9525">
            <a:noFill/>
            <a:round/>
            <a:headEnd/>
            <a:tailEnd/>
          </a:ln>
        </p:spPr>
        <p:txBody>
          <a:bodyPr lIns="0" tIns="0" rIns="0" bIns="0" anchor="ctr"/>
          <a:lstStyle/>
          <a:p>
            <a:pPr marL="809625" lvl="1" indent="-809625" algn="ctr" defTabSz="447847" fontAlgn="auto">
              <a:lnSpc>
                <a:spcPct val="150000"/>
              </a:lnSpc>
              <a:spcBef>
                <a:spcPct val="20000"/>
              </a:spcBef>
              <a:spcAft>
                <a:spcPts val="0"/>
              </a:spcAft>
              <a:buClr>
                <a:srgbClr val="FFC000"/>
              </a:buClr>
              <a:buSzPct val="100000"/>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b="1" dirty="0">
                <a:effectLst>
                  <a:outerShdw blurRad="38100" dist="38100" dir="2700000" algn="tl">
                    <a:srgbClr val="000000">
                      <a:alpha val="43137"/>
                    </a:srgbClr>
                  </a:outerShdw>
                </a:effectLst>
                <a:latin typeface="+mn-lt"/>
              </a:rPr>
              <a:t>KROK III: PRZYCZYNY</a:t>
            </a:r>
          </a:p>
          <a:p>
            <a:pPr marL="810732" lvl="1" indent="-396006"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Jakie są zależności między położeniem K i M a społecznymi rolami przypisywanymi K i M?</a:t>
            </a:r>
          </a:p>
          <a:p>
            <a:pPr marL="810732" lvl="1" indent="-396006"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Kto ma wpływ na sytuację w danym obszarze?</a:t>
            </a:r>
          </a:p>
          <a:p>
            <a:pPr marL="810732" lvl="1" indent="-396006"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Kto podejmuje decyzje?</a:t>
            </a:r>
          </a:p>
          <a:p>
            <a:pPr marL="810732" lvl="1" indent="-396006"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Jakie są bariery równości w danym obszarze?</a:t>
            </a:r>
          </a:p>
          <a:p>
            <a:pPr marL="810732" lvl="1" indent="-396006"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Które z barier są kluczowe i dopiero ich likwidacja spowoduje trwałą zmianę sytuacji danej płci?</a:t>
            </a:r>
          </a:p>
        </p:txBody>
      </p:sp>
      <p:sp>
        <p:nvSpPr>
          <p:cNvPr id="4" name="Prostokąt 3"/>
          <p:cNvSpPr/>
          <p:nvPr/>
        </p:nvSpPr>
        <p:spPr>
          <a:xfrm>
            <a:off x="3407992" y="1484785"/>
            <a:ext cx="5537286" cy="779316"/>
          </a:xfrm>
          <a:prstGeom prst="rect">
            <a:avLst/>
          </a:prstGeom>
        </p:spPr>
        <p:txBody>
          <a:bodyPr wrap="none">
            <a:spAutoFit/>
          </a:bodyPr>
          <a:lstStyle/>
          <a:p>
            <a:pPr marL="0" lvl="1" indent="-396006" algn="ctr" fontAlgn="auto">
              <a:lnSpc>
                <a:spcPct val="93000"/>
              </a:lnSpc>
              <a:spcBef>
                <a:spcPts val="0"/>
              </a:spcBef>
              <a:spcAft>
                <a:spcPts val="0"/>
              </a:spcAft>
              <a:buClr>
                <a:srgbClr val="000000"/>
              </a:buClr>
              <a:buSzPct val="100000"/>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4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n-lt"/>
                <a:ea typeface="+mj-ea"/>
                <a:cs typeface="+mj-cs"/>
              </a:rPr>
              <a:t>DLACZEGO TAK JEST?</a:t>
            </a:r>
          </a:p>
        </p:txBody>
      </p:sp>
      <p:sp>
        <p:nvSpPr>
          <p:cNvPr id="6" name="Prostokąt 4"/>
          <p:cNvSpPr/>
          <p:nvPr/>
        </p:nvSpPr>
        <p:spPr>
          <a:xfrm>
            <a:off x="1775520" y="552147"/>
            <a:ext cx="8496944" cy="770739"/>
          </a:xfrm>
          <a:prstGeom prst="rect">
            <a:avLst/>
          </a:prstGeom>
        </p:spPr>
        <p:txBody>
          <a:bodyPr wrap="square" lIns="82945" tIns="41473" rIns="82945" bIns="41473">
            <a:spAutoFit/>
          </a:bodyPr>
          <a:lstStyle/>
          <a:p>
            <a:pPr algn="ctr" fontAlgn="auto">
              <a:lnSpc>
                <a:spcPct val="93000"/>
              </a:lnSpc>
              <a:spcBef>
                <a:spcPts val="0"/>
              </a:spcBef>
              <a:spcAft>
                <a:spcPts val="0"/>
              </a:spcAft>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Analiza pod kątem płci – 4 KROKI</a:t>
            </a:r>
          </a:p>
        </p:txBody>
      </p:sp>
    </p:spTree>
    <p:extLst>
      <p:ext uri="{BB962C8B-B14F-4D97-AF65-F5344CB8AC3E}">
        <p14:creationId xmlns:p14="http://schemas.microsoft.com/office/powerpoint/2010/main" val="5206607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68101" y="1874443"/>
            <a:ext cx="11911781" cy="4680520"/>
          </a:xfrm>
          <a:prstGeom prst="rect">
            <a:avLst/>
          </a:prstGeom>
          <a:noFill/>
          <a:ln w="9525">
            <a:noFill/>
            <a:round/>
            <a:headEnd/>
            <a:tailEnd/>
          </a:ln>
        </p:spPr>
        <p:txBody>
          <a:bodyPr lIns="0" tIns="0" rIns="0" bIns="0" anchor="ctr"/>
          <a:lstStyle/>
          <a:p>
            <a:pPr marL="810732" lvl="1" indent="-396006"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Tradycyjne role płci i stereotypy płci sprawiają, że to </a:t>
            </a:r>
            <a:r>
              <a:rPr lang="pl-PL" sz="2100" b="1" dirty="0">
                <a:solidFill>
                  <a:srgbClr val="212747"/>
                </a:solidFill>
                <a:latin typeface="+mn-lt"/>
                <a:sym typeface="Wingdings" pitchFamily="2" charset="2"/>
              </a:rPr>
              <a:t>kobiety znacznie częściej niż mężczyźni sprawują opiekę nad osobami zależnymi</a:t>
            </a:r>
            <a:r>
              <a:rPr lang="pl-PL" sz="2100" dirty="0">
                <a:solidFill>
                  <a:srgbClr val="212747"/>
                </a:solidFill>
                <a:latin typeface="+mn-lt"/>
                <a:sym typeface="Wingdings" pitchFamily="2" charset="2"/>
              </a:rPr>
              <a:t>. </a:t>
            </a:r>
          </a:p>
          <a:p>
            <a:pPr marL="810732" lvl="1" indent="-396006"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100" dirty="0">
                <a:solidFill>
                  <a:srgbClr val="212747"/>
                </a:solidFill>
                <a:latin typeface="+mn-lt"/>
                <a:sym typeface="Wingdings" pitchFamily="2" charset="2"/>
              </a:rPr>
              <a:t>Badania rynku pokazały </a:t>
            </a:r>
            <a:r>
              <a:rPr lang="pl-PL" sz="2100" b="1" dirty="0">
                <a:solidFill>
                  <a:srgbClr val="212747"/>
                </a:solidFill>
                <a:latin typeface="+mn-lt"/>
                <a:sym typeface="Wingdings" pitchFamily="2" charset="2"/>
              </a:rPr>
              <a:t>brak chęci właścicieli małych przedsiębiorstw do stosowania nowoczesnych i elastycznych form zatrudnienia </a:t>
            </a:r>
            <a:r>
              <a:rPr lang="pl-PL" sz="2100" dirty="0">
                <a:solidFill>
                  <a:srgbClr val="212747"/>
                </a:solidFill>
                <a:latin typeface="+mn-lt"/>
                <a:sym typeface="Wingdings" pitchFamily="2" charset="2"/>
              </a:rPr>
              <a:t>pozwalających na większą efektywność pracy i dających szanse zatrudnienia osobom, których bezrobocie wynika z konieczności opiekowania się dziećmi, wnukami czy też innymi osobami zależnymi.</a:t>
            </a:r>
            <a:br>
              <a:rPr lang="pl-PL" sz="2100" dirty="0">
                <a:solidFill>
                  <a:srgbClr val="212747"/>
                </a:solidFill>
                <a:latin typeface="+mn-lt"/>
                <a:sym typeface="Wingdings" pitchFamily="2" charset="2"/>
              </a:rPr>
            </a:br>
            <a:r>
              <a:rPr lang="pl-PL" sz="2100" dirty="0">
                <a:solidFill>
                  <a:srgbClr val="212747"/>
                </a:solidFill>
                <a:latin typeface="+mn-lt"/>
                <a:sym typeface="Wingdings" pitchFamily="2" charset="2"/>
              </a:rPr>
              <a:t>Problem ten jest szczególnie istotny w sytuacji kobiet, które </a:t>
            </a:r>
            <a:r>
              <a:rPr lang="pl-PL" sz="2100" b="1" dirty="0">
                <a:solidFill>
                  <a:srgbClr val="212747"/>
                </a:solidFill>
                <a:latin typeface="+mn-lt"/>
                <a:sym typeface="Wingdings" pitchFamily="2" charset="2"/>
              </a:rPr>
              <a:t>znacznie częściej niż mężczyźni opiekują się rodzicami</a:t>
            </a:r>
            <a:r>
              <a:rPr lang="pl-PL" sz="2100" dirty="0">
                <a:solidFill>
                  <a:srgbClr val="212747"/>
                </a:solidFill>
                <a:latin typeface="+mn-lt"/>
                <a:sym typeface="Wingdings" pitchFamily="2" charset="2"/>
              </a:rPr>
              <a:t> (w przypadku rodzeństwa to córka podejmuje opiekę nad starszymi rodzicami, a nie syn). </a:t>
            </a:r>
          </a:p>
        </p:txBody>
      </p:sp>
      <p:sp>
        <p:nvSpPr>
          <p:cNvPr id="6" name="Prostokąt 3"/>
          <p:cNvSpPr/>
          <p:nvPr/>
        </p:nvSpPr>
        <p:spPr>
          <a:xfrm>
            <a:off x="3407992" y="1484785"/>
            <a:ext cx="5537286" cy="779316"/>
          </a:xfrm>
          <a:prstGeom prst="rect">
            <a:avLst/>
          </a:prstGeom>
        </p:spPr>
        <p:txBody>
          <a:bodyPr wrap="none">
            <a:spAutoFit/>
          </a:bodyPr>
          <a:lstStyle/>
          <a:p>
            <a:pPr marL="0" lvl="1" indent="-396006" algn="ctr" fontAlgn="auto">
              <a:lnSpc>
                <a:spcPct val="93000"/>
              </a:lnSpc>
              <a:spcBef>
                <a:spcPts val="0"/>
              </a:spcBef>
              <a:spcAft>
                <a:spcPts val="0"/>
              </a:spcAft>
              <a:buClr>
                <a:srgbClr val="000000"/>
              </a:buClr>
              <a:buSzPct val="100000"/>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4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n-lt"/>
                <a:ea typeface="+mj-ea"/>
                <a:cs typeface="+mj-cs"/>
              </a:rPr>
              <a:t>DLACZEGO TAK JEST?</a:t>
            </a:r>
          </a:p>
        </p:txBody>
      </p:sp>
      <p:sp>
        <p:nvSpPr>
          <p:cNvPr id="7" name="Prostokąt 4"/>
          <p:cNvSpPr/>
          <p:nvPr/>
        </p:nvSpPr>
        <p:spPr>
          <a:xfrm>
            <a:off x="1775520" y="552147"/>
            <a:ext cx="8496944" cy="770739"/>
          </a:xfrm>
          <a:prstGeom prst="rect">
            <a:avLst/>
          </a:prstGeom>
        </p:spPr>
        <p:txBody>
          <a:bodyPr wrap="square" lIns="82945" tIns="41473" rIns="82945" bIns="41473">
            <a:spAutoFit/>
          </a:bodyPr>
          <a:lstStyle/>
          <a:p>
            <a:pPr algn="ctr" fontAlgn="auto">
              <a:lnSpc>
                <a:spcPct val="93000"/>
              </a:lnSpc>
              <a:spcBef>
                <a:spcPts val="0"/>
              </a:spcBef>
              <a:spcAft>
                <a:spcPts val="0"/>
              </a:spcAft>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Analiza pod kątem płci – 4 KROKI</a:t>
            </a:r>
          </a:p>
        </p:txBody>
      </p:sp>
    </p:spTree>
    <p:extLst>
      <p:ext uri="{BB962C8B-B14F-4D97-AF65-F5344CB8AC3E}">
        <p14:creationId xmlns:p14="http://schemas.microsoft.com/office/powerpoint/2010/main" val="32613995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1243173" y="2047485"/>
            <a:ext cx="9678256" cy="4140404"/>
          </a:xfrm>
          <a:prstGeom prst="rect">
            <a:avLst/>
          </a:prstGeom>
          <a:noFill/>
          <a:ln w="9525">
            <a:noFill/>
            <a:round/>
            <a:headEnd/>
            <a:tailEnd/>
          </a:ln>
        </p:spPr>
        <p:txBody>
          <a:bodyPr lIns="0" tIns="0" rIns="0" bIns="0" anchor="ctr"/>
          <a:lstStyle/>
          <a:p>
            <a:pPr marL="809625" lvl="1" indent="-809625" algn="ctr" defTabSz="447847" fontAlgn="auto">
              <a:lnSpc>
                <a:spcPct val="150000"/>
              </a:lnSpc>
              <a:spcBef>
                <a:spcPct val="20000"/>
              </a:spcBef>
              <a:spcAft>
                <a:spcPts val="0"/>
              </a:spcAft>
              <a:buClr>
                <a:srgbClr val="FFC000"/>
              </a:buClr>
              <a:buSzPct val="100000"/>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b="1" dirty="0">
                <a:effectLst>
                  <a:outerShdw blurRad="38100" dist="38100" dir="2700000" algn="tl">
                    <a:srgbClr val="000000">
                      <a:alpha val="43137"/>
                    </a:srgbClr>
                  </a:outerShdw>
                </a:effectLst>
                <a:latin typeface="+mn-lt"/>
              </a:rPr>
              <a:t>KROK IV:  POTRZEBY KOBIET I MĘŻCZYZN</a:t>
            </a:r>
          </a:p>
          <a:p>
            <a:pPr marL="810732" lvl="1" indent="-396006" algn="ctr" defTabSz="447847" fontAlgn="auto">
              <a:lnSpc>
                <a:spcPct val="150000"/>
              </a:lnSpc>
              <a:spcBef>
                <a:spcPct val="20000"/>
              </a:spcBef>
              <a:spcAft>
                <a:spcPts val="0"/>
              </a:spcAft>
              <a:buClr>
                <a:srgbClr val="FFC000"/>
              </a:buClr>
              <a:buSzPct val="100000"/>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endParaRPr lang="pl-PL" b="1" dirty="0">
              <a:effectLst>
                <a:outerShdw blurRad="38100" dist="38100" dir="2700000" algn="tl">
                  <a:srgbClr val="000000">
                    <a:alpha val="43137"/>
                  </a:srgbClr>
                </a:outerShdw>
              </a:effectLst>
              <a:latin typeface="Franklin Gothic Medium" pitchFamily="34" charset="0"/>
            </a:endParaRPr>
          </a:p>
          <a:p>
            <a:pPr marL="810732" lvl="1" indent="-396006"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olidFill>
                  <a:srgbClr val="212747"/>
                </a:solidFill>
                <a:latin typeface="+mn-lt"/>
                <a:sym typeface="Wingdings" pitchFamily="2" charset="2"/>
              </a:rPr>
              <a:t>Jakie są potrzeby K, a jakie M w związku z zaistniałą sytuacją?</a:t>
            </a:r>
          </a:p>
          <a:p>
            <a:pPr marL="810732" lvl="1" indent="-396006"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olidFill>
                  <a:srgbClr val="212747"/>
                </a:solidFill>
                <a:latin typeface="+mn-lt"/>
                <a:sym typeface="Wingdings" pitchFamily="2" charset="2"/>
              </a:rPr>
              <a:t>Jakie są potrzeby praktyczne, bieżące?</a:t>
            </a:r>
          </a:p>
          <a:p>
            <a:pPr marL="810732" lvl="1" indent="-396006"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olidFill>
                  <a:srgbClr val="212747"/>
                </a:solidFill>
                <a:latin typeface="+mn-lt"/>
                <a:sym typeface="Wingdings" pitchFamily="2" charset="2"/>
              </a:rPr>
              <a:t>Jakie są potrzeby strategiczne, długofalowe?</a:t>
            </a:r>
          </a:p>
          <a:p>
            <a:pPr marL="810732" lvl="1" indent="-396006" defTabSz="447847" fontAlgn="auto">
              <a:lnSpc>
                <a:spcPct val="150000"/>
              </a:lnSpc>
              <a:spcBef>
                <a:spcPct val="20000"/>
              </a:spcBef>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olidFill>
                  <a:srgbClr val="212747"/>
                </a:solidFill>
                <a:latin typeface="+mn-lt"/>
                <a:sym typeface="Wingdings" pitchFamily="2" charset="2"/>
              </a:rPr>
              <a:t>Jak możemy uwzględnić te potrzeby planując nasz przedsięwzięcie?</a:t>
            </a:r>
          </a:p>
        </p:txBody>
      </p:sp>
      <p:sp>
        <p:nvSpPr>
          <p:cNvPr id="6" name="Prostokąt 3"/>
          <p:cNvSpPr/>
          <p:nvPr/>
        </p:nvSpPr>
        <p:spPr>
          <a:xfrm>
            <a:off x="3407992" y="1484785"/>
            <a:ext cx="5537286" cy="779316"/>
          </a:xfrm>
          <a:prstGeom prst="rect">
            <a:avLst/>
          </a:prstGeom>
        </p:spPr>
        <p:txBody>
          <a:bodyPr wrap="none">
            <a:spAutoFit/>
          </a:bodyPr>
          <a:lstStyle/>
          <a:p>
            <a:pPr marL="0" lvl="1" indent="-396006" algn="ctr" fontAlgn="auto">
              <a:lnSpc>
                <a:spcPct val="93000"/>
              </a:lnSpc>
              <a:spcBef>
                <a:spcPts val="0"/>
              </a:spcBef>
              <a:spcAft>
                <a:spcPts val="0"/>
              </a:spcAft>
              <a:buClr>
                <a:srgbClr val="000000"/>
              </a:buClr>
              <a:buSzPct val="100000"/>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4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n-lt"/>
                <a:ea typeface="+mj-ea"/>
                <a:cs typeface="+mj-cs"/>
              </a:rPr>
              <a:t>DLACZEGO TAK JEST?</a:t>
            </a:r>
          </a:p>
        </p:txBody>
      </p:sp>
      <p:sp>
        <p:nvSpPr>
          <p:cNvPr id="7" name="Prostokąt 4"/>
          <p:cNvSpPr/>
          <p:nvPr/>
        </p:nvSpPr>
        <p:spPr>
          <a:xfrm>
            <a:off x="1775520" y="552147"/>
            <a:ext cx="8496944" cy="770739"/>
          </a:xfrm>
          <a:prstGeom prst="rect">
            <a:avLst/>
          </a:prstGeom>
        </p:spPr>
        <p:txBody>
          <a:bodyPr wrap="square" lIns="82945" tIns="41473" rIns="82945" bIns="41473">
            <a:spAutoFit/>
          </a:bodyPr>
          <a:lstStyle/>
          <a:p>
            <a:pPr algn="ctr" fontAlgn="auto">
              <a:lnSpc>
                <a:spcPct val="93000"/>
              </a:lnSpc>
              <a:spcBef>
                <a:spcPts val="0"/>
              </a:spcBef>
              <a:spcAft>
                <a:spcPts val="0"/>
              </a:spcAft>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Analiza pod kątem płci – 4 KROKI</a:t>
            </a:r>
          </a:p>
        </p:txBody>
      </p:sp>
    </p:spTree>
    <p:extLst>
      <p:ext uri="{BB962C8B-B14F-4D97-AF65-F5344CB8AC3E}">
        <p14:creationId xmlns:p14="http://schemas.microsoft.com/office/powerpoint/2010/main" val="10602052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353960" y="2264101"/>
            <a:ext cx="11594199" cy="3869571"/>
          </a:xfrm>
          <a:prstGeom prst="rect">
            <a:avLst/>
          </a:prstGeom>
          <a:noFill/>
          <a:ln w="9525">
            <a:noFill/>
            <a:round/>
            <a:headEnd/>
            <a:tailEnd/>
          </a:ln>
        </p:spPr>
        <p:txBody>
          <a:bodyPr lIns="0" tIns="0" rIns="0" bIns="0" anchor="ctr"/>
          <a:lstStyle/>
          <a:p>
            <a:pPr marL="809625" lvl="1" indent="-809625" algn="ctr" defTabSz="447847" fontAlgn="auto">
              <a:lnSpc>
                <a:spcPct val="150000"/>
              </a:lnSpc>
              <a:spcBef>
                <a:spcPct val="20000"/>
              </a:spcBef>
              <a:spcAft>
                <a:spcPts val="0"/>
              </a:spcAft>
              <a:buClr>
                <a:srgbClr val="FFC000"/>
              </a:buClr>
              <a:buSzPct val="100000"/>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r>
              <a:rPr lang="pl-PL" sz="2600" b="1" dirty="0">
                <a:effectLst>
                  <a:outerShdw blurRad="38100" dist="38100" dir="2700000" algn="tl">
                    <a:srgbClr val="000000">
                      <a:alpha val="43137"/>
                    </a:srgbClr>
                  </a:outerShdw>
                </a:effectLst>
                <a:latin typeface="+mn-lt"/>
              </a:rPr>
              <a:t>KROK IV:  POTRZEBY KOBIET I MĘŻCZYZN</a:t>
            </a:r>
          </a:p>
          <a:p>
            <a:pPr marL="353532" lvl="1" indent="-396006" algn="ctr" defTabSz="447847">
              <a:lnSpc>
                <a:spcPct val="150000"/>
              </a:lnSpc>
              <a:spcBef>
                <a:spcPct val="20000"/>
              </a:spcBef>
              <a:buClr>
                <a:srgbClr val="FFC000"/>
              </a:buClr>
              <a:buSzPct val="100000"/>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endParaRPr lang="pl-PL" sz="2400" b="1" dirty="0">
              <a:effectLst>
                <a:outerShdw blurRad="38100" dist="38100" dir="2700000" algn="tl">
                  <a:srgbClr val="000000">
                    <a:alpha val="43137"/>
                  </a:srgbClr>
                </a:outerShdw>
              </a:effectLst>
              <a:latin typeface="Franklin Gothic Medium" pitchFamily="34" charset="0"/>
            </a:endParaRPr>
          </a:p>
          <a:p>
            <a:pPr marL="757626" lvl="1" indent="-342900" defTabSz="447847" fontAlgn="auto">
              <a:lnSpc>
                <a:spcPct val="150000"/>
              </a:lnSpc>
              <a:spcBef>
                <a:spcPct val="20000"/>
              </a:spcBef>
              <a:spcAft>
                <a:spcPts val="0"/>
              </a:spcAft>
              <a:buClr>
                <a:srgbClr val="0070C0"/>
              </a:buClr>
              <a:buSzPct val="125000"/>
              <a:buFont typeface="Arial" panose="020B0604020202020204" pitchFamily="34" charset="0"/>
              <a:buChar char="•"/>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olidFill>
                  <a:srgbClr val="212747"/>
                </a:solidFill>
                <a:latin typeface="+mn-lt"/>
                <a:sym typeface="Wingdings" pitchFamily="2" charset="2"/>
              </a:rPr>
              <a:t>Dostosowanie wsparcia do potrzeb rynku pracy, szczególnie w przypadku bezrobotnych kobiet,</a:t>
            </a:r>
          </a:p>
          <a:p>
            <a:pPr marL="757626" lvl="1" indent="-342900" defTabSz="447847" fontAlgn="auto">
              <a:lnSpc>
                <a:spcPct val="150000"/>
              </a:lnSpc>
              <a:spcBef>
                <a:spcPct val="20000"/>
              </a:spcBef>
              <a:spcAft>
                <a:spcPts val="0"/>
              </a:spcAft>
              <a:buClr>
                <a:srgbClr val="0070C0"/>
              </a:buClr>
              <a:buSzPct val="125000"/>
              <a:buFont typeface="Arial" panose="020B0604020202020204" pitchFamily="34" charset="0"/>
              <a:buChar char="•"/>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olidFill>
                  <a:srgbClr val="212747"/>
                </a:solidFill>
                <a:latin typeface="+mn-lt"/>
                <a:sym typeface="Wingdings" pitchFamily="2" charset="2"/>
              </a:rPr>
              <a:t>Wzmocnienie umiejętności z zakresu obsługi nowoczesnych, sterowanych komputerowo maszyn i urządzeń, nowych technologii, etc.</a:t>
            </a:r>
          </a:p>
          <a:p>
            <a:pPr marL="757626" lvl="1" indent="-342900" defTabSz="447847" fontAlgn="auto">
              <a:lnSpc>
                <a:spcPct val="150000"/>
              </a:lnSpc>
              <a:spcBef>
                <a:spcPct val="20000"/>
              </a:spcBef>
              <a:spcAft>
                <a:spcPts val="0"/>
              </a:spcAft>
              <a:buClr>
                <a:srgbClr val="0070C0"/>
              </a:buClr>
              <a:buSzPct val="125000"/>
              <a:buFont typeface="Arial" panose="020B0604020202020204" pitchFamily="34" charset="0"/>
              <a:buChar char="•"/>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olidFill>
                  <a:srgbClr val="212747"/>
                </a:solidFill>
                <a:latin typeface="+mn-lt"/>
                <a:sym typeface="Wingdings" pitchFamily="2" charset="2"/>
              </a:rPr>
              <a:t>Zwiększenie aktywności w poszukiwaniu pracy zarówno w grupie kobiet i mężczyzn,</a:t>
            </a:r>
          </a:p>
        </p:txBody>
      </p:sp>
      <p:sp>
        <p:nvSpPr>
          <p:cNvPr id="6" name="Prostokąt 3"/>
          <p:cNvSpPr/>
          <p:nvPr/>
        </p:nvSpPr>
        <p:spPr>
          <a:xfrm>
            <a:off x="3407992" y="1484785"/>
            <a:ext cx="5537286" cy="779316"/>
          </a:xfrm>
          <a:prstGeom prst="rect">
            <a:avLst/>
          </a:prstGeom>
        </p:spPr>
        <p:txBody>
          <a:bodyPr wrap="none">
            <a:spAutoFit/>
          </a:bodyPr>
          <a:lstStyle/>
          <a:p>
            <a:pPr marL="0" lvl="1" indent="-396006" algn="ctr" fontAlgn="auto">
              <a:lnSpc>
                <a:spcPct val="93000"/>
              </a:lnSpc>
              <a:spcBef>
                <a:spcPts val="0"/>
              </a:spcBef>
              <a:spcAft>
                <a:spcPts val="0"/>
              </a:spcAft>
              <a:buClr>
                <a:srgbClr val="000000"/>
              </a:buClr>
              <a:buSzPct val="100000"/>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4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n-lt"/>
                <a:ea typeface="+mj-ea"/>
                <a:cs typeface="+mj-cs"/>
              </a:rPr>
              <a:t>DLACZEGO TAK JEST?</a:t>
            </a:r>
          </a:p>
        </p:txBody>
      </p:sp>
      <p:sp>
        <p:nvSpPr>
          <p:cNvPr id="7" name="Prostokąt 4"/>
          <p:cNvSpPr/>
          <p:nvPr/>
        </p:nvSpPr>
        <p:spPr>
          <a:xfrm>
            <a:off x="1775520" y="552147"/>
            <a:ext cx="8496944" cy="770739"/>
          </a:xfrm>
          <a:prstGeom prst="rect">
            <a:avLst/>
          </a:prstGeom>
        </p:spPr>
        <p:txBody>
          <a:bodyPr wrap="square" lIns="82945" tIns="41473" rIns="82945" bIns="41473">
            <a:spAutoFit/>
          </a:bodyPr>
          <a:lstStyle/>
          <a:p>
            <a:pPr algn="ctr" fontAlgn="auto">
              <a:lnSpc>
                <a:spcPct val="93000"/>
              </a:lnSpc>
              <a:spcBef>
                <a:spcPts val="0"/>
              </a:spcBef>
              <a:spcAft>
                <a:spcPts val="0"/>
              </a:spcAft>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Analiza pod kątem płci – 4 KROKI</a:t>
            </a:r>
          </a:p>
        </p:txBody>
      </p:sp>
    </p:spTree>
    <p:extLst>
      <p:ext uri="{BB962C8B-B14F-4D97-AF65-F5344CB8AC3E}">
        <p14:creationId xmlns:p14="http://schemas.microsoft.com/office/powerpoint/2010/main" val="10492184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265471" y="2264101"/>
            <a:ext cx="11651226" cy="3959718"/>
          </a:xfrm>
          <a:prstGeom prst="rect">
            <a:avLst/>
          </a:prstGeom>
          <a:noFill/>
          <a:ln w="9525">
            <a:noFill/>
            <a:round/>
            <a:headEnd/>
            <a:tailEnd/>
          </a:ln>
        </p:spPr>
        <p:txBody>
          <a:bodyPr lIns="0" tIns="0" rIns="0" bIns="0" anchor="ctr"/>
          <a:lstStyle/>
          <a:p>
            <a:pPr marL="353532" lvl="1" indent="-396006" algn="ctr" defTabSz="447847" fontAlgn="auto">
              <a:lnSpc>
                <a:spcPct val="150000"/>
              </a:lnSpc>
              <a:spcBef>
                <a:spcPct val="20000"/>
              </a:spcBef>
              <a:spcAft>
                <a:spcPts val="0"/>
              </a:spcAft>
              <a:buClr>
                <a:srgbClr val="FFC000"/>
              </a:buClr>
              <a:buSzPct val="100000"/>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r>
              <a:rPr lang="pl-PL" sz="2400" b="1" dirty="0">
                <a:effectLst>
                  <a:outerShdw blurRad="38100" dist="38100" dir="2700000" algn="tl">
                    <a:srgbClr val="000000">
                      <a:alpha val="43137"/>
                    </a:srgbClr>
                  </a:outerShdw>
                </a:effectLst>
                <a:latin typeface="+mn-lt"/>
              </a:rPr>
              <a:t>KROK IV:  POTRZEBY KOBIET I MĘŻCZYZN</a:t>
            </a:r>
          </a:p>
          <a:p>
            <a:pPr marL="757626" lvl="1" indent="-342900" defTabSz="447847" fontAlgn="auto">
              <a:lnSpc>
                <a:spcPct val="150000"/>
              </a:lnSpc>
              <a:spcBef>
                <a:spcPct val="20000"/>
              </a:spcBef>
              <a:spcAft>
                <a:spcPts val="0"/>
              </a:spcAft>
              <a:buClr>
                <a:srgbClr val="0070C0"/>
              </a:buClr>
              <a:buSzPct val="125000"/>
              <a:buFont typeface="Arial" panose="020B0604020202020204" pitchFamily="34" charset="0"/>
              <a:buChar char="•"/>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olidFill>
                  <a:srgbClr val="212747"/>
                </a:solidFill>
                <a:latin typeface="+mn-lt"/>
                <a:sym typeface="Wingdings" pitchFamily="2" charset="2"/>
              </a:rPr>
              <a:t>Podniesienie poziomu wiedzy wśród pracodawców z sektora MSP na temat prawnych uwarunkowań elastycznych form zatrudnienia,</a:t>
            </a:r>
          </a:p>
          <a:p>
            <a:pPr marL="757626" lvl="1" indent="-342900" defTabSz="447847" fontAlgn="auto">
              <a:lnSpc>
                <a:spcPct val="150000"/>
              </a:lnSpc>
              <a:spcBef>
                <a:spcPct val="20000"/>
              </a:spcBef>
              <a:spcAft>
                <a:spcPts val="0"/>
              </a:spcAft>
              <a:buClr>
                <a:srgbClr val="0070C0"/>
              </a:buClr>
              <a:buSzPct val="125000"/>
              <a:buFont typeface="Arial" panose="020B0604020202020204" pitchFamily="34" charset="0"/>
              <a:buChar char="•"/>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olidFill>
                  <a:srgbClr val="212747"/>
                </a:solidFill>
                <a:latin typeface="+mn-lt"/>
                <a:sym typeface="Wingdings" pitchFamily="2" charset="2"/>
              </a:rPr>
              <a:t>Wzmocnienie wiary kobiet i mężczyzn we własne możliwości,</a:t>
            </a:r>
          </a:p>
          <a:p>
            <a:pPr marL="757626" lvl="1" indent="-342900" defTabSz="447847" fontAlgn="auto">
              <a:lnSpc>
                <a:spcPct val="150000"/>
              </a:lnSpc>
              <a:spcBef>
                <a:spcPct val="20000"/>
              </a:spcBef>
              <a:spcAft>
                <a:spcPts val="0"/>
              </a:spcAft>
              <a:buClr>
                <a:srgbClr val="0070C0"/>
              </a:buClr>
              <a:buSzPct val="125000"/>
              <a:buFont typeface="Arial" panose="020B0604020202020204" pitchFamily="34" charset="0"/>
              <a:buChar char="•"/>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olidFill>
                  <a:srgbClr val="212747"/>
                </a:solidFill>
                <a:latin typeface="+mn-lt"/>
                <a:sym typeface="Wingdings" pitchFamily="2" charset="2"/>
              </a:rPr>
              <a:t>Wzmocnienie umiejętności społecznych wymaganych na rynku pracy wśród osób bezrobotnych, </a:t>
            </a:r>
            <a:br>
              <a:rPr lang="pl-PL" sz="2200" dirty="0">
                <a:solidFill>
                  <a:srgbClr val="212747"/>
                </a:solidFill>
                <a:latin typeface="+mn-lt"/>
                <a:sym typeface="Wingdings" pitchFamily="2" charset="2"/>
              </a:rPr>
            </a:br>
            <a:r>
              <a:rPr lang="pl-PL" sz="2200" dirty="0">
                <a:solidFill>
                  <a:srgbClr val="212747"/>
                </a:solidFill>
                <a:latin typeface="+mn-lt"/>
                <a:sym typeface="Wingdings" pitchFamily="2" charset="2"/>
              </a:rPr>
              <a:t>w tym w grupie kobiet, szczególnie z zakresu autoprezentacji, a w grupie mężczyzn z zakresu komunikacji interpersonalnej.</a:t>
            </a:r>
          </a:p>
        </p:txBody>
      </p:sp>
      <p:sp>
        <p:nvSpPr>
          <p:cNvPr id="6" name="Prostokąt 3"/>
          <p:cNvSpPr/>
          <p:nvPr/>
        </p:nvSpPr>
        <p:spPr>
          <a:xfrm>
            <a:off x="3407992" y="1484785"/>
            <a:ext cx="5537286" cy="779316"/>
          </a:xfrm>
          <a:prstGeom prst="rect">
            <a:avLst/>
          </a:prstGeom>
        </p:spPr>
        <p:txBody>
          <a:bodyPr wrap="none">
            <a:spAutoFit/>
          </a:bodyPr>
          <a:lstStyle/>
          <a:p>
            <a:pPr marL="0" lvl="1" indent="-396006" algn="ctr" fontAlgn="auto">
              <a:lnSpc>
                <a:spcPct val="93000"/>
              </a:lnSpc>
              <a:spcBef>
                <a:spcPts val="0"/>
              </a:spcBef>
              <a:spcAft>
                <a:spcPts val="0"/>
              </a:spcAft>
              <a:buClr>
                <a:srgbClr val="000000"/>
              </a:buClr>
              <a:buSzPct val="100000"/>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48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n-lt"/>
                <a:ea typeface="+mj-ea"/>
                <a:cs typeface="+mj-cs"/>
              </a:rPr>
              <a:t>DLACZEGO TAK JEST?</a:t>
            </a:r>
          </a:p>
        </p:txBody>
      </p:sp>
      <p:sp>
        <p:nvSpPr>
          <p:cNvPr id="7" name="Prostokąt 4"/>
          <p:cNvSpPr/>
          <p:nvPr/>
        </p:nvSpPr>
        <p:spPr>
          <a:xfrm>
            <a:off x="1775520" y="552147"/>
            <a:ext cx="8496944" cy="770739"/>
          </a:xfrm>
          <a:prstGeom prst="rect">
            <a:avLst/>
          </a:prstGeom>
        </p:spPr>
        <p:txBody>
          <a:bodyPr wrap="square" lIns="82945" tIns="41473" rIns="82945" bIns="41473">
            <a:spAutoFit/>
          </a:bodyPr>
          <a:lstStyle/>
          <a:p>
            <a:pPr algn="ctr" fontAlgn="auto">
              <a:lnSpc>
                <a:spcPct val="93000"/>
              </a:lnSpc>
              <a:spcBef>
                <a:spcPts val="0"/>
              </a:spcBef>
              <a:spcAft>
                <a:spcPts val="0"/>
              </a:spcAft>
              <a:buClr>
                <a:srgbClr val="000000"/>
              </a:buClr>
              <a:buSzPct val="100000"/>
              <a:defRPr/>
            </a:pPr>
            <a:r>
              <a:rPr lang="pl-PL" sz="4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Analiza pod kątem płci – 4 KROKI</a:t>
            </a:r>
          </a:p>
        </p:txBody>
      </p:sp>
    </p:spTree>
    <p:extLst>
      <p:ext uri="{BB962C8B-B14F-4D97-AF65-F5344CB8AC3E}">
        <p14:creationId xmlns:p14="http://schemas.microsoft.com/office/powerpoint/2010/main" val="40768020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lstStyle/>
          <a:p>
            <a:pPr lvl="1"/>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Potrzeby – praktyczne / strategiczne</a:t>
            </a:r>
          </a:p>
        </p:txBody>
      </p:sp>
      <p:sp>
        <p:nvSpPr>
          <p:cNvPr id="10" name="Symbol zastępczy zawartości 9"/>
          <p:cNvSpPr>
            <a:spLocks noGrp="1"/>
          </p:cNvSpPr>
          <p:nvPr>
            <p:ph idx="1"/>
          </p:nvPr>
        </p:nvSpPr>
        <p:spPr>
          <a:xfrm>
            <a:off x="766915" y="2212258"/>
            <a:ext cx="10618839" cy="3908323"/>
          </a:xfrm>
        </p:spPr>
        <p:txBody>
          <a:bodyPr>
            <a:normAutofit/>
          </a:bodyPr>
          <a:lstStyle/>
          <a:p>
            <a:pPr marL="533400" lvl="1" indent="-446088"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b="1" kern="1200" dirty="0">
                <a:ea typeface="+mn-ea"/>
                <a:cs typeface="+mn-cs"/>
                <a:sym typeface="Wingdings" pitchFamily="2" charset="2"/>
              </a:rPr>
              <a:t>Potrzeby praktyczne </a:t>
            </a:r>
            <a:r>
              <a:rPr lang="pl-PL" sz="2600" kern="1200" dirty="0">
                <a:ea typeface="+mn-ea"/>
                <a:cs typeface="+mn-cs"/>
                <a:sym typeface="Wingdings" pitchFamily="2" charset="2"/>
              </a:rPr>
              <a:t>– wynikają z bieżących, praktycznych problemów dnia i możliwości ich zaspokajania:</a:t>
            </a:r>
          </a:p>
          <a:p>
            <a:pPr marL="1210782" lvl="2"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dirty="0">
                <a:sym typeface="Wingdings" pitchFamily="2" charset="2"/>
              </a:rPr>
              <a:t>Dostęp do opieki zdrowotnej.</a:t>
            </a:r>
          </a:p>
          <a:p>
            <a:pPr marL="1210782" lvl="2"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dirty="0">
                <a:sym typeface="Wingdings" pitchFamily="2" charset="2"/>
              </a:rPr>
              <a:t>Dostęp do rynku pracy.</a:t>
            </a:r>
          </a:p>
          <a:p>
            <a:pPr marL="1210782" lvl="2"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dirty="0">
                <a:sym typeface="Wingdings" pitchFamily="2" charset="2"/>
              </a:rPr>
              <a:t>Dostęp do edukacji.</a:t>
            </a:r>
          </a:p>
          <a:p>
            <a:pPr marL="1210782" lvl="2"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dirty="0">
                <a:sym typeface="Wingdings" pitchFamily="2" charset="2"/>
              </a:rPr>
              <a:t>Dostęp do bankowości, finansów, etc.</a:t>
            </a:r>
          </a:p>
        </p:txBody>
      </p:sp>
    </p:spTree>
    <p:extLst>
      <p:ext uri="{BB962C8B-B14F-4D97-AF65-F5344CB8AC3E}">
        <p14:creationId xmlns:p14="http://schemas.microsoft.com/office/powerpoint/2010/main" val="4008753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zawartości 9"/>
          <p:cNvSpPr>
            <a:spLocks noGrp="1"/>
          </p:cNvSpPr>
          <p:nvPr>
            <p:ph idx="1"/>
          </p:nvPr>
        </p:nvSpPr>
        <p:spPr>
          <a:xfrm>
            <a:off x="442452" y="2212258"/>
            <a:ext cx="11415251" cy="4026310"/>
          </a:xfrm>
        </p:spPr>
        <p:txBody>
          <a:bodyPr/>
          <a:lstStyle/>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3200" b="1" dirty="0">
                <a:sym typeface="Wingdings" pitchFamily="2" charset="2"/>
              </a:rPr>
              <a:t>Potrzeby strategiczne:</a:t>
            </a:r>
            <a:endParaRPr lang="pl-PL" sz="3200" dirty="0">
              <a:sym typeface="Wingdings" pitchFamily="2" charset="2"/>
            </a:endParaRPr>
          </a:p>
          <a:p>
            <a:pPr marL="1210782" lvl="2"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dirty="0">
                <a:sym typeface="Wingdings" pitchFamily="2" charset="2"/>
              </a:rPr>
              <a:t>wiążą się z potrzebą posiadania równego statusu społecznego w różnych obszarach życia, gwarantującego jego wysoką jakość,</a:t>
            </a:r>
          </a:p>
          <a:p>
            <a:pPr marL="1210782" lvl="2"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dirty="0">
                <a:sym typeface="Wingdings" pitchFamily="2" charset="2"/>
              </a:rPr>
              <a:t>są związane ze statusem obu płci w społeczeństwie.</a:t>
            </a:r>
          </a:p>
          <a:p>
            <a:pPr marL="1210782" lvl="2"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dirty="0">
                <a:sym typeface="Wingdings" pitchFamily="2" charset="2"/>
              </a:rPr>
              <a:t>wymagają zmian strukturalnych.</a:t>
            </a:r>
          </a:p>
        </p:txBody>
      </p:sp>
      <p:sp>
        <p:nvSpPr>
          <p:cNvPr id="5" name="Tytuł 8"/>
          <p:cNvSpPr>
            <a:spLocks noGrp="1"/>
          </p:cNvSpPr>
          <p:nvPr>
            <p:ph type="title"/>
          </p:nvPr>
        </p:nvSpPr>
        <p:spPr>
          <a:xfrm>
            <a:off x="1143000" y="609600"/>
            <a:ext cx="9875838" cy="1355725"/>
          </a:xfrm>
        </p:spPr>
        <p:txBody>
          <a:bodyPr/>
          <a:lstStyle/>
          <a:p>
            <a:pPr lvl="1"/>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Potrzeby – praktyczne / strategiczne</a:t>
            </a:r>
          </a:p>
        </p:txBody>
      </p:sp>
    </p:spTree>
    <p:extLst>
      <p:ext uri="{BB962C8B-B14F-4D97-AF65-F5344CB8AC3E}">
        <p14:creationId xmlns:p14="http://schemas.microsoft.com/office/powerpoint/2010/main" val="12920449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lstStyle/>
          <a:p>
            <a:pPr lvl="1" algn="ctr"/>
            <a:r>
              <a:rPr lang="pl-PL" sz="4800" b="1" i="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Gender </a:t>
            </a:r>
            <a:r>
              <a:rPr lang="pl-PL" sz="4800" b="1" i="1" kern="1200" dirty="0" err="1">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Impact</a:t>
            </a:r>
            <a:r>
              <a:rPr lang="pl-PL" sz="4800" b="1" i="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 </a:t>
            </a:r>
            <a:r>
              <a:rPr lang="pl-PL" sz="4800" b="1" i="1" kern="1200" dirty="0" err="1">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Assessment</a:t>
            </a:r>
            <a:endParaRPr lang="pl-PL" sz="4800" b="1" i="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endParaRPr>
          </a:p>
        </p:txBody>
      </p:sp>
      <p:sp>
        <p:nvSpPr>
          <p:cNvPr id="10" name="Symbol zastępczy zawartości 9"/>
          <p:cNvSpPr>
            <a:spLocks noGrp="1"/>
          </p:cNvSpPr>
          <p:nvPr>
            <p:ph idx="1"/>
          </p:nvPr>
        </p:nvSpPr>
        <p:spPr>
          <a:xfrm>
            <a:off x="528151" y="2618128"/>
            <a:ext cx="11105536" cy="2845163"/>
          </a:xfrm>
        </p:spPr>
        <p:txBody>
          <a:bodyPr>
            <a:normAutofit/>
          </a:bodyPr>
          <a:lstStyle/>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kern="1200" dirty="0">
                <a:sym typeface="Wingdings" pitchFamily="2" charset="2"/>
              </a:rPr>
              <a:t>To analiza </a:t>
            </a:r>
            <a:r>
              <a:rPr lang="pl-PL" sz="2600" b="1" kern="1200" dirty="0">
                <a:sym typeface="Wingdings" pitchFamily="2" charset="2"/>
              </a:rPr>
              <a:t>strategii politycznych </a:t>
            </a:r>
            <a:r>
              <a:rPr lang="pl-PL" sz="2600" kern="1200" dirty="0">
                <a:sym typeface="Wingdings" pitchFamily="2" charset="2"/>
              </a:rPr>
              <a:t>i </a:t>
            </a:r>
            <a:r>
              <a:rPr lang="pl-PL" sz="2600" b="1" kern="1200" dirty="0">
                <a:sym typeface="Wingdings" pitchFamily="2" charset="2"/>
              </a:rPr>
              <a:t>ustawodawstwa</a:t>
            </a:r>
            <a:r>
              <a:rPr lang="pl-PL" sz="2600" kern="1200" dirty="0">
                <a:sym typeface="Wingdings" pitchFamily="2" charset="2"/>
              </a:rPr>
              <a:t> w celu sprawdzenia, </a:t>
            </a:r>
            <a:br>
              <a:rPr lang="pl-PL" sz="2600" kern="1200" dirty="0">
                <a:sym typeface="Wingdings" pitchFamily="2" charset="2"/>
              </a:rPr>
            </a:br>
            <a:r>
              <a:rPr lang="pl-PL" sz="2600" b="1" kern="1200" dirty="0">
                <a:sym typeface="Wingdings" pitchFamily="2" charset="2"/>
              </a:rPr>
              <a:t>czy będą miały one odmienny wpływ na sytuację kobiet i mężczyzn </a:t>
            </a:r>
            <a:r>
              <a:rPr lang="pl-PL" sz="2600" kern="1200" dirty="0">
                <a:sym typeface="Wingdings" pitchFamily="2" charset="2"/>
              </a:rPr>
              <a:t>oraz dostosowanie ich tak, aby ich </a:t>
            </a:r>
            <a:r>
              <a:rPr lang="pl-PL" sz="2600" b="1" kern="1200" dirty="0">
                <a:sym typeface="Wingdings" pitchFamily="2" charset="2"/>
              </a:rPr>
              <a:t>potencjalnie dyskryminujące skutki zostały zneutralizowane</a:t>
            </a:r>
            <a:r>
              <a:rPr lang="pl-PL" sz="2600" kern="1200" dirty="0">
                <a:sym typeface="Wingdings" pitchFamily="2" charset="2"/>
              </a:rPr>
              <a:t>, a równość płci była promowana.</a:t>
            </a:r>
          </a:p>
        </p:txBody>
      </p:sp>
    </p:spTree>
    <p:extLst>
      <p:ext uri="{BB962C8B-B14F-4D97-AF65-F5344CB8AC3E}">
        <p14:creationId xmlns:p14="http://schemas.microsoft.com/office/powerpoint/2010/main" val="10898744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zawartości 9"/>
          <p:cNvSpPr>
            <a:spLocks noGrp="1"/>
          </p:cNvSpPr>
          <p:nvPr>
            <p:ph idx="1"/>
          </p:nvPr>
        </p:nvSpPr>
        <p:spPr>
          <a:xfrm>
            <a:off x="536429" y="1978660"/>
            <a:ext cx="11393779" cy="4359275"/>
          </a:xfrm>
        </p:spPr>
        <p:txBody>
          <a:bodyPr>
            <a:noAutofit/>
          </a:bodyPr>
          <a:lstStyle/>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i="1" dirty="0">
                <a:sym typeface="Wingdings" pitchFamily="2" charset="2"/>
              </a:rPr>
              <a:t>Propozycja zmiany:</a:t>
            </a:r>
          </a:p>
          <a:p>
            <a:pPr marL="1210782" lvl="2"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b="1" kern="1200" dirty="0">
                <a:sym typeface="Wingdings" pitchFamily="2" charset="2"/>
              </a:rPr>
              <a:t>Wprowadzenie opłat za usługi szpitalne</a:t>
            </a:r>
          </a:p>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kern="1200" dirty="0">
                <a:sym typeface="Wingdings" pitchFamily="2" charset="2"/>
              </a:rPr>
              <a:t>Kwestia problemowa </a:t>
            </a:r>
            <a:r>
              <a:rPr lang="pl-PL" sz="2600" i="1" kern="1200" dirty="0">
                <a:sym typeface="Wingdings" pitchFamily="2" charset="2"/>
              </a:rPr>
              <a:t>Gender </a:t>
            </a:r>
            <a:r>
              <a:rPr lang="pl-PL" sz="2600" i="1" kern="1200" dirty="0" err="1">
                <a:sym typeface="Wingdings" pitchFamily="2" charset="2"/>
              </a:rPr>
              <a:t>Impact</a:t>
            </a:r>
            <a:r>
              <a:rPr lang="pl-PL" sz="2600" i="1" kern="1200" dirty="0">
                <a:sym typeface="Wingdings" pitchFamily="2" charset="2"/>
              </a:rPr>
              <a:t> </a:t>
            </a:r>
            <a:r>
              <a:rPr lang="pl-PL" sz="2600" i="1" kern="1200" dirty="0" err="1">
                <a:sym typeface="Wingdings" pitchFamily="2" charset="2"/>
              </a:rPr>
              <a:t>Assessment</a:t>
            </a:r>
            <a:r>
              <a:rPr lang="pl-PL" sz="2600" kern="1200" dirty="0">
                <a:sym typeface="Wingdings" pitchFamily="2" charset="2"/>
              </a:rPr>
              <a:t>:</a:t>
            </a:r>
          </a:p>
          <a:p>
            <a:pPr marL="1210782" lvl="2"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kern="1200" dirty="0">
                <a:sym typeface="Wingdings" pitchFamily="2" charset="2"/>
              </a:rPr>
              <a:t>Czy propozycja będzie miała zróżnicowany wpływ na kobiety i mężczyzn?</a:t>
            </a:r>
          </a:p>
          <a:p>
            <a:pPr marL="1210782" lvl="2"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kern="1200" dirty="0">
                <a:sym typeface="Wingdings" pitchFamily="2" charset="2"/>
              </a:rPr>
              <a:t>„Kto zyska, kto straci?”</a:t>
            </a:r>
          </a:p>
        </p:txBody>
      </p:sp>
      <p:sp>
        <p:nvSpPr>
          <p:cNvPr id="5" name="Tytuł 8"/>
          <p:cNvSpPr txBox="1">
            <a:spLocks/>
          </p:cNvSpPr>
          <p:nvPr/>
        </p:nvSpPr>
        <p:spPr bwMode="auto">
          <a:xfrm>
            <a:off x="1295400" y="481782"/>
            <a:ext cx="9875838" cy="1355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bg2">
                    <a:lumMod val="10000"/>
                  </a:schemeClr>
                </a:solidFill>
                <a:latin typeface="+mn-lt"/>
                <a:ea typeface="+mj-ea"/>
                <a:cs typeface="+mj-cs"/>
              </a:defRPr>
            </a:lvl1pPr>
            <a:lvl2pPr algn="l" rtl="0" eaLnBrk="0" fontAlgn="base" hangingPunct="0">
              <a:lnSpc>
                <a:spcPct val="90000"/>
              </a:lnSpc>
              <a:spcBef>
                <a:spcPct val="0"/>
              </a:spcBef>
              <a:spcAft>
                <a:spcPct val="0"/>
              </a:spcAft>
              <a:defRPr sz="4400">
                <a:solidFill>
                  <a:schemeClr val="accent1"/>
                </a:solidFill>
                <a:latin typeface="Calibri Light" pitchFamily="34" charset="0"/>
              </a:defRPr>
            </a:lvl2pPr>
            <a:lvl3pPr algn="l" rtl="0" eaLnBrk="0" fontAlgn="base" hangingPunct="0">
              <a:lnSpc>
                <a:spcPct val="90000"/>
              </a:lnSpc>
              <a:spcBef>
                <a:spcPct val="0"/>
              </a:spcBef>
              <a:spcAft>
                <a:spcPct val="0"/>
              </a:spcAft>
              <a:defRPr sz="4400">
                <a:solidFill>
                  <a:schemeClr val="accent1"/>
                </a:solidFill>
                <a:latin typeface="Calibri Light" pitchFamily="34" charset="0"/>
              </a:defRPr>
            </a:lvl3pPr>
            <a:lvl4pPr algn="l" rtl="0" eaLnBrk="0" fontAlgn="base" hangingPunct="0">
              <a:lnSpc>
                <a:spcPct val="90000"/>
              </a:lnSpc>
              <a:spcBef>
                <a:spcPct val="0"/>
              </a:spcBef>
              <a:spcAft>
                <a:spcPct val="0"/>
              </a:spcAft>
              <a:defRPr sz="4400">
                <a:solidFill>
                  <a:schemeClr val="accent1"/>
                </a:solidFill>
                <a:latin typeface="Calibri Light" pitchFamily="34" charset="0"/>
              </a:defRPr>
            </a:lvl4pPr>
            <a:lvl5pPr algn="l" rtl="0" eaLnBrk="0" fontAlgn="base" hangingPunct="0">
              <a:lnSpc>
                <a:spcPct val="90000"/>
              </a:lnSpc>
              <a:spcBef>
                <a:spcPct val="0"/>
              </a:spcBef>
              <a:spcAft>
                <a:spcPct val="0"/>
              </a:spcAft>
              <a:defRPr sz="4400">
                <a:solidFill>
                  <a:schemeClr val="accent1"/>
                </a:solidFill>
                <a:latin typeface="Calibri Light" pitchFamily="34" charset="0"/>
              </a:defRPr>
            </a:lvl5pPr>
            <a:lvl6pPr marL="457200" algn="l" rtl="0" fontAlgn="base">
              <a:lnSpc>
                <a:spcPct val="90000"/>
              </a:lnSpc>
              <a:spcBef>
                <a:spcPct val="0"/>
              </a:spcBef>
              <a:spcAft>
                <a:spcPct val="0"/>
              </a:spcAft>
              <a:defRPr sz="4400">
                <a:solidFill>
                  <a:schemeClr val="accent1"/>
                </a:solidFill>
                <a:latin typeface="Corbel" charset="0"/>
              </a:defRPr>
            </a:lvl6pPr>
            <a:lvl7pPr marL="914400" algn="l" rtl="0" fontAlgn="base">
              <a:lnSpc>
                <a:spcPct val="90000"/>
              </a:lnSpc>
              <a:spcBef>
                <a:spcPct val="0"/>
              </a:spcBef>
              <a:spcAft>
                <a:spcPct val="0"/>
              </a:spcAft>
              <a:defRPr sz="4400">
                <a:solidFill>
                  <a:schemeClr val="accent1"/>
                </a:solidFill>
                <a:latin typeface="Corbel" charset="0"/>
              </a:defRPr>
            </a:lvl7pPr>
            <a:lvl8pPr marL="1371600" algn="l" rtl="0" fontAlgn="base">
              <a:lnSpc>
                <a:spcPct val="90000"/>
              </a:lnSpc>
              <a:spcBef>
                <a:spcPct val="0"/>
              </a:spcBef>
              <a:spcAft>
                <a:spcPct val="0"/>
              </a:spcAft>
              <a:defRPr sz="4400">
                <a:solidFill>
                  <a:schemeClr val="accent1"/>
                </a:solidFill>
                <a:latin typeface="Corbel" charset="0"/>
              </a:defRPr>
            </a:lvl8pPr>
            <a:lvl9pPr marL="1828800" algn="l" rtl="0" fontAlgn="base">
              <a:lnSpc>
                <a:spcPct val="90000"/>
              </a:lnSpc>
              <a:spcBef>
                <a:spcPct val="0"/>
              </a:spcBef>
              <a:spcAft>
                <a:spcPct val="0"/>
              </a:spcAft>
              <a:defRPr sz="4400">
                <a:solidFill>
                  <a:schemeClr val="accent1"/>
                </a:solidFill>
                <a:latin typeface="Corbel" charset="0"/>
              </a:defRPr>
            </a:lvl9pPr>
          </a:lstStyle>
          <a:p>
            <a:pPr marL="0" lvl="1" algn="ctr" defTabSz="914400"/>
            <a:r>
              <a:rPr lang="pl-PL" sz="4800" b="1" i="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Gender Impact Assessment</a:t>
            </a:r>
          </a:p>
          <a:p>
            <a:pPr marL="0" lvl="1" algn="ctr" defTabSz="914400"/>
            <a:r>
              <a:rPr lang="pl-PL" sz="3600" b="1" i="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 przykład</a:t>
            </a:r>
            <a:endParaRPr lang="pl-PL" sz="3600" b="1" i="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endParaRPr>
          </a:p>
        </p:txBody>
      </p:sp>
    </p:spTree>
    <p:extLst>
      <p:ext uri="{BB962C8B-B14F-4D97-AF65-F5344CB8AC3E}">
        <p14:creationId xmlns:p14="http://schemas.microsoft.com/office/powerpoint/2010/main" val="167966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3000" y="572022"/>
            <a:ext cx="9875838" cy="981205"/>
          </a:xfrm>
        </p:spPr>
        <p:txBody>
          <a:bodyPr>
            <a:normAutofit/>
          </a:bodyPr>
          <a:lstStyle/>
          <a:p>
            <a:pPr algn="ctr"/>
            <a:r>
              <a:rPr lang="pl-PL" sz="32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Gender w praktyce</a:t>
            </a:r>
          </a:p>
        </p:txBody>
      </p:sp>
      <p:sp>
        <p:nvSpPr>
          <p:cNvPr id="3" name="Symbol zastępczy zawartości 2"/>
          <p:cNvSpPr>
            <a:spLocks noGrp="1"/>
          </p:cNvSpPr>
          <p:nvPr>
            <p:ph idx="1"/>
          </p:nvPr>
        </p:nvSpPr>
        <p:spPr>
          <a:xfrm>
            <a:off x="232124" y="1954060"/>
            <a:ext cx="11856640" cy="4141940"/>
          </a:xfrm>
        </p:spPr>
        <p:txBody>
          <a:bodyPr>
            <a:normAutofit/>
          </a:bodyPr>
          <a:lstStyle/>
          <a:p>
            <a:pPr marL="444500" indent="-444500">
              <a:lnSpc>
                <a:spcPct val="150000"/>
              </a:lnSpc>
              <a:buSzPct val="110000"/>
              <a:buFont typeface="Wingdings" pitchFamily="2" charset="2"/>
              <a:buChar char=""/>
            </a:pPr>
            <a:r>
              <a:rPr lang="pl-PL" sz="2800" b="1" dirty="0"/>
              <a:t>Płeć społeczno-kulturowa:</a:t>
            </a:r>
          </a:p>
          <a:p>
            <a:pPr marL="622300" lvl="2" indent="-355600">
              <a:lnSpc>
                <a:spcPct val="150000"/>
              </a:lnSpc>
              <a:buSzPct val="110000"/>
              <a:buFont typeface="Wingdings" pitchFamily="2" charset="2"/>
              <a:buChar char=""/>
            </a:pPr>
            <a:r>
              <a:rPr lang="pl-PL" sz="2400" dirty="0"/>
              <a:t>Wpływa na uczestnictwo/funkcjonowanie kobiet i mężczyzn w różnych obszarach życia społecznego, w tym na rynku pracy.</a:t>
            </a:r>
          </a:p>
          <a:p>
            <a:pPr marL="622300" lvl="2" indent="-355600">
              <a:lnSpc>
                <a:spcPct val="150000"/>
              </a:lnSpc>
              <a:buSzPct val="110000"/>
              <a:buFont typeface="Wingdings" pitchFamily="2" charset="2"/>
              <a:buChar char=""/>
            </a:pPr>
            <a:r>
              <a:rPr lang="pl-PL" sz="2400" dirty="0"/>
              <a:t>Konsekwencją gender może być gorsze położenie kobiet lub mężczyzn w danym obszarze.</a:t>
            </a:r>
          </a:p>
          <a:p>
            <a:pPr marL="622300" lvl="2" indent="-355600">
              <a:lnSpc>
                <a:spcPct val="150000"/>
              </a:lnSpc>
              <a:buSzPct val="110000"/>
              <a:buFont typeface="Wingdings" pitchFamily="2" charset="2"/>
              <a:buChar char=""/>
            </a:pPr>
            <a:r>
              <a:rPr lang="pl-PL" sz="2400" dirty="0"/>
              <a:t>Gender rodzi specyficzne problemy dla jednej i drugiej płci.</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zawartości 9"/>
          <p:cNvSpPr>
            <a:spLocks noGrp="1"/>
          </p:cNvSpPr>
          <p:nvPr>
            <p:ph idx="1"/>
          </p:nvPr>
        </p:nvSpPr>
        <p:spPr>
          <a:xfrm>
            <a:off x="348712" y="2179320"/>
            <a:ext cx="11769213" cy="3950413"/>
          </a:xfrm>
        </p:spPr>
        <p:txBody>
          <a:bodyPr>
            <a:noAutofit/>
          </a:bodyPr>
          <a:lstStyle/>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400" dirty="0">
                <a:sym typeface="Wingdings" pitchFamily="2" charset="2"/>
              </a:rPr>
              <a:t>Kto częściej korzysta z usług szpitalnych (K? M?)</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400" dirty="0">
                <a:sym typeface="Wingdings" pitchFamily="2" charset="2"/>
              </a:rPr>
              <a:t>Czy kobiety i mężczyźni dysponują takim samym dochodem, aby płacić za takie usługi?</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400" dirty="0">
                <a:sym typeface="Wingdings" pitchFamily="2" charset="2"/>
              </a:rPr>
              <a:t>Kto zapłaci za dzieci i inne osoby zależne korzystające z usług szpitalnych? </a:t>
            </a:r>
            <a:br>
              <a:rPr lang="pl-PL" sz="2400" dirty="0">
                <a:sym typeface="Wingdings" pitchFamily="2" charset="2"/>
              </a:rPr>
            </a:br>
            <a:r>
              <a:rPr lang="pl-PL" sz="2400" dirty="0">
                <a:sym typeface="Wingdings" pitchFamily="2" charset="2"/>
              </a:rPr>
              <a:t>(np. w rodzinach niepełnych?)</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400" dirty="0">
                <a:sym typeface="Wingdings" pitchFamily="2" charset="2"/>
              </a:rPr>
              <a:t>Czy wprowadzenie opłat spowoduje, że pobyty w szpitalu staną się krótsze? </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400" dirty="0">
                <a:sym typeface="Wingdings" pitchFamily="2" charset="2"/>
              </a:rPr>
              <a:t>Czy oznacza to, że osoby chore będą teraz powracać do zdrowia w domach?</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400" dirty="0">
                <a:sym typeface="Wingdings" pitchFamily="2" charset="2"/>
              </a:rPr>
              <a:t>Kto będzie odpowiadał za opiekę nad nimi?</a:t>
            </a:r>
          </a:p>
        </p:txBody>
      </p:sp>
      <p:sp>
        <p:nvSpPr>
          <p:cNvPr id="5" name="Tytuł 8"/>
          <p:cNvSpPr txBox="1">
            <a:spLocks/>
          </p:cNvSpPr>
          <p:nvPr/>
        </p:nvSpPr>
        <p:spPr bwMode="auto">
          <a:xfrm>
            <a:off x="1295400" y="481782"/>
            <a:ext cx="9875838" cy="1355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bg2">
                    <a:lumMod val="10000"/>
                  </a:schemeClr>
                </a:solidFill>
                <a:latin typeface="+mn-lt"/>
                <a:ea typeface="+mj-ea"/>
                <a:cs typeface="+mj-cs"/>
              </a:defRPr>
            </a:lvl1pPr>
            <a:lvl2pPr algn="l" rtl="0" eaLnBrk="0" fontAlgn="base" hangingPunct="0">
              <a:lnSpc>
                <a:spcPct val="90000"/>
              </a:lnSpc>
              <a:spcBef>
                <a:spcPct val="0"/>
              </a:spcBef>
              <a:spcAft>
                <a:spcPct val="0"/>
              </a:spcAft>
              <a:defRPr sz="4400">
                <a:solidFill>
                  <a:schemeClr val="accent1"/>
                </a:solidFill>
                <a:latin typeface="Calibri Light" pitchFamily="34" charset="0"/>
              </a:defRPr>
            </a:lvl2pPr>
            <a:lvl3pPr algn="l" rtl="0" eaLnBrk="0" fontAlgn="base" hangingPunct="0">
              <a:lnSpc>
                <a:spcPct val="90000"/>
              </a:lnSpc>
              <a:spcBef>
                <a:spcPct val="0"/>
              </a:spcBef>
              <a:spcAft>
                <a:spcPct val="0"/>
              </a:spcAft>
              <a:defRPr sz="4400">
                <a:solidFill>
                  <a:schemeClr val="accent1"/>
                </a:solidFill>
                <a:latin typeface="Calibri Light" pitchFamily="34" charset="0"/>
              </a:defRPr>
            </a:lvl3pPr>
            <a:lvl4pPr algn="l" rtl="0" eaLnBrk="0" fontAlgn="base" hangingPunct="0">
              <a:lnSpc>
                <a:spcPct val="90000"/>
              </a:lnSpc>
              <a:spcBef>
                <a:spcPct val="0"/>
              </a:spcBef>
              <a:spcAft>
                <a:spcPct val="0"/>
              </a:spcAft>
              <a:defRPr sz="4400">
                <a:solidFill>
                  <a:schemeClr val="accent1"/>
                </a:solidFill>
                <a:latin typeface="Calibri Light" pitchFamily="34" charset="0"/>
              </a:defRPr>
            </a:lvl4pPr>
            <a:lvl5pPr algn="l" rtl="0" eaLnBrk="0" fontAlgn="base" hangingPunct="0">
              <a:lnSpc>
                <a:spcPct val="90000"/>
              </a:lnSpc>
              <a:spcBef>
                <a:spcPct val="0"/>
              </a:spcBef>
              <a:spcAft>
                <a:spcPct val="0"/>
              </a:spcAft>
              <a:defRPr sz="4400">
                <a:solidFill>
                  <a:schemeClr val="accent1"/>
                </a:solidFill>
                <a:latin typeface="Calibri Light" pitchFamily="34" charset="0"/>
              </a:defRPr>
            </a:lvl5pPr>
            <a:lvl6pPr marL="457200" algn="l" rtl="0" fontAlgn="base">
              <a:lnSpc>
                <a:spcPct val="90000"/>
              </a:lnSpc>
              <a:spcBef>
                <a:spcPct val="0"/>
              </a:spcBef>
              <a:spcAft>
                <a:spcPct val="0"/>
              </a:spcAft>
              <a:defRPr sz="4400">
                <a:solidFill>
                  <a:schemeClr val="accent1"/>
                </a:solidFill>
                <a:latin typeface="Corbel" charset="0"/>
              </a:defRPr>
            </a:lvl6pPr>
            <a:lvl7pPr marL="914400" algn="l" rtl="0" fontAlgn="base">
              <a:lnSpc>
                <a:spcPct val="90000"/>
              </a:lnSpc>
              <a:spcBef>
                <a:spcPct val="0"/>
              </a:spcBef>
              <a:spcAft>
                <a:spcPct val="0"/>
              </a:spcAft>
              <a:defRPr sz="4400">
                <a:solidFill>
                  <a:schemeClr val="accent1"/>
                </a:solidFill>
                <a:latin typeface="Corbel" charset="0"/>
              </a:defRPr>
            </a:lvl7pPr>
            <a:lvl8pPr marL="1371600" algn="l" rtl="0" fontAlgn="base">
              <a:lnSpc>
                <a:spcPct val="90000"/>
              </a:lnSpc>
              <a:spcBef>
                <a:spcPct val="0"/>
              </a:spcBef>
              <a:spcAft>
                <a:spcPct val="0"/>
              </a:spcAft>
              <a:defRPr sz="4400">
                <a:solidFill>
                  <a:schemeClr val="accent1"/>
                </a:solidFill>
                <a:latin typeface="Corbel" charset="0"/>
              </a:defRPr>
            </a:lvl8pPr>
            <a:lvl9pPr marL="1828800" algn="l" rtl="0" fontAlgn="base">
              <a:lnSpc>
                <a:spcPct val="90000"/>
              </a:lnSpc>
              <a:spcBef>
                <a:spcPct val="0"/>
              </a:spcBef>
              <a:spcAft>
                <a:spcPct val="0"/>
              </a:spcAft>
              <a:defRPr sz="4400">
                <a:solidFill>
                  <a:schemeClr val="accent1"/>
                </a:solidFill>
                <a:latin typeface="Corbel" charset="0"/>
              </a:defRPr>
            </a:lvl9pPr>
          </a:lstStyle>
          <a:p>
            <a:pPr marL="0" lvl="1" algn="ctr" defTabSz="914400"/>
            <a:r>
              <a:rPr lang="pl-PL" sz="4800" b="1" i="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Gender Impact Assessment</a:t>
            </a:r>
          </a:p>
          <a:p>
            <a:pPr marL="0" lvl="1" algn="ctr" defTabSz="914400"/>
            <a:r>
              <a:rPr lang="pl-PL" sz="3600" b="1" i="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 przykład</a:t>
            </a:r>
            <a:endParaRPr lang="pl-PL" sz="3600" b="1" i="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endParaRPr>
          </a:p>
        </p:txBody>
      </p:sp>
    </p:spTree>
    <p:extLst>
      <p:ext uri="{BB962C8B-B14F-4D97-AF65-F5344CB8AC3E}">
        <p14:creationId xmlns:p14="http://schemas.microsoft.com/office/powerpoint/2010/main" val="9920573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zawartości 9"/>
          <p:cNvSpPr>
            <a:spLocks noGrp="1"/>
          </p:cNvSpPr>
          <p:nvPr>
            <p:ph idx="1"/>
          </p:nvPr>
        </p:nvSpPr>
        <p:spPr>
          <a:xfrm>
            <a:off x="103239" y="2551468"/>
            <a:ext cx="12088761" cy="2669458"/>
          </a:xfrm>
        </p:spPr>
        <p:txBody>
          <a:bodyPr>
            <a:normAutofit/>
          </a:bodyPr>
          <a:lstStyle/>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400" kern="1200" dirty="0">
                <a:ea typeface="+mn-ea"/>
                <a:cs typeface="+mn-cs"/>
                <a:sym typeface="Wingdings" pitchFamily="2" charset="2"/>
              </a:rPr>
              <a:t>W przypadku redukcji zatrudnienia, kto zostanie zwolniony w pierwszej kolejności?</a:t>
            </a:r>
          </a:p>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400" kern="1200" dirty="0">
                <a:ea typeface="+mn-ea"/>
                <a:cs typeface="+mn-cs"/>
                <a:sym typeface="Wingdings" pitchFamily="2" charset="2"/>
              </a:rPr>
              <a:t>W jaki sposób wpłynie to na ekonomiczne, społeczne i inne – utracone szanse kobiet i mężczyzn?</a:t>
            </a:r>
          </a:p>
        </p:txBody>
      </p:sp>
      <p:sp>
        <p:nvSpPr>
          <p:cNvPr id="5" name="Tytuł 8"/>
          <p:cNvSpPr txBox="1">
            <a:spLocks/>
          </p:cNvSpPr>
          <p:nvPr/>
        </p:nvSpPr>
        <p:spPr bwMode="auto">
          <a:xfrm>
            <a:off x="1295400" y="481782"/>
            <a:ext cx="9875838" cy="1355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bg2">
                    <a:lumMod val="10000"/>
                  </a:schemeClr>
                </a:solidFill>
                <a:latin typeface="+mn-lt"/>
                <a:ea typeface="+mj-ea"/>
                <a:cs typeface="+mj-cs"/>
              </a:defRPr>
            </a:lvl1pPr>
            <a:lvl2pPr algn="l" rtl="0" eaLnBrk="0" fontAlgn="base" hangingPunct="0">
              <a:lnSpc>
                <a:spcPct val="90000"/>
              </a:lnSpc>
              <a:spcBef>
                <a:spcPct val="0"/>
              </a:spcBef>
              <a:spcAft>
                <a:spcPct val="0"/>
              </a:spcAft>
              <a:defRPr sz="4400">
                <a:solidFill>
                  <a:schemeClr val="accent1"/>
                </a:solidFill>
                <a:latin typeface="Calibri Light" pitchFamily="34" charset="0"/>
              </a:defRPr>
            </a:lvl2pPr>
            <a:lvl3pPr algn="l" rtl="0" eaLnBrk="0" fontAlgn="base" hangingPunct="0">
              <a:lnSpc>
                <a:spcPct val="90000"/>
              </a:lnSpc>
              <a:spcBef>
                <a:spcPct val="0"/>
              </a:spcBef>
              <a:spcAft>
                <a:spcPct val="0"/>
              </a:spcAft>
              <a:defRPr sz="4400">
                <a:solidFill>
                  <a:schemeClr val="accent1"/>
                </a:solidFill>
                <a:latin typeface="Calibri Light" pitchFamily="34" charset="0"/>
              </a:defRPr>
            </a:lvl3pPr>
            <a:lvl4pPr algn="l" rtl="0" eaLnBrk="0" fontAlgn="base" hangingPunct="0">
              <a:lnSpc>
                <a:spcPct val="90000"/>
              </a:lnSpc>
              <a:spcBef>
                <a:spcPct val="0"/>
              </a:spcBef>
              <a:spcAft>
                <a:spcPct val="0"/>
              </a:spcAft>
              <a:defRPr sz="4400">
                <a:solidFill>
                  <a:schemeClr val="accent1"/>
                </a:solidFill>
                <a:latin typeface="Calibri Light" pitchFamily="34" charset="0"/>
              </a:defRPr>
            </a:lvl4pPr>
            <a:lvl5pPr algn="l" rtl="0" eaLnBrk="0" fontAlgn="base" hangingPunct="0">
              <a:lnSpc>
                <a:spcPct val="90000"/>
              </a:lnSpc>
              <a:spcBef>
                <a:spcPct val="0"/>
              </a:spcBef>
              <a:spcAft>
                <a:spcPct val="0"/>
              </a:spcAft>
              <a:defRPr sz="4400">
                <a:solidFill>
                  <a:schemeClr val="accent1"/>
                </a:solidFill>
                <a:latin typeface="Calibri Light" pitchFamily="34" charset="0"/>
              </a:defRPr>
            </a:lvl5pPr>
            <a:lvl6pPr marL="457200" algn="l" rtl="0" fontAlgn="base">
              <a:lnSpc>
                <a:spcPct val="90000"/>
              </a:lnSpc>
              <a:spcBef>
                <a:spcPct val="0"/>
              </a:spcBef>
              <a:spcAft>
                <a:spcPct val="0"/>
              </a:spcAft>
              <a:defRPr sz="4400">
                <a:solidFill>
                  <a:schemeClr val="accent1"/>
                </a:solidFill>
                <a:latin typeface="Corbel" charset="0"/>
              </a:defRPr>
            </a:lvl6pPr>
            <a:lvl7pPr marL="914400" algn="l" rtl="0" fontAlgn="base">
              <a:lnSpc>
                <a:spcPct val="90000"/>
              </a:lnSpc>
              <a:spcBef>
                <a:spcPct val="0"/>
              </a:spcBef>
              <a:spcAft>
                <a:spcPct val="0"/>
              </a:spcAft>
              <a:defRPr sz="4400">
                <a:solidFill>
                  <a:schemeClr val="accent1"/>
                </a:solidFill>
                <a:latin typeface="Corbel" charset="0"/>
              </a:defRPr>
            </a:lvl7pPr>
            <a:lvl8pPr marL="1371600" algn="l" rtl="0" fontAlgn="base">
              <a:lnSpc>
                <a:spcPct val="90000"/>
              </a:lnSpc>
              <a:spcBef>
                <a:spcPct val="0"/>
              </a:spcBef>
              <a:spcAft>
                <a:spcPct val="0"/>
              </a:spcAft>
              <a:defRPr sz="4400">
                <a:solidFill>
                  <a:schemeClr val="accent1"/>
                </a:solidFill>
                <a:latin typeface="Corbel" charset="0"/>
              </a:defRPr>
            </a:lvl8pPr>
            <a:lvl9pPr marL="1828800" algn="l" rtl="0" fontAlgn="base">
              <a:lnSpc>
                <a:spcPct val="90000"/>
              </a:lnSpc>
              <a:spcBef>
                <a:spcPct val="0"/>
              </a:spcBef>
              <a:spcAft>
                <a:spcPct val="0"/>
              </a:spcAft>
              <a:defRPr sz="4400">
                <a:solidFill>
                  <a:schemeClr val="accent1"/>
                </a:solidFill>
                <a:latin typeface="Corbel" charset="0"/>
              </a:defRPr>
            </a:lvl9pPr>
          </a:lstStyle>
          <a:p>
            <a:pPr marL="0" lvl="1" algn="ctr" defTabSz="914400"/>
            <a:r>
              <a:rPr lang="pl-PL" sz="4800" b="1" i="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Gender Impact Assessment</a:t>
            </a:r>
          </a:p>
          <a:p>
            <a:pPr marL="0" lvl="1" algn="ctr" defTabSz="914400"/>
            <a:r>
              <a:rPr lang="pl-PL" sz="3600" b="1" i="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 przykład</a:t>
            </a:r>
            <a:endParaRPr lang="pl-PL" sz="3600" b="1" i="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endParaRPr>
          </a:p>
        </p:txBody>
      </p:sp>
    </p:spTree>
    <p:extLst>
      <p:ext uri="{BB962C8B-B14F-4D97-AF65-F5344CB8AC3E}">
        <p14:creationId xmlns:p14="http://schemas.microsoft.com/office/powerpoint/2010/main" val="2272099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a:xfrm>
            <a:off x="309716" y="594850"/>
            <a:ext cx="11503742" cy="1044352"/>
          </a:xfrm>
        </p:spPr>
        <p:txBody>
          <a:bodyPr>
            <a:noAutofit/>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Specjalizacja pracy kobiet i mężczyzn</a:t>
            </a:r>
          </a:p>
        </p:txBody>
      </p:sp>
      <p:sp>
        <p:nvSpPr>
          <p:cNvPr id="10" name="Symbol zastępczy zawartości 9"/>
          <p:cNvSpPr>
            <a:spLocks noGrp="1"/>
          </p:cNvSpPr>
          <p:nvPr>
            <p:ph idx="1"/>
          </p:nvPr>
        </p:nvSpPr>
        <p:spPr>
          <a:xfrm>
            <a:off x="176981" y="2239766"/>
            <a:ext cx="11842954" cy="3467857"/>
          </a:xfrm>
        </p:spPr>
        <p:txBody>
          <a:bodyPr>
            <a:normAutofit/>
          </a:bodyPr>
          <a:lstStyle/>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300" b="1" dirty="0">
                <a:sym typeface="Wingdings" pitchFamily="2" charset="2"/>
              </a:rPr>
              <a:t>Specjalizacja</a:t>
            </a:r>
            <a:r>
              <a:rPr lang="pl-PL" sz="2300" dirty="0">
                <a:sym typeface="Wingdings" pitchFamily="2" charset="2"/>
              </a:rPr>
              <a:t> – taki podział obowiązków związanych z pracą, gdzie osoba efektywniejsza w pracy w gospodarstwie domowym wykonuje w nim całą pracę, zaś osoba efektywniejsza w pracy na rynku pracy, pracuje poza gospodarstwem domowym.</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endParaRPr lang="pl-PL" sz="2300" dirty="0">
              <a:sym typeface="Wingdings" pitchFamily="2" charset="2"/>
            </a:endParaRP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300" b="1" dirty="0">
                <a:sym typeface="Wingdings" pitchFamily="2" charset="2"/>
              </a:rPr>
              <a:t>Specjalizacja zakłada, że kobiety są najbardziej efektywne w tradycyjnie przypisanych im rolach w gospodarstwie domowym, a mężczyźni – na rynku pracy.</a:t>
            </a:r>
          </a:p>
        </p:txBody>
      </p:sp>
    </p:spTree>
    <p:extLst>
      <p:ext uri="{BB962C8B-B14F-4D97-AF65-F5344CB8AC3E}">
        <p14:creationId xmlns:p14="http://schemas.microsoft.com/office/powerpoint/2010/main" val="28243694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a:xfrm>
            <a:off x="1775520" y="712843"/>
            <a:ext cx="8663880" cy="1044352"/>
          </a:xfrm>
        </p:spPr>
        <p:txBody>
          <a:bodyPr>
            <a:normAutofit/>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Specjalizacja a upływ czasu</a:t>
            </a:r>
          </a:p>
        </p:txBody>
      </p:sp>
      <p:sp>
        <p:nvSpPr>
          <p:cNvPr id="10" name="Symbol zastępczy zawartości 9"/>
          <p:cNvSpPr>
            <a:spLocks noGrp="1"/>
          </p:cNvSpPr>
          <p:nvPr>
            <p:ph idx="1"/>
          </p:nvPr>
        </p:nvSpPr>
        <p:spPr>
          <a:xfrm>
            <a:off x="0" y="2060848"/>
            <a:ext cx="12192000" cy="3661526"/>
          </a:xfrm>
        </p:spPr>
        <p:txBody>
          <a:bodyPr>
            <a:noAutofit/>
          </a:bodyPr>
          <a:lstStyle/>
          <a:p>
            <a:pPr marL="533400" lvl="1" indent="-444500"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300" dirty="0">
                <a:sym typeface="Wingdings" pitchFamily="2" charset="2"/>
              </a:rPr>
              <a:t>Ekonomicznie opłacalna tylko w perspektywie krótkoterminowej.</a:t>
            </a:r>
          </a:p>
          <a:p>
            <a:pPr marL="533400" lvl="1" indent="-444500"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300" dirty="0">
                <a:sym typeface="Wingdings" pitchFamily="2" charset="2"/>
              </a:rPr>
              <a:t>W perspektywie długoterminowej </a:t>
            </a:r>
            <a:r>
              <a:rPr lang="pl-PL" sz="2300" b="1" dirty="0">
                <a:sym typeface="Wingdings" pitchFamily="2" charset="2"/>
              </a:rPr>
              <a:t>kobiety tracą kontakt z rynkiem pracy i kompetencje zawodowe</a:t>
            </a:r>
            <a:r>
              <a:rPr lang="pl-PL" sz="2300" dirty="0">
                <a:sym typeface="Wingdings" pitchFamily="2" charset="2"/>
              </a:rPr>
              <a:t> – dezaktualizacja kompetencji zawodowych, utrata inwestycji w kapitał ludzki kobiet.</a:t>
            </a:r>
          </a:p>
          <a:p>
            <a:pPr marL="533400" lvl="1" indent="-444500"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300" dirty="0">
                <a:sym typeface="Wingdings" pitchFamily="2" charset="2"/>
              </a:rPr>
              <a:t>W sytuacji np. choroby, śmierci, rozstania z partnerem pracującym na rynku pracy, kobieta jest mocno zagrożona ubóstwem.</a:t>
            </a:r>
          </a:p>
        </p:txBody>
      </p:sp>
    </p:spTree>
    <p:extLst>
      <p:ext uri="{BB962C8B-B14F-4D97-AF65-F5344CB8AC3E}">
        <p14:creationId xmlns:p14="http://schemas.microsoft.com/office/powerpoint/2010/main" val="42367781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a:xfrm>
            <a:off x="634181" y="727583"/>
            <a:ext cx="10913806" cy="1193683"/>
          </a:xfrm>
        </p:spPr>
        <p:txBody>
          <a:bodyPr>
            <a:noAutofit/>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Kontrakt płci </a:t>
            </a:r>
            <a:b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br>
            <a:r>
              <a:rPr lang="pl-PL" sz="36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jako bariera równości</a:t>
            </a:r>
          </a:p>
        </p:txBody>
      </p:sp>
      <p:sp>
        <p:nvSpPr>
          <p:cNvPr id="10" name="Symbol zastępczy zawartości 9"/>
          <p:cNvSpPr>
            <a:spLocks noGrp="1"/>
          </p:cNvSpPr>
          <p:nvPr>
            <p:ph idx="1"/>
          </p:nvPr>
        </p:nvSpPr>
        <p:spPr>
          <a:xfrm>
            <a:off x="162229" y="2099014"/>
            <a:ext cx="11872452" cy="3741347"/>
          </a:xfrm>
        </p:spPr>
        <p:txBody>
          <a:bodyPr>
            <a:noAutofit/>
          </a:bodyPr>
          <a:lstStyle/>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ym typeface="Wingdings" pitchFamily="2" charset="2"/>
              </a:rPr>
              <a:t>Specjalizacja pracy ze względu na płeć wynika z tzw. </a:t>
            </a:r>
            <a:r>
              <a:rPr lang="pl-PL" sz="2200" b="1" dirty="0">
                <a:sym typeface="Wingdings" pitchFamily="2" charset="2"/>
              </a:rPr>
              <a:t>kontraktu płci </a:t>
            </a:r>
            <a:r>
              <a:rPr lang="pl-PL" sz="2200" dirty="0">
                <a:sym typeface="Wingdings" pitchFamily="2" charset="2"/>
              </a:rPr>
              <a:t>– podziału na sfery aktywności przypisane kobietom i mężczyznom.</a:t>
            </a:r>
          </a:p>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Kontrakt płci jest barierą równości </a:t>
            </a:r>
            <a:r>
              <a:rPr lang="pl-PL" sz="2200" dirty="0">
                <a:sym typeface="Wingdings" pitchFamily="2" charset="2"/>
              </a:rPr>
              <a:t>– wspiera ograniczające oddziaływanie stereotypów płci.</a:t>
            </a:r>
          </a:p>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Kontrakt płci jest nieefektywny ekonomicznie </a:t>
            </a:r>
            <a:r>
              <a:rPr lang="pl-PL" sz="2200" dirty="0">
                <a:sym typeface="Wingdings" pitchFamily="2" charset="2"/>
              </a:rPr>
              <a:t>i ogranicza indywidualne plany życiowe kobiet i mężczyzn przypisując ich do z góry określonych sfer i ról.</a:t>
            </a:r>
          </a:p>
        </p:txBody>
      </p:sp>
    </p:spTree>
    <p:extLst>
      <p:ext uri="{BB962C8B-B14F-4D97-AF65-F5344CB8AC3E}">
        <p14:creationId xmlns:p14="http://schemas.microsoft.com/office/powerpoint/2010/main" val="35907577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zawartości 9"/>
          <p:cNvSpPr>
            <a:spLocks noGrp="1"/>
          </p:cNvSpPr>
          <p:nvPr>
            <p:ph idx="1"/>
          </p:nvPr>
        </p:nvSpPr>
        <p:spPr>
          <a:xfrm>
            <a:off x="91930" y="2377440"/>
            <a:ext cx="12100069" cy="3752977"/>
          </a:xfrm>
        </p:spPr>
        <p:txBody>
          <a:bodyPr/>
          <a:lstStyle/>
          <a:p>
            <a:pPr marL="414726" lvl="1" indent="0" defTabSz="447847" fontAlgn="auto">
              <a:lnSpc>
                <a:spcPct val="200000"/>
              </a:lnSpc>
              <a:spcAft>
                <a:spcPts val="0"/>
              </a:spcAft>
              <a:buClr>
                <a:srgbClr val="FFC000"/>
              </a:buClr>
              <a:buSzPct val="100000"/>
              <a:buNone/>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600" b="1" dirty="0">
                <a:sym typeface="Wingdings" pitchFamily="2" charset="2"/>
              </a:rPr>
              <a:t>Kontrakt płci – sprawia, że:</a:t>
            </a:r>
          </a:p>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praca kobiet na rynku pracy jest często postrzegana jako jedynie „uzupełnienie domowego budżetu”</a:t>
            </a:r>
            <a:r>
              <a:rPr lang="pl-PL" sz="2200" dirty="0">
                <a:sym typeface="Wingdings" pitchFamily="2" charset="2"/>
              </a:rPr>
              <a:t>,</a:t>
            </a:r>
            <a:r>
              <a:rPr lang="pl-PL" sz="2200" b="1" dirty="0">
                <a:sym typeface="Wingdings" pitchFamily="2" charset="2"/>
              </a:rPr>
              <a:t> </a:t>
            </a:r>
            <a:r>
              <a:rPr lang="pl-PL" sz="2200" dirty="0">
                <a:sym typeface="Wingdings" pitchFamily="2" charset="2"/>
              </a:rPr>
              <a:t>a nie indywidualna aktywność motywowana aspiracjami i chęcią rozwoju zawodowego.</a:t>
            </a:r>
          </a:p>
          <a:p>
            <a:pPr marL="810732" lvl="1" indent="-396006" defTabSz="447847" fontAlgn="auto">
              <a:lnSpc>
                <a:spcPct val="20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emocjonalne zaangażowanie mężczyzn w tworzenie więzi rodzinnych nie jest postrzegane jako priorytetowe</a:t>
            </a:r>
            <a:r>
              <a:rPr lang="pl-PL" sz="2200" dirty="0">
                <a:sym typeface="Wingdings" pitchFamily="2" charset="2"/>
              </a:rPr>
              <a:t>.</a:t>
            </a:r>
          </a:p>
        </p:txBody>
      </p:sp>
      <p:sp>
        <p:nvSpPr>
          <p:cNvPr id="6" name="Tytuł 8"/>
          <p:cNvSpPr>
            <a:spLocks noGrp="1"/>
          </p:cNvSpPr>
          <p:nvPr>
            <p:ph type="title"/>
          </p:nvPr>
        </p:nvSpPr>
        <p:spPr>
          <a:xfrm>
            <a:off x="634181" y="727583"/>
            <a:ext cx="10913806" cy="1193683"/>
          </a:xfrm>
        </p:spPr>
        <p:txBody>
          <a:bodyPr>
            <a:noAutofit/>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Kontrakt płci </a:t>
            </a:r>
            <a:b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br>
            <a:r>
              <a:rPr lang="pl-PL" sz="36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jako bariera równości</a:t>
            </a:r>
          </a:p>
        </p:txBody>
      </p:sp>
    </p:spTree>
    <p:extLst>
      <p:ext uri="{BB962C8B-B14F-4D97-AF65-F5344CB8AC3E}">
        <p14:creationId xmlns:p14="http://schemas.microsoft.com/office/powerpoint/2010/main" val="41359835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7703" y="1838767"/>
            <a:ext cx="11444749" cy="2821724"/>
          </a:xfrm>
        </p:spPr>
        <p:txBody>
          <a:bodyPr>
            <a:noAutofit/>
          </a:bodyPr>
          <a:lstStyle/>
          <a:p>
            <a:pPr algn="ctr">
              <a:lnSpc>
                <a:spcPct val="100000"/>
              </a:lnSpc>
            </a:pPr>
            <a:r>
              <a:rPr lang="pl-PL" sz="64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rbel" pitchFamily="34" charset="0"/>
                <a:ea typeface="+mn-ea"/>
                <a:cs typeface="+mn-cs"/>
              </a:rPr>
              <a:t>Europejski Fundusz Społeczny </a:t>
            </a:r>
            <a:r>
              <a:rPr lang="pl-PL" sz="52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rbel" pitchFamily="34" charset="0"/>
                <a:ea typeface="+mn-ea"/>
                <a:cs typeface="+mn-cs"/>
              </a:rPr>
              <a:t>jako narzędzie walki z dyskryminacją</a:t>
            </a:r>
          </a:p>
        </p:txBody>
      </p:sp>
    </p:spTree>
    <p:extLst>
      <p:ext uri="{BB962C8B-B14F-4D97-AF65-F5344CB8AC3E}">
        <p14:creationId xmlns:p14="http://schemas.microsoft.com/office/powerpoint/2010/main" val="3088617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a:xfrm>
            <a:off x="1143000" y="609601"/>
            <a:ext cx="9875838" cy="1130710"/>
          </a:xfrm>
        </p:spPr>
        <p:txBody>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Kluczowe obszary EFS</a:t>
            </a:r>
          </a:p>
        </p:txBody>
      </p:sp>
      <p:sp>
        <p:nvSpPr>
          <p:cNvPr id="10" name="Symbol zastępczy zawartości 9"/>
          <p:cNvSpPr>
            <a:spLocks noGrp="1"/>
          </p:cNvSpPr>
          <p:nvPr>
            <p:ph idx="1"/>
          </p:nvPr>
        </p:nvSpPr>
        <p:spPr>
          <a:xfrm>
            <a:off x="351170" y="2330245"/>
            <a:ext cx="11459497" cy="3436374"/>
          </a:xfrm>
        </p:spPr>
        <p:txBody>
          <a:bodyPr/>
          <a:lstStyle/>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ym typeface="Wingdings" pitchFamily="2" charset="2"/>
              </a:rPr>
              <a:t>Zwiększanie zdolności dostosowawczych pracowników i przedsiębiorstw (adaptacyjność).</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ym typeface="Wingdings" pitchFamily="2" charset="2"/>
              </a:rPr>
              <a:t>Poprawa dostępu do zatrudnienia i poszerzanie uczestnictwa w rynku pracy.</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dirty="0">
                <a:sym typeface="Wingdings" pitchFamily="2" charset="2"/>
              </a:rPr>
              <a:t>Umacnianie integracji społecznej poprzez zwalczanie dyskryminacji i ułatwienia w dostępie do rynku pracy dla osób w szczególnie niekorzystnej sytuacji</a:t>
            </a:r>
            <a:r>
              <a:rPr lang="pl-PL" sz="2200" dirty="0">
                <a:sym typeface="Wingdings" pitchFamily="2" charset="2"/>
              </a:rPr>
              <a:t>.</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dirty="0">
                <a:sym typeface="Wingdings" pitchFamily="2" charset="2"/>
              </a:rPr>
              <a:t>Propagowanie partnerstwa na rzecz reform w sferze integracji, zatrudnienia i adaptacyjności.</a:t>
            </a:r>
          </a:p>
        </p:txBody>
      </p:sp>
    </p:spTree>
    <p:extLst>
      <p:ext uri="{BB962C8B-B14F-4D97-AF65-F5344CB8AC3E}">
        <p14:creationId xmlns:p14="http://schemas.microsoft.com/office/powerpoint/2010/main" val="26292945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7703" y="1838767"/>
            <a:ext cx="11444749" cy="2821724"/>
          </a:xfrm>
        </p:spPr>
        <p:txBody>
          <a:bodyPr>
            <a:noAutofit/>
          </a:bodyPr>
          <a:lstStyle/>
          <a:p>
            <a:pPr algn="ctr"/>
            <a:r>
              <a:rPr lang="pl-PL" sz="64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orbel" pitchFamily="34" charset="0"/>
                <a:ea typeface="+mn-ea"/>
                <a:cs typeface="+mn-cs"/>
              </a:rPr>
              <a:t>Płeć a rynek pracy</a:t>
            </a:r>
          </a:p>
        </p:txBody>
      </p:sp>
    </p:spTree>
    <p:extLst>
      <p:ext uri="{BB962C8B-B14F-4D97-AF65-F5344CB8AC3E}">
        <p14:creationId xmlns:p14="http://schemas.microsoft.com/office/powerpoint/2010/main" val="13882360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a:xfrm>
            <a:off x="1775520" y="698090"/>
            <a:ext cx="8663880" cy="1116360"/>
          </a:xfrm>
        </p:spPr>
        <p:txBody>
          <a:bodyPr/>
          <a:lstStyle/>
          <a:p>
            <a:pPr lvl="1" algn="ctr"/>
            <a:r>
              <a:rPr lang="pl-PL" sz="4800" b="1" kern="1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n-lt"/>
                <a:ea typeface="+mj-ea"/>
                <a:cs typeface="+mj-cs"/>
              </a:rPr>
              <a:t>Mity o pracy kobiet</a:t>
            </a:r>
          </a:p>
        </p:txBody>
      </p:sp>
      <p:sp>
        <p:nvSpPr>
          <p:cNvPr id="10" name="Symbol zastępczy zawartości 9"/>
          <p:cNvSpPr>
            <a:spLocks noGrp="1"/>
          </p:cNvSpPr>
          <p:nvPr>
            <p:ph idx="1"/>
          </p:nvPr>
        </p:nvSpPr>
        <p:spPr>
          <a:xfrm>
            <a:off x="560439" y="2300748"/>
            <a:ext cx="10899058" cy="3200400"/>
          </a:xfrm>
        </p:spPr>
        <p:txBody>
          <a:bodyPr/>
          <a:lstStyle/>
          <a:p>
            <a:pPr marL="810732" lvl="1" indent="-396006" defTabSz="447847" fontAlgn="auto">
              <a:lnSpc>
                <a:spcPct val="150000"/>
              </a:lnSpc>
              <a:spcAft>
                <a:spcPts val="0"/>
              </a:spcAft>
              <a:buClr>
                <a:srgbClr val="FFC000"/>
              </a:buClr>
              <a:buSzPct val="100000"/>
              <a:buNone/>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b="1" kern="1200" dirty="0">
                <a:sym typeface="Wingdings" pitchFamily="2" charset="2"/>
              </a:rPr>
              <a:t>Mity wynikające z kontraktu płci:</a:t>
            </a:r>
            <a:endParaRPr lang="pl-PL" sz="2200" b="1" i="1" dirty="0">
              <a:sym typeface="Wingdings" pitchFamily="2" charset="2"/>
            </a:endParaRP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i="1" dirty="0">
                <a:sym typeface="Wingdings" pitchFamily="2" charset="2"/>
              </a:rPr>
              <a:t>„Kobiety nie muszą pracować, przecież mają mężów, którzy na nie zarabiają”.</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i="1" dirty="0">
                <a:sym typeface="Wingdings" pitchFamily="2" charset="2"/>
              </a:rPr>
              <a:t>„Kobiety zabierają pracę mężczyznom”.</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i="1" dirty="0">
                <a:sym typeface="Wingdings" pitchFamily="2" charset="2"/>
              </a:rPr>
              <a:t>„Kobiety są mniej rzetelnymi pracownikami i są częściej nieobecne w pracy”.</a:t>
            </a:r>
          </a:p>
          <a:p>
            <a:pPr marL="810732" lvl="1" indent="-396006" defTabSz="447847" fontAlgn="auto">
              <a:lnSpc>
                <a:spcPct val="150000"/>
              </a:lnSpc>
              <a:spcAft>
                <a:spcPts val="0"/>
              </a:spcAft>
              <a:buClr>
                <a:srgbClr val="FFC000"/>
              </a:buClr>
              <a:buSzPct val="100000"/>
              <a:buFont typeface="Wingdings 3" pitchFamily="18" charset="2"/>
              <a:buChar char="Æ"/>
              <a:tabLst>
                <a:tab pos="456487" algn="l"/>
                <a:tab pos="904333" algn="l"/>
                <a:tab pos="1353620" algn="l"/>
                <a:tab pos="1802907" algn="l"/>
                <a:tab pos="2252193" algn="l"/>
                <a:tab pos="2701480" algn="l"/>
                <a:tab pos="3150766" algn="l"/>
                <a:tab pos="3600053" algn="l"/>
                <a:tab pos="4047900" algn="l"/>
                <a:tab pos="4497187" algn="l"/>
                <a:tab pos="4946473" algn="l"/>
                <a:tab pos="5395760" algn="l"/>
                <a:tab pos="5845047" algn="l"/>
                <a:tab pos="6294333" algn="l"/>
                <a:tab pos="6743620" algn="l"/>
                <a:tab pos="7192907" algn="l"/>
                <a:tab pos="7642193" algn="l"/>
                <a:tab pos="8091480" algn="l"/>
                <a:tab pos="8540766" algn="l"/>
                <a:tab pos="8990053" algn="l"/>
                <a:tab pos="9439340" algn="l"/>
              </a:tabLst>
              <a:defRPr/>
            </a:pPr>
            <a:r>
              <a:rPr lang="pl-PL" sz="2200" i="1" dirty="0">
                <a:sym typeface="Wingdings" pitchFamily="2" charset="2"/>
              </a:rPr>
              <a:t>Podwójny ciężar/druga zmiana </a:t>
            </a:r>
            <a:r>
              <a:rPr lang="pl-PL" sz="2200" dirty="0">
                <a:sym typeface="Wingdings" pitchFamily="2" charset="2"/>
              </a:rPr>
              <a:t>jako skutek kontraktu płci.</a:t>
            </a:r>
            <a:endParaRPr lang="pl-PL" sz="2200" i="1" dirty="0">
              <a:sym typeface="Wingdings" pitchFamily="2" charset="2"/>
            </a:endParaRPr>
          </a:p>
        </p:txBody>
      </p:sp>
    </p:spTree>
    <p:extLst>
      <p:ext uri="{BB962C8B-B14F-4D97-AF65-F5344CB8AC3E}">
        <p14:creationId xmlns:p14="http://schemas.microsoft.com/office/powerpoint/2010/main" val="1989882807"/>
      </p:ext>
    </p:extLst>
  </p:cSld>
  <p:clrMapOvr>
    <a:masterClrMapping/>
  </p:clrMapOvr>
</p:sld>
</file>

<file path=ppt/theme/theme1.xml><?xml version="1.0" encoding="utf-8"?>
<a:theme xmlns:a="http://schemas.openxmlformats.org/drawingml/2006/main" name="Podstawa">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TM03457444[[fn=Podstawa]]</Template>
  <TotalTime>1389</TotalTime>
  <Words>13485</Words>
  <Application>Microsoft Office PowerPoint</Application>
  <PresentationFormat>Panoramiczny</PresentationFormat>
  <Paragraphs>1343</Paragraphs>
  <Slides>266</Slides>
  <Notes>29</Notes>
  <HiddenSlides>0</HiddenSlides>
  <MMClips>0</MMClips>
  <ScaleCrop>false</ScaleCrop>
  <HeadingPairs>
    <vt:vector size="6" baseType="variant">
      <vt:variant>
        <vt:lpstr>Używane czcionki</vt:lpstr>
      </vt:variant>
      <vt:variant>
        <vt:i4>15</vt:i4>
      </vt:variant>
      <vt:variant>
        <vt:lpstr>Motyw</vt:lpstr>
      </vt:variant>
      <vt:variant>
        <vt:i4>1</vt:i4>
      </vt:variant>
      <vt:variant>
        <vt:lpstr>Tytuły slajdów</vt:lpstr>
      </vt:variant>
      <vt:variant>
        <vt:i4>266</vt:i4>
      </vt:variant>
    </vt:vector>
  </HeadingPairs>
  <TitlesOfParts>
    <vt:vector size="282" baseType="lpstr">
      <vt:lpstr>ＭＳ Ｐゴシック</vt:lpstr>
      <vt:lpstr>Arial</vt:lpstr>
      <vt:lpstr>Arial Narrow</vt:lpstr>
      <vt:lpstr>Calibri</vt:lpstr>
      <vt:lpstr>Calibri Light</vt:lpstr>
      <vt:lpstr>Corbel</vt:lpstr>
      <vt:lpstr>Franklin Gothic Medium</vt:lpstr>
      <vt:lpstr>굴림</vt:lpstr>
      <vt:lpstr>Lato</vt:lpstr>
      <vt:lpstr>Times New Roman</vt:lpstr>
      <vt:lpstr>Ubuntu</vt:lpstr>
      <vt:lpstr>Webdings</vt:lpstr>
      <vt:lpstr>Wingdings</vt:lpstr>
      <vt:lpstr>Wingdings 2</vt:lpstr>
      <vt:lpstr>Wingdings 3</vt:lpstr>
      <vt:lpstr>Podstawa</vt:lpstr>
      <vt:lpstr>Prezentacja programu PowerPoint</vt:lpstr>
      <vt:lpstr>Prezentacja programu PowerPoint</vt:lpstr>
      <vt:lpstr>Plan spotkania</vt:lpstr>
      <vt:lpstr>Prezentacja programu PowerPoint</vt:lpstr>
      <vt:lpstr>Płeć biologiczna a płeć kulturowa</vt:lpstr>
      <vt:lpstr>Gender – płeć społeczno-kulturowa</vt:lpstr>
      <vt:lpstr>Gender – płeć społeczno-kulturowa</vt:lpstr>
      <vt:lpstr>Płeć kulturowa czy biologiczna?</vt:lpstr>
      <vt:lpstr>Gender w praktyce</vt:lpstr>
      <vt:lpstr>Jak to „działa”?</vt:lpstr>
      <vt:lpstr>Jak to „działa”?</vt:lpstr>
      <vt:lpstr>Jak to „działa”?</vt:lpstr>
      <vt:lpstr>Gender mainstreaming</vt:lpstr>
      <vt:lpstr>Zmiany na przestrzeni dziejów…</vt:lpstr>
      <vt:lpstr>Globalizowanie problematyki Gender przez system ONZ</vt:lpstr>
      <vt:lpstr>Globalizowanie problematyki Gender przez system ONZ</vt:lpstr>
      <vt:lpstr>Zmiany na przestrzeni dziejów…</vt:lpstr>
      <vt:lpstr>Prawa wyborcze kobiet … fakty</vt:lpstr>
      <vt:lpstr>Fakty… prawa wyborcze kobiet</vt:lpstr>
      <vt:lpstr>Gender w statystyce</vt:lpstr>
      <vt:lpstr>Gender w statystyce</vt:lpstr>
      <vt:lpstr>ŚWIATOWE DANE STATYSTYCZNE DOTYCZĄCE KOBIET</vt:lpstr>
      <vt:lpstr>ŚWIATOWE DANE STATYSTYCZNE DOTYCZĄCE KOBIET</vt:lpstr>
      <vt:lpstr>Fakty</vt:lpstr>
      <vt:lpstr>Fakty</vt:lpstr>
      <vt:lpstr>Demografia</vt:lpstr>
      <vt:lpstr>Prezentacja programu PowerPoint</vt:lpstr>
      <vt:lpstr>Prezentacja programu PowerPoint</vt:lpstr>
      <vt:lpstr>Długość życia – Polska na tle UE</vt:lpstr>
      <vt:lpstr>Prognoza - Urodzenia i zgony 1990-2007  oraz prognoza 2008-2035</vt:lpstr>
      <vt:lpstr>Piramida wieku ludności 2020 rok (stan na 31.12.2008)</vt:lpstr>
      <vt:lpstr>Piramida wieku ludności 2020 rok</vt:lpstr>
      <vt:lpstr>Piramida wieku ludności 2035 rok</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Literatura: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Stereotyp</vt:lpstr>
      <vt:lpstr>Uprzedzenie</vt:lpstr>
      <vt:lpstr>Jak powstaje uprzedzenie?</vt:lpstr>
      <vt:lpstr>Dyskryminacja - definicja</vt:lpstr>
      <vt:lpstr>Dyskryminacja - typologia</vt:lpstr>
      <vt:lpstr>Dyskryminacja a prawo polskie</vt:lpstr>
      <vt:lpstr>Stereotyp płci</vt:lpstr>
      <vt:lpstr>Stereotyp płci</vt:lpstr>
      <vt:lpstr>Poziomy dyskryminacji</vt:lpstr>
      <vt:lpstr>Wykluczenie społeczne</vt:lpstr>
      <vt:lpstr>Obszary wykluczenia</vt:lpstr>
      <vt:lpstr>Edukacja</vt:lpstr>
      <vt:lpstr>Rynek Pracy</vt:lpstr>
      <vt:lpstr>Ubóstwo</vt:lpstr>
      <vt:lpstr>Zdrowie</vt:lpstr>
      <vt:lpstr>Bariery równości (KE)</vt:lpstr>
      <vt:lpstr>Bariery równości (KE)</vt:lpstr>
      <vt:lpstr>Mity na temat polityki równościowej</vt:lpstr>
      <vt:lpstr>Strategiczne cele na rzecz równości</vt:lpstr>
      <vt:lpstr>Czym tak naprawdę jest Równość Płci?</vt:lpstr>
      <vt:lpstr>Narzędzia Gender mainstreaming</vt:lpstr>
      <vt:lpstr>Gender mainstreaming - narzędzia</vt:lpstr>
      <vt:lpstr>Analiza pod kątem płci  (Gender analysis)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Potrzeby – praktyczne / strategiczne</vt:lpstr>
      <vt:lpstr>Potrzeby – praktyczne / strategiczne</vt:lpstr>
      <vt:lpstr>Gender Impact Assessment</vt:lpstr>
      <vt:lpstr>Prezentacja programu PowerPoint</vt:lpstr>
      <vt:lpstr>Prezentacja programu PowerPoint</vt:lpstr>
      <vt:lpstr>Prezentacja programu PowerPoint</vt:lpstr>
      <vt:lpstr>Specjalizacja pracy kobiet i mężczyzn</vt:lpstr>
      <vt:lpstr>Specjalizacja a upływ czasu</vt:lpstr>
      <vt:lpstr>Kontrakt płci  jako bariera równości</vt:lpstr>
      <vt:lpstr>Kontrakt płci  jako bariera równości</vt:lpstr>
      <vt:lpstr>Europejski Fundusz Społeczny jako narzędzie walki z dyskryminacją</vt:lpstr>
      <vt:lpstr>Kluczowe obszary EFS</vt:lpstr>
      <vt:lpstr>Płeć a rynek pracy</vt:lpstr>
      <vt:lpstr>Mity o pracy kobiet</vt:lpstr>
      <vt:lpstr>Konsekwencje kontraktu płci na rynku pracy</vt:lpstr>
      <vt:lpstr>Konsekwencje kontraktu płci na rynku pracy</vt:lpstr>
      <vt:lpstr>Konsekwencje kontraktu płci na rynku pracy</vt:lpstr>
      <vt:lpstr>Prezentacja programu PowerPoint</vt:lpstr>
      <vt:lpstr>Konsekwencje kontraktu płci na rynku pracy</vt:lpstr>
      <vt:lpstr>Konsekwencje kontraktu płci na rynku pracy</vt:lpstr>
      <vt:lpstr>Konsekwencje kontraktu płci na rynku pracy</vt:lpstr>
      <vt:lpstr>Prezentacja programu PowerPoint</vt:lpstr>
      <vt:lpstr>Prezentacja programu PowerPoint</vt:lpstr>
      <vt:lpstr>Jak „ogrnąć” równość?</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 czym zawsze warto pamiętać?</vt:lpstr>
      <vt:lpstr>O czym zawsze warto pamiętać?</vt:lpstr>
      <vt:lpstr>O czym zawsze warto pamiętać?</vt:lpstr>
      <vt:lpstr>O czym zawsze warto pamiętać?</vt:lpstr>
      <vt:lpstr>O czym zawsze warto pamiętać?</vt:lpstr>
      <vt:lpstr>O czym zawsze warto pamiętać?</vt:lpstr>
      <vt:lpstr>Studia przypadków…</vt:lpstr>
      <vt:lpstr>Przypadek 1</vt:lpstr>
      <vt:lpstr>Przypadek 1</vt:lpstr>
      <vt:lpstr>Przypadek 1</vt:lpstr>
      <vt:lpstr>Przypadek 1</vt:lpstr>
      <vt:lpstr>Przypadek 1</vt:lpstr>
      <vt:lpstr>Przypadek 1</vt:lpstr>
      <vt:lpstr>Przypadek 1</vt:lpstr>
      <vt:lpstr>Przypadek 2</vt:lpstr>
      <vt:lpstr>Przypadek 2</vt:lpstr>
      <vt:lpstr>Przypadek 3</vt:lpstr>
      <vt:lpstr>Przypadek 3</vt:lpstr>
      <vt:lpstr>Przypadek 4</vt:lpstr>
      <vt:lpstr>Przypadek 4</vt:lpstr>
      <vt:lpstr>Przypadek 4</vt:lpstr>
      <vt:lpstr>Przypadek 4</vt:lpstr>
      <vt:lpstr>Przypadek 4</vt:lpstr>
      <vt:lpstr>Przypadek 4</vt:lpstr>
      <vt:lpstr>Przypadek 4</vt:lpstr>
      <vt:lpstr>Równościowe zarządzanie projektem</vt:lpstr>
      <vt:lpstr>Zatrudniać do projektu  więcej kobiet czy mężczyzn?</vt:lpstr>
      <vt:lpstr>Zatrudniać do projektu  więcej kobiet czy mężczyzn?</vt:lpstr>
      <vt:lpstr>Zatrudniać do projektu  więcej kobiet czy mężczyzn?</vt:lpstr>
      <vt:lpstr>Zatrudniać do projektu  więcej kobiet czy mężczyzn?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Dostępnośc dla osób z niepełnosprawnościami</vt:lpstr>
      <vt:lpstr>Podstawy prawne Zasady Równości Szans i Niedyskryminacji, w tym dostępności dla osób z niepełnosprawnościami</vt:lpstr>
      <vt:lpstr>Prezentacja programu PowerPoint</vt:lpstr>
      <vt:lpstr>Czy wiesz, że…?</vt:lpstr>
      <vt:lpstr>Uniwersalne projektowanie – czym jest?</vt:lpstr>
      <vt:lpstr>Uniwersalne projektowanie – definicja</vt:lpstr>
      <vt:lpstr>Uniwersalne projektowanie – jak wdrożyć w praktyce?</vt:lpstr>
      <vt:lpstr>Uniwersalne projektowanie – osiem zasad</vt:lpstr>
      <vt:lpstr>Uniwersalne projektowanie – osiem zasad</vt:lpstr>
      <vt:lpstr>Uniwersalne projektowanie – osiem zasad</vt:lpstr>
      <vt:lpstr>Uniwersalne projektowanie – osiem zasad</vt:lpstr>
      <vt:lpstr>Uniwersalne projektowanie – osiem zasad</vt:lpstr>
      <vt:lpstr>Uniwersalne projektowanie – osiem zasad</vt:lpstr>
      <vt:lpstr>Uniwersalne projektowanie – osiem zasad</vt:lpstr>
      <vt:lpstr>Uniwersalne projektowanie – osiem zasad</vt:lpstr>
      <vt:lpstr>Standardy dostępności  dla polityki spójności 2014-2020</vt:lpstr>
      <vt:lpstr>Standardy dostępności dla polityki spójności 2014-2020</vt:lpstr>
      <vt:lpstr>Prezentacja programu PowerPoint</vt:lpstr>
      <vt:lpstr>Standardy dostępności dla polityki spójności 2014-2020</vt:lpstr>
      <vt:lpstr>Standardy dostępności dla polityki spójności 2014-2020</vt:lpstr>
      <vt:lpstr>Standardy dostępności dla polityki spójności 2014-2020</vt:lpstr>
      <vt:lpstr>Standard szkoleniowy</vt:lpstr>
      <vt:lpstr>Standard szkoleniowy</vt:lpstr>
      <vt:lpstr>Standard szkoleniowy</vt:lpstr>
      <vt:lpstr>Standard informacyjno-promocyjny</vt:lpstr>
      <vt:lpstr>Standard informacyjno-promocyjny</vt:lpstr>
      <vt:lpstr>Standard informacyjno-promocyjny</vt:lpstr>
      <vt:lpstr>Standard informacyjno-promocyjny</vt:lpstr>
      <vt:lpstr>Standard informacyjno-promocyjny</vt:lpstr>
      <vt:lpstr>Standard informacyjno-promocyjny</vt:lpstr>
      <vt:lpstr>Standard informacyjno-promocyjny</vt:lpstr>
      <vt:lpstr>Standard informacyjno-promocyjny</vt:lpstr>
      <vt:lpstr>Standard informacyjno-promocyjny</vt:lpstr>
      <vt:lpstr>Standard informacyjno-promocyjny</vt:lpstr>
      <vt:lpstr>Standard informacyjno-promocyjny</vt:lpstr>
      <vt:lpstr>Standard informacyjno-promocyjny</vt:lpstr>
      <vt:lpstr>Równość szans, niedyskryminacja, dostępność - praktyka</vt:lpstr>
      <vt:lpstr>Równość szans, niedyskryminacja, dostępność - praktyka</vt:lpstr>
      <vt:lpstr>Dostępność - rekrutacja</vt:lpstr>
      <vt:lpstr>Dostępność - internet</vt:lpstr>
      <vt:lpstr>Dostępność - internet</vt:lpstr>
      <vt:lpstr>Dostępność – informacja, promocja</vt:lpstr>
      <vt:lpstr>Dostępność – Tekst</vt:lpstr>
      <vt:lpstr>Dostępność – Tekst</vt:lpstr>
      <vt:lpstr>Dostępność – Tekst</vt:lpstr>
      <vt:lpstr>Dostępność - internet</vt:lpstr>
      <vt:lpstr>Dostępność - internet</vt:lpstr>
      <vt:lpstr>WCAG 2.0 – zalecenia dla redaktorów elementy wybrane</vt:lpstr>
      <vt:lpstr>WCAG 2.0 – zalecenia dla redaktorów elementy wybrane</vt:lpstr>
      <vt:lpstr>Dostępność dla osób z niepełnosprawnościami</vt:lpstr>
      <vt:lpstr>Prezentacja programu PowerPoint</vt:lpstr>
      <vt:lpstr>Prezentacja programu PowerPoint</vt:lpstr>
      <vt:lpstr>Prezentacja programu PowerPoint</vt:lpstr>
      <vt:lpstr>Studia przypadków Dostępność</vt:lpstr>
      <vt:lpstr>Przypadek 1</vt:lpstr>
      <vt:lpstr>Przypadek 1</vt:lpstr>
      <vt:lpstr>Przypadek 2</vt:lpstr>
      <vt:lpstr>Przypadek 3</vt:lpstr>
      <vt:lpstr>Przypadek 3</vt:lpstr>
      <vt:lpstr>Informacja i promocja w projektach EFS</vt:lpstr>
      <vt:lpstr>Prezentacja programu PowerPoint</vt:lpstr>
      <vt:lpstr>Po co promować projekty?</vt:lpstr>
      <vt:lpstr>Zależności komunikacyjne między interesariuszami  Funduszy Europejskich</vt:lpstr>
      <vt:lpstr>Cele działań informacyjnych i promocyjnych</vt:lpstr>
      <vt:lpstr>Cele działań informacyjnych i promocyjnych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Promocja a rekrutacja</vt:lpstr>
      <vt:lpstr>Prezentacja programu PowerPoint</vt:lpstr>
      <vt:lpstr>Promocja projektu a działania „równościowe”</vt:lpstr>
      <vt:lpstr>Prezentacja programu PowerPoint</vt:lpstr>
      <vt:lpstr>Prezentacja programu PowerPoint</vt:lpstr>
      <vt:lpstr>Prezentacja programu PowerPoint</vt:lpstr>
      <vt:lpstr>Jak prawidłowo realizować promocję w projektach RPO WK-P?</vt:lpstr>
      <vt:lpstr>Oznaczanie miejsc realizacji projektu</vt:lpstr>
      <vt:lpstr>Plakat</vt:lpstr>
      <vt:lpstr>Plakat - przykłady</vt:lpstr>
      <vt:lpstr>Plakat</vt:lpstr>
      <vt:lpstr>Jak można dokumentować promocję?</vt:lpstr>
      <vt:lpstr>Znak Funduszy Europejskich i UE</vt:lpstr>
      <vt:lpstr>Znak Funduszy Europejskich i UE - KOLOR</vt:lpstr>
      <vt:lpstr>Znak Funduszy Europejskich i UE - KOLOR</vt:lpstr>
      <vt:lpstr>Znak Funduszy Europejskich i UE – Achromatyczne (biało-czarne)</vt:lpstr>
      <vt:lpstr>Znak Funduszy Europejskich i UE a kolory</vt:lpstr>
      <vt:lpstr>Znak Funduszy Europejskich i UE a kolory</vt:lpstr>
      <vt:lpstr>Znak Unii Europejskiej</vt:lpstr>
      <vt:lpstr>Zmiany w Podręczniku (...) 1 I 2018</vt:lpstr>
      <vt:lpstr>Prezentacja programu PowerPoint</vt:lpstr>
      <vt:lpstr>Co zrobić aby działania promocyjne były OK.?</vt:lpstr>
      <vt:lpstr>Oczym pamiętać?</vt:lpstr>
      <vt:lpstr>Tytuł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Równość szans kobiet i mężczyzn oraz zasada niedyskryminacji osób z niepełnosprawnościami</dc:title>
  <dc:creator>Maciej Smolarek</dc:creator>
  <cp:lastModifiedBy>Palmer Eldritch</cp:lastModifiedBy>
  <cp:revision>184</cp:revision>
  <dcterms:created xsi:type="dcterms:W3CDTF">2017-03-31T10:54:32Z</dcterms:created>
  <dcterms:modified xsi:type="dcterms:W3CDTF">2019-10-15T19:08:37Z</dcterms:modified>
</cp:coreProperties>
</file>